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296" r:id="rId4"/>
    <p:sldId id="284" r:id="rId5"/>
    <p:sldId id="295" r:id="rId6"/>
    <p:sldId id="294" r:id="rId7"/>
    <p:sldId id="292" r:id="rId8"/>
    <p:sldId id="293" r:id="rId9"/>
    <p:sldId id="2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3E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5"/>
    <p:restoredTop sz="95768"/>
  </p:normalViewPr>
  <p:slideViewPr>
    <p:cSldViewPr snapToGrid="0" snapToObjects="1">
      <p:cViewPr varScale="1">
        <p:scale>
          <a:sx n="128" d="100"/>
          <a:sy n="128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be55613e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be55613e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740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be55613e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be55613e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28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8be55613e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8be55613e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5550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378bc3a3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378bc3a3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06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9/12/22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EECS498-008</a:t>
            </a:r>
            <a:br>
              <a:rPr lang="en-US" dirty="0"/>
            </a:br>
            <a:r>
              <a:rPr lang="en-US" dirty="0"/>
              <a:t>Formal Verification of Systems Software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Material and slides created by</a:t>
            </a:r>
          </a:p>
          <a:p>
            <a:r>
              <a:rPr lang="en-US" dirty="0"/>
              <a:t>Jon Howell and Manos Kapritsos</a:t>
            </a:r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Detour to </a:t>
            </a:r>
            <a:r>
              <a:rPr lang="en" dirty="0" err="1"/>
              <a:t>Imperativeland</a:t>
            </a:r>
            <a:endParaRPr dirty="0"/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lemma loop(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target:nat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returns 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result:nat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ensures result == target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result := 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while (result &lt; target)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invariant result &lt;= target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result := result + 1;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return result;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dirty="0">
                <a:ea typeface="Consolas" charset="0"/>
                <a:cs typeface="Consolas" charset="0"/>
                <a:sym typeface="Consolas"/>
              </a:rPr>
              <a:t>Dafny needs an invariant to reason about the loop’s body</a:t>
            </a:r>
            <a:endParaRPr lang="el-GR" dirty="0">
              <a:ea typeface="Consolas" charset="0"/>
              <a:cs typeface="Consolas" charset="0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8" name="Google Shape;85;p17"/>
          <p:cNvSpPr/>
          <p:nvPr/>
        </p:nvSpPr>
        <p:spPr>
          <a:xfrm>
            <a:off x="853945" y="3507308"/>
            <a:ext cx="598425" cy="320980"/>
          </a:xfrm>
          <a:custGeom>
            <a:avLst/>
            <a:gdLst/>
            <a:ahLst/>
            <a:cxnLst/>
            <a:rect l="l" t="t" r="r" b="b"/>
            <a:pathLst>
              <a:path w="23937" h="24106" extrusionOk="0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Google Shape;88;p17"/>
          <p:cNvSpPr/>
          <p:nvPr/>
        </p:nvSpPr>
        <p:spPr>
          <a:xfrm>
            <a:off x="1436625" y="3519481"/>
            <a:ext cx="4293615" cy="918408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1" name="Google Shape;88;p17"/>
          <p:cNvSpPr/>
          <p:nvPr/>
        </p:nvSpPr>
        <p:spPr>
          <a:xfrm flipV="1">
            <a:off x="2901696" y="3071983"/>
            <a:ext cx="2633472" cy="385712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</p:spTree>
    <p:extLst>
      <p:ext uri="{BB962C8B-B14F-4D97-AF65-F5344CB8AC3E}">
        <p14:creationId xmlns:p14="http://schemas.microsoft.com/office/powerpoint/2010/main" val="134909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Detour to </a:t>
            </a:r>
            <a:r>
              <a:rPr lang="en" dirty="0" err="1"/>
              <a:t>Imperativeland</a:t>
            </a:r>
            <a:endParaRPr dirty="0"/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0 &lt;=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a[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l-GR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l-GR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/>
              <a:t>Note that the order of conjuncts matters!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dirty="0"/>
              <a:t>And the same is true for ensures/requires: their order matters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 err="1"/>
              <a:t>Imperativeland</a:t>
            </a:r>
            <a:endParaRPr dirty="0"/>
          </a:p>
        </p:txBody>
      </p:sp>
      <p:sp>
        <p:nvSpPr>
          <p:cNvPr id="310" name="Google Shape;310;p40"/>
          <p:cNvSpPr txBox="1">
            <a:spLocks noGrp="1"/>
          </p:cNvSpPr>
          <p:nvPr>
            <p:ph idx="1"/>
          </p:nvPr>
        </p:nvSpPr>
        <p:spPr>
          <a:xfrm>
            <a:off x="838200" y="1715294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" sz="1867" b="1" dirty="0"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findMaxIndex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&gt;) returns 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requires |a| &gt; 0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(a, x)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ret := 0;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while(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&lt; |a|)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invariant 0 &lt;=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&lt;= |a|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  invariant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(a[..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], ret)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if(a[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] &gt; a[ret])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  ret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+ 1;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return ret;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spcAft>
                <a:spcPts val="2133"/>
              </a:spcAft>
              <a:buNone/>
            </a:pPr>
            <a:endParaRPr sz="1867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312" name="Google Shape;312;p40"/>
          <p:cNvSpPr txBox="1"/>
          <p:nvPr/>
        </p:nvSpPr>
        <p:spPr>
          <a:xfrm>
            <a:off x="6481363" y="2292096"/>
            <a:ext cx="5405837" cy="1292352"/>
          </a:xfrm>
          <a:prstGeom prst="rect">
            <a:avLst/>
          </a:prstGeom>
          <a:solidFill>
            <a:srgbClr val="FCE5CD"/>
          </a:solidFill>
          <a:ln w="1905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0 &lt;=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a[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dirty="0"/>
          </a:p>
        </p:txBody>
      </p:sp>
      <p:sp>
        <p:nvSpPr>
          <p:cNvPr id="8" name="Google Shape;86;p17"/>
          <p:cNvSpPr/>
          <p:nvPr/>
        </p:nvSpPr>
        <p:spPr>
          <a:xfrm>
            <a:off x="1140997" y="3791712"/>
            <a:ext cx="337500" cy="438912"/>
          </a:xfrm>
          <a:prstGeom prst="leftBrace">
            <a:avLst>
              <a:gd name="adj1" fmla="val 50000"/>
              <a:gd name="adj2" fmla="val 52963"/>
            </a:avLst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85;p17"/>
          <p:cNvSpPr/>
          <p:nvPr/>
        </p:nvSpPr>
        <p:spPr>
          <a:xfrm>
            <a:off x="561337" y="4019372"/>
            <a:ext cx="598425" cy="602650"/>
          </a:xfrm>
          <a:custGeom>
            <a:avLst/>
            <a:gdLst/>
            <a:ahLst/>
            <a:cxnLst/>
            <a:rect l="l" t="t" r="r" b="b"/>
            <a:pathLst>
              <a:path w="23937" h="24106" extrusionOk="0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Google Shape;87;p17"/>
          <p:cNvSpPr/>
          <p:nvPr/>
        </p:nvSpPr>
        <p:spPr>
          <a:xfrm>
            <a:off x="5705855" y="3754896"/>
            <a:ext cx="252851" cy="475728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88;p17"/>
          <p:cNvSpPr/>
          <p:nvPr/>
        </p:nvSpPr>
        <p:spPr>
          <a:xfrm>
            <a:off x="1436625" y="3990213"/>
            <a:ext cx="5211979" cy="1813179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2" name="Google Shape;88;p17"/>
          <p:cNvSpPr/>
          <p:nvPr/>
        </p:nvSpPr>
        <p:spPr>
          <a:xfrm flipV="1">
            <a:off x="2901696" y="3474718"/>
            <a:ext cx="3499104" cy="451105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</p:spTree>
    <p:extLst>
      <p:ext uri="{BB962C8B-B14F-4D97-AF65-F5344CB8AC3E}">
        <p14:creationId xmlns:p14="http://schemas.microsoft.com/office/powerpoint/2010/main" val="187606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all have access to </a:t>
            </a:r>
            <a:r>
              <a:rPr lang="en-US" dirty="0" err="1"/>
              <a:t>autograder.io</a:t>
            </a:r>
            <a:endParaRPr lang="en-US" dirty="0"/>
          </a:p>
          <a:p>
            <a:pPr lvl="1"/>
            <a:r>
              <a:rPr lang="en-US" dirty="0"/>
              <a:t>Let me know ASAP if that is not the case</a:t>
            </a:r>
          </a:p>
          <a:p>
            <a:endParaRPr lang="en-US" dirty="0"/>
          </a:p>
          <a:p>
            <a:r>
              <a:rPr lang="en-US" dirty="0"/>
              <a:t>Some students have conflicts with the lab on Friday</a:t>
            </a:r>
          </a:p>
          <a:p>
            <a:pPr lvl="1"/>
            <a:r>
              <a:rPr lang="en-US" dirty="0"/>
              <a:t>I will give you 48-hour access to the recording if you have a conflict</a:t>
            </a:r>
          </a:p>
          <a:p>
            <a:pPr lvl="1"/>
            <a:endParaRPr lang="en-US" dirty="0"/>
          </a:p>
          <a:p>
            <a:r>
              <a:rPr lang="en-US" dirty="0"/>
              <a:t>Chapter 1 is released</a:t>
            </a:r>
          </a:p>
          <a:p>
            <a:pPr lvl="1"/>
            <a:r>
              <a:rPr lang="en-US" dirty="0"/>
              <a:t>Chapter 2 will follow soon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2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 progress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Some</a:t>
            </a:r>
            <a:r>
              <a:rPr lang="en-US" dirty="0"/>
              <a:t> of you have already submitted</a:t>
            </a:r>
          </a:p>
          <a:p>
            <a:endParaRPr lang="en-US" dirty="0"/>
          </a:p>
          <a:p>
            <a:r>
              <a:rPr lang="en-US" dirty="0" err="1"/>
              <a:t>Pleeeeenty</a:t>
            </a:r>
            <a:r>
              <a:rPr lang="en-US" dirty="0"/>
              <a:t> of time left, don’t worry... 😈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Autograder</a:t>
            </a:r>
            <a:r>
              <a:rPr lang="en-US" dirty="0"/>
              <a:t> submissions: 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7080" cy="4351338"/>
          </a:xfrm>
        </p:spPr>
        <p:txBody>
          <a:bodyPr/>
          <a:lstStyle/>
          <a:p>
            <a:r>
              <a:rPr lang="en-US" dirty="0"/>
              <a:t>You may not use /* */ comments</a:t>
            </a:r>
          </a:p>
          <a:p>
            <a:r>
              <a:rPr lang="en-US" dirty="0"/>
              <a:t>You must leave the existing /* */ comments in place</a:t>
            </a:r>
          </a:p>
          <a:p>
            <a:r>
              <a:rPr lang="en-US" dirty="0"/>
              <a:t>You may only change text between /*{*/ and /*}*/</a:t>
            </a:r>
          </a:p>
          <a:p>
            <a:r>
              <a:rPr lang="en-US" dirty="0"/>
              <a:t>You are not allowed to add axioms (or to otherwise trivialize the proof)</a:t>
            </a:r>
          </a:p>
          <a:p>
            <a:endParaRPr lang="en-US" dirty="0"/>
          </a:p>
          <a:p>
            <a:r>
              <a:rPr lang="en-US" dirty="0"/>
              <a:t>You are given three submissions per day</a:t>
            </a:r>
          </a:p>
          <a:p>
            <a:r>
              <a:rPr lang="en-US" dirty="0"/>
              <a:t>You are given three late day tokens throughout the semester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6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92808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40024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78024" y="3822192"/>
            <a:ext cx="762000" cy="2499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070021"/>
            <a:ext cx="10783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//#title Lemmas and assertions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IntegerOrdering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An assertion is a **static** check of 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-- a mathematical truth.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This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is about (mathematical) literal integers.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Run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dafny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on this file. See where it fails. Fix it. 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assert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/*{*/ 5 &lt; 3 /*}*/;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exercise01.dfy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4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Recursion: exporting ensures</a:t>
            </a:r>
            <a:endParaRPr dirty="0"/>
          </a:p>
        </p:txBody>
      </p:sp>
      <p:sp>
        <p:nvSpPr>
          <p:cNvPr id="101" name="Google Shape;101;p19"/>
          <p:cNvSpPr txBox="1">
            <a:spLocks noGrp="1"/>
          </p:cNvSpPr>
          <p:nvPr>
            <p:ph idx="1"/>
          </p:nvPr>
        </p:nvSpPr>
        <p:spPr>
          <a:xfrm>
            <a:off x="838200" y="2398649"/>
            <a:ext cx="10515600" cy="25391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function Evens(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count:int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) : 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outseq:seq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&gt;)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:: 0&lt;=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&lt;|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| ==&gt;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] == 2 *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if count==0 then [] else Evens(count) + [2 * (count-1)]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9/12/22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0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17682</TotalTime>
  <Words>587</Words>
  <Application>Microsoft Macintosh PowerPoint</Application>
  <PresentationFormat>Widescreen</PresentationFormat>
  <Paragraphs>102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EECS498-008 Formal Verification of Systems Software</vt:lpstr>
      <vt:lpstr>Detour to Imperativeland</vt:lpstr>
      <vt:lpstr>Detour to Imperativeland</vt:lpstr>
      <vt:lpstr>Imperativeland</vt:lpstr>
      <vt:lpstr>Logistics</vt:lpstr>
      <vt:lpstr>Chapter 1 progress</vt:lpstr>
      <vt:lpstr>Autograder submissions: the RULES</vt:lpstr>
      <vt:lpstr>Example: exercise01.dfy</vt:lpstr>
      <vt:lpstr>Recursion: exporting ensures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Manos Kapritsos</cp:lastModifiedBy>
  <cp:revision>849</cp:revision>
  <dcterms:created xsi:type="dcterms:W3CDTF">2022-08-23T16:51:43Z</dcterms:created>
  <dcterms:modified xsi:type="dcterms:W3CDTF">2024-01-24T21:59:45Z</dcterms:modified>
  <cp:category/>
</cp:coreProperties>
</file>