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83" r:id="rId3"/>
    <p:sldId id="296" r:id="rId4"/>
    <p:sldId id="284" r:id="rId5"/>
    <p:sldId id="295" r:id="rId6"/>
    <p:sldId id="294" r:id="rId7"/>
    <p:sldId id="292" r:id="rId8"/>
    <p:sldId id="293" r:id="rId9"/>
    <p:sldId id="29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43E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15"/>
    <p:restoredTop sz="95768"/>
  </p:normalViewPr>
  <p:slideViewPr>
    <p:cSldViewPr snapToGrid="0" snapToObjects="1">
      <p:cViewPr varScale="1">
        <p:scale>
          <a:sx n="128" d="100"/>
          <a:sy n="128" d="100"/>
        </p:scale>
        <p:origin x="6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094DD-9FB6-494F-B8B3-0EE71AA7C620}" type="datetimeFigureOut">
              <a:rPr lang="en-US" smtClean="0"/>
              <a:t>1/24/24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B35FE-F591-0449-86D0-511DC77A3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13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5FE-F591-0449-86D0-511DC77A34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65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8be55613e3_1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8be55613e3_1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1740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8be55613e3_1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8be55613e3_1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79285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8be55613e3_1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8be55613e3_1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95550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b378bc3a3_1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8b378bc3a3_1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2062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16D4-D9A3-F944-BE15-CA0DC0F89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14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9/12/22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EECS498-008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5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9/12/22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EECS498-008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8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hape 5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545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224991" y="375047"/>
            <a:ext cx="9739313" cy="4120478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333375" y="4804172"/>
            <a:ext cx="11525250" cy="884039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333375" y="5679281"/>
            <a:ext cx="11525250" cy="84832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2pPr>
            <a:lvl3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3pPr>
            <a:lvl4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4pPr>
            <a:lvl5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9/12/22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1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9/12/22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EECS498-008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0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9/12/22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EECS498-008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4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9/12/22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EECS498-008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9/12/22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EECS498-008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2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9/12/22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EECS498-008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9/12/22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EECS498-008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40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9/12/22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EECS498-008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61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9/12/22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EECS498-008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6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59255"/>
            <a:ext cx="3921407" cy="305870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9/12/22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716D4-D9A3-F944-BE15-CA0DC0F893A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s-IS"/>
              <a:t>EECS498-008</a:t>
            </a:r>
            <a:endParaRPr lang="en-US"/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33255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EECS498-008</a:t>
            </a:r>
            <a:br>
              <a:rPr lang="en-US" dirty="0"/>
            </a:br>
            <a:r>
              <a:rPr lang="en-US" dirty="0"/>
              <a:t>Formal Verification of Systems Software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Material and slides created by</a:t>
            </a:r>
          </a:p>
          <a:p>
            <a:r>
              <a:rPr lang="en-US" dirty="0"/>
              <a:t>Jon Howell and Manos Kapritsos</a:t>
            </a:r>
          </a:p>
        </p:txBody>
      </p:sp>
    </p:spTree>
    <p:extLst>
      <p:ext uri="{BB962C8B-B14F-4D97-AF65-F5344CB8AC3E}">
        <p14:creationId xmlns:p14="http://schemas.microsoft.com/office/powerpoint/2010/main" val="1760591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dirty="0"/>
              <a:t>Detour to </a:t>
            </a:r>
            <a:r>
              <a:rPr lang="en" dirty="0" err="1"/>
              <a:t>Imperativeland</a:t>
            </a:r>
            <a:endParaRPr dirty="0"/>
          </a:p>
        </p:txBody>
      </p:sp>
      <p:sp>
        <p:nvSpPr>
          <p:cNvPr id="303" name="Google Shape;303;p3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lemma loop(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target:nat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) returns (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result:nat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   ensures result == target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 result := 0;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 while (result &lt; target)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   invariant result &lt;= target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mr-IN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mr-IN" sz="2000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   result := result + 1;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mr-IN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mr-IN" sz="20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 return result;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lnSpc>
                <a:spcPct val="50000"/>
              </a:lnSpc>
              <a:buNone/>
            </a:pPr>
            <a:endParaRPr lang="en-US" sz="2000" dirty="0">
              <a:latin typeface="Consolas" charset="0"/>
              <a:ea typeface="Consolas" charset="0"/>
              <a:cs typeface="Consolas" charset="0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dirty="0">
                <a:ea typeface="Consolas" charset="0"/>
                <a:cs typeface="Consolas" charset="0"/>
                <a:sym typeface="Consolas"/>
              </a:rPr>
              <a:t>Dafny needs an invariant to reason about the loop’s body</a:t>
            </a:r>
            <a:endParaRPr lang="el-GR" dirty="0">
              <a:ea typeface="Consolas" charset="0"/>
              <a:cs typeface="Consolas" charset="0"/>
              <a:sym typeface="Consola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  <p:sp>
        <p:nvSpPr>
          <p:cNvPr id="8" name="Google Shape;85;p17"/>
          <p:cNvSpPr/>
          <p:nvPr/>
        </p:nvSpPr>
        <p:spPr>
          <a:xfrm>
            <a:off x="853945" y="3507308"/>
            <a:ext cx="598425" cy="320980"/>
          </a:xfrm>
          <a:custGeom>
            <a:avLst/>
            <a:gdLst/>
            <a:ahLst/>
            <a:cxnLst/>
            <a:rect l="l" t="t" r="r" b="b"/>
            <a:pathLst>
              <a:path w="23937" h="24106" extrusionOk="0">
                <a:moveTo>
                  <a:pt x="23937" y="0"/>
                </a:moveTo>
                <a:cubicBezTo>
                  <a:pt x="20302" y="568"/>
                  <a:pt x="5692" y="303"/>
                  <a:pt x="2128" y="3405"/>
                </a:cubicBezTo>
                <a:cubicBezTo>
                  <a:pt x="-1436" y="6507"/>
                  <a:pt x="16" y="15164"/>
                  <a:pt x="2551" y="18614"/>
                </a:cubicBezTo>
                <a:cubicBezTo>
                  <a:pt x="5086" y="22064"/>
                  <a:pt x="14873" y="23191"/>
                  <a:pt x="17337" y="24106"/>
                </a:cubicBezTo>
              </a:path>
            </a:pathLst>
          </a:custGeom>
          <a:noFill/>
          <a:ln w="3810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0" name="Google Shape;88;p17"/>
          <p:cNvSpPr/>
          <p:nvPr/>
        </p:nvSpPr>
        <p:spPr>
          <a:xfrm>
            <a:off x="1436625" y="3519481"/>
            <a:ext cx="4293615" cy="918408"/>
          </a:xfrm>
          <a:custGeom>
            <a:avLst/>
            <a:gdLst/>
            <a:ahLst/>
            <a:cxnLst/>
            <a:rect l="l" t="t" r="r" b="b"/>
            <a:pathLst>
              <a:path w="252914" h="75769" extrusionOk="0">
                <a:moveTo>
                  <a:pt x="0" y="75438"/>
                </a:moveTo>
                <a:cubicBezTo>
                  <a:pt x="37148" y="74295"/>
                  <a:pt x="181102" y="79693"/>
                  <a:pt x="222885" y="68580"/>
                </a:cubicBezTo>
                <a:cubicBezTo>
                  <a:pt x="264668" y="57468"/>
                  <a:pt x="250635" y="20193"/>
                  <a:pt x="250698" y="8763"/>
                </a:cubicBezTo>
                <a:cubicBezTo>
                  <a:pt x="250762" y="-2667"/>
                  <a:pt x="227838" y="1461"/>
                  <a:pt x="223266" y="0"/>
                </a:cubicBezTo>
              </a:path>
            </a:pathLst>
          </a:custGeom>
          <a:noFill/>
          <a:ln w="38100" cap="flat" cmpd="sng">
            <a:solidFill>
              <a:srgbClr val="38761D"/>
            </a:solidFill>
            <a:prstDash val="solid"/>
            <a:round/>
            <a:headEnd type="none" w="med" len="med"/>
            <a:tailEnd type="stealth" w="med" len="med"/>
          </a:ln>
        </p:spPr>
      </p:sp>
      <p:sp>
        <p:nvSpPr>
          <p:cNvPr id="11" name="Google Shape;88;p17"/>
          <p:cNvSpPr/>
          <p:nvPr/>
        </p:nvSpPr>
        <p:spPr>
          <a:xfrm flipV="1">
            <a:off x="2901696" y="3071983"/>
            <a:ext cx="2633472" cy="385712"/>
          </a:xfrm>
          <a:custGeom>
            <a:avLst/>
            <a:gdLst/>
            <a:ahLst/>
            <a:cxnLst/>
            <a:rect l="l" t="t" r="r" b="b"/>
            <a:pathLst>
              <a:path w="252914" h="75769" extrusionOk="0">
                <a:moveTo>
                  <a:pt x="0" y="75438"/>
                </a:moveTo>
                <a:cubicBezTo>
                  <a:pt x="37148" y="74295"/>
                  <a:pt x="181102" y="79693"/>
                  <a:pt x="222885" y="68580"/>
                </a:cubicBezTo>
                <a:cubicBezTo>
                  <a:pt x="264668" y="57468"/>
                  <a:pt x="250635" y="20193"/>
                  <a:pt x="250698" y="8763"/>
                </a:cubicBezTo>
                <a:cubicBezTo>
                  <a:pt x="250762" y="-2667"/>
                  <a:pt x="227838" y="1461"/>
                  <a:pt x="223266" y="0"/>
                </a:cubicBezTo>
              </a:path>
            </a:pathLst>
          </a:custGeom>
          <a:noFill/>
          <a:ln w="38100" cap="flat" cmpd="sng">
            <a:solidFill>
              <a:srgbClr val="38761D"/>
            </a:solidFill>
            <a:prstDash val="solid"/>
            <a:round/>
            <a:headEnd type="none" w="med" len="med"/>
            <a:tailEnd type="stealth" w="med" len="med"/>
          </a:ln>
        </p:spPr>
      </p:sp>
    </p:spTree>
    <p:extLst>
      <p:ext uri="{BB962C8B-B14F-4D97-AF65-F5344CB8AC3E}">
        <p14:creationId xmlns:p14="http://schemas.microsoft.com/office/powerpoint/2010/main" val="1349094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dirty="0"/>
              <a:t>Detour to </a:t>
            </a:r>
            <a:r>
              <a:rPr lang="en" dirty="0" err="1"/>
              <a:t>Imperativeland</a:t>
            </a:r>
            <a:endParaRPr dirty="0"/>
          </a:p>
        </p:txBody>
      </p:sp>
      <p:sp>
        <p:nvSpPr>
          <p:cNvPr id="303" name="Google Shape;303;p3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predicate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IsMaxIndex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a:seq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&gt;,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x:int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&amp;&amp; 0 &lt;= x &lt; |a|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&amp;&amp; (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forall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dirty="0">
                <a:latin typeface="Consolas"/>
                <a:ea typeface="Consolas"/>
                <a:cs typeface="Consolas"/>
                <a:sym typeface="Consolas"/>
              </a:rPr>
              <a:t>|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0 &lt;=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&lt; |a| </a:t>
            </a:r>
            <a:r>
              <a:rPr lang="en-US" dirty="0"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a[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] &lt;= a[x])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}</a:t>
            </a:r>
            <a:endParaRPr lang="el-GR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endParaRPr lang="el-GR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dirty="0"/>
              <a:t>Note that the order of conjuncts matters!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spcAft>
                <a:spcPts val="2133"/>
              </a:spcAft>
              <a:buNone/>
            </a:pPr>
            <a:r>
              <a:rPr lang="en-US" dirty="0"/>
              <a:t>And the same is true for ensures/requires: their order matters</a:t>
            </a:r>
            <a:endParaRPr lang="en-US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spcAft>
                <a:spcPts val="2133"/>
              </a:spcAft>
              <a:buNone/>
            </a:pPr>
            <a:endParaRPr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109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dirty="0" err="1"/>
              <a:t>Imperativeland</a:t>
            </a:r>
            <a:endParaRPr dirty="0"/>
          </a:p>
        </p:txBody>
      </p:sp>
      <p:sp>
        <p:nvSpPr>
          <p:cNvPr id="310" name="Google Shape;310;p40"/>
          <p:cNvSpPr txBox="1">
            <a:spLocks noGrp="1"/>
          </p:cNvSpPr>
          <p:nvPr>
            <p:ph idx="1"/>
          </p:nvPr>
        </p:nvSpPr>
        <p:spPr>
          <a:xfrm>
            <a:off x="838200" y="1715294"/>
            <a:ext cx="10515600" cy="435133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lnSpc>
                <a:spcPct val="50000"/>
              </a:lnSpc>
              <a:buNone/>
            </a:pPr>
            <a:r>
              <a:rPr lang="en" sz="1867" b="1" dirty="0">
                <a:latin typeface="Consolas"/>
                <a:ea typeface="Consolas"/>
                <a:cs typeface="Consolas"/>
                <a:sym typeface="Consolas"/>
              </a:rPr>
              <a:t>method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findMaxIndex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a:seq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&gt;) returns (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x:int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)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867" i="1" dirty="0">
                <a:latin typeface="Consolas"/>
                <a:ea typeface="Consolas"/>
                <a:cs typeface="Consolas"/>
                <a:sym typeface="Consolas"/>
              </a:rPr>
              <a:t>requires |a| &gt; 0</a:t>
            </a:r>
            <a:endParaRPr sz="1867" i="1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i="1" dirty="0">
                <a:latin typeface="Consolas"/>
                <a:ea typeface="Consolas"/>
                <a:cs typeface="Consolas"/>
                <a:sym typeface="Consolas"/>
              </a:rPr>
              <a:t>  ensures </a:t>
            </a:r>
            <a:r>
              <a:rPr lang="en" sz="1867" i="1" dirty="0" err="1">
                <a:latin typeface="Consolas"/>
                <a:ea typeface="Consolas"/>
                <a:cs typeface="Consolas"/>
                <a:sym typeface="Consolas"/>
              </a:rPr>
              <a:t>IsMaxIndex</a:t>
            </a:r>
            <a:r>
              <a:rPr lang="en" sz="1867" i="1" dirty="0">
                <a:latin typeface="Consolas"/>
                <a:ea typeface="Consolas"/>
                <a:cs typeface="Consolas"/>
                <a:sym typeface="Consolas"/>
              </a:rPr>
              <a:t>(a, x)</a:t>
            </a:r>
            <a:endParaRPr sz="1867" i="1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:= 1;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ret := 0;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while(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&lt; |a|)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867" i="1" dirty="0">
                <a:latin typeface="Consolas"/>
                <a:ea typeface="Consolas"/>
                <a:cs typeface="Consolas"/>
                <a:sym typeface="Consolas"/>
              </a:rPr>
              <a:t>invariant 0 &lt;= </a:t>
            </a:r>
            <a:r>
              <a:rPr lang="en" sz="1867" i="1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867" i="1" dirty="0">
                <a:latin typeface="Consolas"/>
                <a:ea typeface="Consolas"/>
                <a:cs typeface="Consolas"/>
                <a:sym typeface="Consolas"/>
              </a:rPr>
              <a:t> &lt;= |a|</a:t>
            </a:r>
            <a:endParaRPr sz="1867" i="1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i="1" dirty="0">
                <a:latin typeface="Consolas"/>
                <a:ea typeface="Consolas"/>
                <a:cs typeface="Consolas"/>
                <a:sym typeface="Consolas"/>
              </a:rPr>
              <a:t>    invariant </a:t>
            </a:r>
            <a:r>
              <a:rPr lang="en" sz="1867" i="1" dirty="0" err="1">
                <a:latin typeface="Consolas"/>
                <a:ea typeface="Consolas"/>
                <a:cs typeface="Consolas"/>
                <a:sym typeface="Consolas"/>
              </a:rPr>
              <a:t>IsMaxIndex</a:t>
            </a:r>
            <a:r>
              <a:rPr lang="en" sz="1867" i="1" dirty="0">
                <a:latin typeface="Consolas"/>
                <a:ea typeface="Consolas"/>
                <a:cs typeface="Consolas"/>
                <a:sym typeface="Consolas"/>
              </a:rPr>
              <a:t>(a[..</a:t>
            </a:r>
            <a:r>
              <a:rPr lang="en" sz="1867" i="1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867" i="1" dirty="0">
                <a:latin typeface="Consolas"/>
                <a:ea typeface="Consolas"/>
                <a:cs typeface="Consolas"/>
                <a:sym typeface="Consolas"/>
              </a:rPr>
              <a:t>], ret)</a:t>
            </a:r>
            <a:endParaRPr sz="1867" i="1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{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  if(a[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] &gt; a[ret]) {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    ret := 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:= 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+ 1;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return ret;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spcAft>
                <a:spcPts val="2133"/>
              </a:spcAft>
              <a:buNone/>
            </a:pPr>
            <a:endParaRPr sz="1867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  <p:sp>
        <p:nvSpPr>
          <p:cNvPr id="312" name="Google Shape;312;p40"/>
          <p:cNvSpPr txBox="1"/>
          <p:nvPr/>
        </p:nvSpPr>
        <p:spPr>
          <a:xfrm>
            <a:off x="6481363" y="2292096"/>
            <a:ext cx="5405837" cy="1292352"/>
          </a:xfrm>
          <a:prstGeom prst="rect">
            <a:avLst/>
          </a:prstGeom>
          <a:solidFill>
            <a:srgbClr val="FCE5CD"/>
          </a:solidFill>
          <a:ln w="19050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predicate </a:t>
            </a:r>
            <a:r>
              <a:rPr lang="en" sz="1600" dirty="0" err="1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IsMaxIndex</a:t>
            </a: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600" dirty="0" err="1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a:seq</a:t>
            </a: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600" dirty="0" err="1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&gt;, </a:t>
            </a:r>
            <a:r>
              <a:rPr lang="en" sz="1600" dirty="0" err="1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x:int</a:t>
            </a: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) {</a:t>
            </a:r>
            <a:endParaRPr sz="1600" dirty="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&amp;&amp; 0 &lt;= x &lt; |a|</a:t>
            </a:r>
            <a:endParaRPr sz="1600" dirty="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&amp;&amp; (</a:t>
            </a:r>
            <a:r>
              <a:rPr lang="en" sz="1600" dirty="0" err="1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forall</a:t>
            </a: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600" dirty="0" err="1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|</a:t>
            </a: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0 &lt;= </a:t>
            </a:r>
            <a:r>
              <a:rPr lang="en" sz="1600" dirty="0" err="1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&lt; |a| </a:t>
            </a:r>
            <a:r>
              <a:rPr lang="en-US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a[</a:t>
            </a:r>
            <a:r>
              <a:rPr lang="en" sz="1600" dirty="0" err="1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] &lt;= a[x])</a:t>
            </a:r>
            <a:endParaRPr sz="1600" dirty="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600" dirty="0"/>
          </a:p>
        </p:txBody>
      </p:sp>
      <p:sp>
        <p:nvSpPr>
          <p:cNvPr id="8" name="Google Shape;86;p17"/>
          <p:cNvSpPr/>
          <p:nvPr/>
        </p:nvSpPr>
        <p:spPr>
          <a:xfrm>
            <a:off x="1140997" y="3791712"/>
            <a:ext cx="337500" cy="438912"/>
          </a:xfrm>
          <a:prstGeom prst="leftBrace">
            <a:avLst>
              <a:gd name="adj1" fmla="val 50000"/>
              <a:gd name="adj2" fmla="val 52963"/>
            </a:avLst>
          </a:prstGeom>
          <a:noFill/>
          <a:ln w="3810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85;p17"/>
          <p:cNvSpPr/>
          <p:nvPr/>
        </p:nvSpPr>
        <p:spPr>
          <a:xfrm>
            <a:off x="561337" y="4019372"/>
            <a:ext cx="598425" cy="602650"/>
          </a:xfrm>
          <a:custGeom>
            <a:avLst/>
            <a:gdLst/>
            <a:ahLst/>
            <a:cxnLst/>
            <a:rect l="l" t="t" r="r" b="b"/>
            <a:pathLst>
              <a:path w="23937" h="24106" extrusionOk="0">
                <a:moveTo>
                  <a:pt x="23937" y="0"/>
                </a:moveTo>
                <a:cubicBezTo>
                  <a:pt x="20302" y="568"/>
                  <a:pt x="5692" y="303"/>
                  <a:pt x="2128" y="3405"/>
                </a:cubicBezTo>
                <a:cubicBezTo>
                  <a:pt x="-1436" y="6507"/>
                  <a:pt x="16" y="15164"/>
                  <a:pt x="2551" y="18614"/>
                </a:cubicBezTo>
                <a:cubicBezTo>
                  <a:pt x="5086" y="22064"/>
                  <a:pt x="14873" y="23191"/>
                  <a:pt x="17337" y="24106"/>
                </a:cubicBezTo>
              </a:path>
            </a:pathLst>
          </a:custGeom>
          <a:noFill/>
          <a:ln w="3810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0" name="Google Shape;87;p17"/>
          <p:cNvSpPr/>
          <p:nvPr/>
        </p:nvSpPr>
        <p:spPr>
          <a:xfrm>
            <a:off x="5705855" y="3754896"/>
            <a:ext cx="252851" cy="475728"/>
          </a:xfrm>
          <a:prstGeom prst="rightBrace">
            <a:avLst>
              <a:gd name="adj1" fmla="val 50000"/>
              <a:gd name="adj2" fmla="val 50000"/>
            </a:avLst>
          </a:prstGeom>
          <a:noFill/>
          <a:ln w="381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88;p17"/>
          <p:cNvSpPr/>
          <p:nvPr/>
        </p:nvSpPr>
        <p:spPr>
          <a:xfrm>
            <a:off x="1436625" y="3990213"/>
            <a:ext cx="5211979" cy="1813179"/>
          </a:xfrm>
          <a:custGeom>
            <a:avLst/>
            <a:gdLst/>
            <a:ahLst/>
            <a:cxnLst/>
            <a:rect l="l" t="t" r="r" b="b"/>
            <a:pathLst>
              <a:path w="252914" h="75769" extrusionOk="0">
                <a:moveTo>
                  <a:pt x="0" y="75438"/>
                </a:moveTo>
                <a:cubicBezTo>
                  <a:pt x="37148" y="74295"/>
                  <a:pt x="181102" y="79693"/>
                  <a:pt x="222885" y="68580"/>
                </a:cubicBezTo>
                <a:cubicBezTo>
                  <a:pt x="264668" y="57468"/>
                  <a:pt x="250635" y="20193"/>
                  <a:pt x="250698" y="8763"/>
                </a:cubicBezTo>
                <a:cubicBezTo>
                  <a:pt x="250762" y="-2667"/>
                  <a:pt x="227838" y="1461"/>
                  <a:pt x="223266" y="0"/>
                </a:cubicBezTo>
              </a:path>
            </a:pathLst>
          </a:custGeom>
          <a:noFill/>
          <a:ln w="38100" cap="flat" cmpd="sng">
            <a:solidFill>
              <a:srgbClr val="38761D"/>
            </a:solidFill>
            <a:prstDash val="solid"/>
            <a:round/>
            <a:headEnd type="none" w="med" len="med"/>
            <a:tailEnd type="stealth" w="med" len="med"/>
          </a:ln>
        </p:spPr>
      </p:sp>
      <p:sp>
        <p:nvSpPr>
          <p:cNvPr id="12" name="Google Shape;88;p17"/>
          <p:cNvSpPr/>
          <p:nvPr/>
        </p:nvSpPr>
        <p:spPr>
          <a:xfrm flipV="1">
            <a:off x="2901696" y="3474718"/>
            <a:ext cx="3499104" cy="451105"/>
          </a:xfrm>
          <a:custGeom>
            <a:avLst/>
            <a:gdLst/>
            <a:ahLst/>
            <a:cxnLst/>
            <a:rect l="l" t="t" r="r" b="b"/>
            <a:pathLst>
              <a:path w="252914" h="75769" extrusionOk="0">
                <a:moveTo>
                  <a:pt x="0" y="75438"/>
                </a:moveTo>
                <a:cubicBezTo>
                  <a:pt x="37148" y="74295"/>
                  <a:pt x="181102" y="79693"/>
                  <a:pt x="222885" y="68580"/>
                </a:cubicBezTo>
                <a:cubicBezTo>
                  <a:pt x="264668" y="57468"/>
                  <a:pt x="250635" y="20193"/>
                  <a:pt x="250698" y="8763"/>
                </a:cubicBezTo>
                <a:cubicBezTo>
                  <a:pt x="250762" y="-2667"/>
                  <a:pt x="227838" y="1461"/>
                  <a:pt x="223266" y="0"/>
                </a:cubicBezTo>
              </a:path>
            </a:pathLst>
          </a:custGeom>
          <a:noFill/>
          <a:ln w="38100" cap="flat" cmpd="sng">
            <a:solidFill>
              <a:srgbClr val="38761D"/>
            </a:solidFill>
            <a:prstDash val="solid"/>
            <a:round/>
            <a:headEnd type="none" w="med" len="med"/>
            <a:tailEnd type="stealth" w="med" len="med"/>
          </a:ln>
        </p:spPr>
      </p:sp>
    </p:spTree>
    <p:extLst>
      <p:ext uri="{BB962C8B-B14F-4D97-AF65-F5344CB8AC3E}">
        <p14:creationId xmlns:p14="http://schemas.microsoft.com/office/powerpoint/2010/main" val="187606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all have access to </a:t>
            </a:r>
            <a:r>
              <a:rPr lang="en-US" dirty="0" err="1"/>
              <a:t>autograder.io</a:t>
            </a:r>
            <a:endParaRPr lang="en-US" dirty="0"/>
          </a:p>
          <a:p>
            <a:pPr lvl="1"/>
            <a:r>
              <a:rPr lang="en-US" dirty="0"/>
              <a:t>Let me know ASAP if that is not the case</a:t>
            </a:r>
          </a:p>
          <a:p>
            <a:endParaRPr lang="en-US" dirty="0"/>
          </a:p>
          <a:p>
            <a:r>
              <a:rPr lang="en-US" dirty="0"/>
              <a:t>Some students have conflicts with the lab on Friday</a:t>
            </a:r>
          </a:p>
          <a:p>
            <a:pPr lvl="1"/>
            <a:r>
              <a:rPr lang="en-US" dirty="0"/>
              <a:t>I will give you 48-hour access to the recording if you have a conflict</a:t>
            </a:r>
          </a:p>
          <a:p>
            <a:pPr lvl="1"/>
            <a:endParaRPr lang="en-US" dirty="0"/>
          </a:p>
          <a:p>
            <a:r>
              <a:rPr lang="en-US" dirty="0"/>
              <a:t>Chapter 1 is released</a:t>
            </a:r>
          </a:p>
          <a:p>
            <a:pPr lvl="1"/>
            <a:r>
              <a:rPr lang="en-US" dirty="0"/>
              <a:t>Chapter 2 will follow soon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020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 progress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Some</a:t>
            </a:r>
            <a:r>
              <a:rPr lang="en-US" dirty="0"/>
              <a:t> of you have already submitted</a:t>
            </a:r>
          </a:p>
          <a:p>
            <a:endParaRPr lang="en-US" dirty="0"/>
          </a:p>
          <a:p>
            <a:r>
              <a:rPr lang="en-US" dirty="0" err="1"/>
              <a:t>Pleeeeenty</a:t>
            </a:r>
            <a:r>
              <a:rPr lang="en-US" dirty="0"/>
              <a:t> of time left, don’t worry... 😈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6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Autograder</a:t>
            </a:r>
            <a:r>
              <a:rPr lang="en-US" dirty="0"/>
              <a:t> submissions: the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27080" cy="4351338"/>
          </a:xfrm>
        </p:spPr>
        <p:txBody>
          <a:bodyPr/>
          <a:lstStyle/>
          <a:p>
            <a:r>
              <a:rPr lang="en-US" dirty="0"/>
              <a:t>You may not use /* */ comments</a:t>
            </a:r>
          </a:p>
          <a:p>
            <a:r>
              <a:rPr lang="en-US" dirty="0"/>
              <a:t>You must leave the existing /* */ comments in place</a:t>
            </a:r>
          </a:p>
          <a:p>
            <a:r>
              <a:rPr lang="en-US" dirty="0"/>
              <a:t>You may only change text between /*{*/ and /*}*/</a:t>
            </a:r>
          </a:p>
          <a:p>
            <a:r>
              <a:rPr lang="en-US" dirty="0"/>
              <a:t>You are not allowed to add axioms (or to otherwise trivialize the proof)</a:t>
            </a:r>
          </a:p>
          <a:p>
            <a:endParaRPr lang="en-US" dirty="0"/>
          </a:p>
          <a:p>
            <a:r>
              <a:rPr lang="en-US" dirty="0"/>
              <a:t>You are given three submissions per day</a:t>
            </a:r>
          </a:p>
          <a:p>
            <a:r>
              <a:rPr lang="en-US" dirty="0"/>
              <a:t>You are given three late day tokens throughout the semester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164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92808" y="3828288"/>
            <a:ext cx="585216" cy="2438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40024" y="3828288"/>
            <a:ext cx="585216" cy="2438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478024" y="3822192"/>
            <a:ext cx="762000" cy="2499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8200" y="2070021"/>
            <a:ext cx="10783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//#title Lemmas and assertions</a:t>
            </a: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lemma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IntegerOrdering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// An assertion is a **static** check of a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boolean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expression -- a mathematical truth.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// This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boolean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expression is about (mathematical) literal integers.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// Run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dafny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on this file. See where it fails. Fix it. </a:t>
            </a:r>
          </a:p>
          <a:p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assert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/*{*/ 5 &lt; 3 /*}*/;</a:t>
            </a:r>
          </a:p>
          <a:p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exercise01.dfy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34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/>
              <a:t>Recursion: exporting ensures</a:t>
            </a:r>
            <a:endParaRPr dirty="0"/>
          </a:p>
        </p:txBody>
      </p:sp>
      <p:sp>
        <p:nvSpPr>
          <p:cNvPr id="101" name="Google Shape;101;p19"/>
          <p:cNvSpPr txBox="1">
            <a:spLocks noGrp="1"/>
          </p:cNvSpPr>
          <p:nvPr>
            <p:ph idx="1"/>
          </p:nvPr>
        </p:nvSpPr>
        <p:spPr>
          <a:xfrm>
            <a:off x="838200" y="2398649"/>
            <a:ext cx="10515600" cy="253911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function Evens(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count:int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) : (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outseq:seq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&gt;)</a:t>
            </a:r>
            <a:endParaRPr sz="20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  ensures 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forall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idx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 :: 0&lt;=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idx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&lt;|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outseq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| ==&gt; 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outseq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idx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] == 2 * 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idx</a:t>
            </a:r>
            <a:endParaRPr sz="20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20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  if count==0 then [] else Evens(count) + [2 * (count-1)]</a:t>
            </a:r>
            <a:endParaRPr sz="20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0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20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ecs498-template" id="{DA77E98E-D022-FA45-992F-2D0DA55B6CD0}" vid="{44C465E8-53DD-E348-BEFB-A5C0044A74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17682</TotalTime>
  <Words>587</Words>
  <Application>Microsoft Macintosh PowerPoint</Application>
  <PresentationFormat>Widescreen</PresentationFormat>
  <Paragraphs>102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Consolas</vt:lpstr>
      <vt:lpstr>Office Theme</vt:lpstr>
      <vt:lpstr>EECS498-008 Formal Verification of Systems Software</vt:lpstr>
      <vt:lpstr>Detour to Imperativeland</vt:lpstr>
      <vt:lpstr>Detour to Imperativeland</vt:lpstr>
      <vt:lpstr>Imperativeland</vt:lpstr>
      <vt:lpstr>Logistics</vt:lpstr>
      <vt:lpstr>Chapter 1 progress</vt:lpstr>
      <vt:lpstr>Autograder submissions: the RULES</vt:lpstr>
      <vt:lpstr>Example: exercise01.dfy</vt:lpstr>
      <vt:lpstr>Recursion: exporting ensures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Microsoft Office User</dc:creator>
  <cp:keywords/>
  <dc:description/>
  <cp:lastModifiedBy>Manos Kapritsos</cp:lastModifiedBy>
  <cp:revision>849</cp:revision>
  <dcterms:created xsi:type="dcterms:W3CDTF">2022-08-23T16:51:43Z</dcterms:created>
  <dcterms:modified xsi:type="dcterms:W3CDTF">2024-01-24T21:59:45Z</dcterms:modified>
  <cp:category/>
</cp:coreProperties>
</file>