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tags/tag1.xml" ContentType="application/vnd.openxmlformats-officedocument.presentationml.tags+xml"/>
  <Override PartName="/ppt/notesSlides/notesSlide37.xml" ContentType="application/vnd.openxmlformats-officedocument.presentationml.notesSlide+xml"/>
  <Override PartName="/ppt/tags/tag2.xml" ContentType="application/vnd.openxmlformats-officedocument.presentationml.tags+xml"/>
  <Override PartName="/ppt/notesSlides/notesSlide38.xml" ContentType="application/vnd.openxmlformats-officedocument.presentationml.notesSlide+xml"/>
  <Override PartName="/ppt/tags/tag3.xml" ContentType="application/vnd.openxmlformats-officedocument.presentationml.tags+xml"/>
  <Override PartName="/ppt/notesSlides/notesSlide39.xml" ContentType="application/vnd.openxmlformats-officedocument.presentationml.notesSlide+xml"/>
  <Override PartName="/ppt/tags/tag4.xml" ContentType="application/vnd.openxmlformats-officedocument.presentationml.tags+xml"/>
  <Override PartName="/ppt/notesSlides/notesSlide40.xml" ContentType="application/vnd.openxmlformats-officedocument.presentationml.notesSlide+xml"/>
  <Override PartName="/ppt/tags/tag5.xml" ContentType="application/vnd.openxmlformats-officedocument.presentationml.tags+xml"/>
  <Override PartName="/ppt/notesSlides/notesSlide41.xml" ContentType="application/vnd.openxmlformats-officedocument.presentationml.notesSlide+xml"/>
  <Override PartName="/ppt/tags/tag6.xml" ContentType="application/vnd.openxmlformats-officedocument.presentationml.tags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50"/>
  </p:notesMasterIdLst>
  <p:sldIdLst>
    <p:sldId id="256" r:id="rId2"/>
    <p:sldId id="374" r:id="rId3"/>
    <p:sldId id="356" r:id="rId4"/>
    <p:sldId id="257" r:id="rId5"/>
    <p:sldId id="357" r:id="rId6"/>
    <p:sldId id="359" r:id="rId7"/>
    <p:sldId id="360" r:id="rId8"/>
    <p:sldId id="361" r:id="rId9"/>
    <p:sldId id="362" r:id="rId10"/>
    <p:sldId id="363" r:id="rId11"/>
    <p:sldId id="364" r:id="rId12"/>
    <p:sldId id="365" r:id="rId13"/>
    <p:sldId id="366" r:id="rId14"/>
    <p:sldId id="367" r:id="rId15"/>
    <p:sldId id="368" r:id="rId16"/>
    <p:sldId id="369" r:id="rId17"/>
    <p:sldId id="370" r:id="rId18"/>
    <p:sldId id="371" r:id="rId19"/>
    <p:sldId id="372" r:id="rId20"/>
    <p:sldId id="373" r:id="rId21"/>
    <p:sldId id="276" r:id="rId22"/>
    <p:sldId id="277" r:id="rId23"/>
    <p:sldId id="375" r:id="rId24"/>
    <p:sldId id="266" r:id="rId25"/>
    <p:sldId id="258" r:id="rId26"/>
    <p:sldId id="259" r:id="rId27"/>
    <p:sldId id="260" r:id="rId28"/>
    <p:sldId id="261" r:id="rId29"/>
    <p:sldId id="262" r:id="rId30"/>
    <p:sldId id="263" r:id="rId31"/>
    <p:sldId id="264" r:id="rId32"/>
    <p:sldId id="265" r:id="rId33"/>
    <p:sldId id="267" r:id="rId34"/>
    <p:sldId id="268" r:id="rId35"/>
    <p:sldId id="274" r:id="rId36"/>
    <p:sldId id="275" r:id="rId37"/>
    <p:sldId id="278" r:id="rId38"/>
    <p:sldId id="279" r:id="rId39"/>
    <p:sldId id="269" r:id="rId40"/>
    <p:sldId id="284" r:id="rId41"/>
    <p:sldId id="270" r:id="rId42"/>
    <p:sldId id="271" r:id="rId43"/>
    <p:sldId id="272" r:id="rId44"/>
    <p:sldId id="273" r:id="rId45"/>
    <p:sldId id="280" r:id="rId46"/>
    <p:sldId id="281" r:id="rId47"/>
    <p:sldId id="282" r:id="rId48"/>
    <p:sldId id="283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8343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592"/>
    <p:restoredTop sz="95768"/>
  </p:normalViewPr>
  <p:slideViewPr>
    <p:cSldViewPr snapToGrid="0" snapToObjects="1">
      <p:cViewPr varScale="1">
        <p:scale>
          <a:sx n="131" d="100"/>
          <a:sy n="131" d="100"/>
        </p:scale>
        <p:origin x="76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9094DD-9FB6-494F-B8B3-0EE71AA7C620}" type="datetimeFigureOut">
              <a:rPr lang="en-US" smtClean="0"/>
              <a:t>11/14/24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5B35FE-F591-0449-86D0-511DC77A3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13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5FE-F591-0449-86D0-511DC77A34B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9651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8262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485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9488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8924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9258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8017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781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9883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789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417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0953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3011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120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6549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334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3653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4605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69250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6271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9281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481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8983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34407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16776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2632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29165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54823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39353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24628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70937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10611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5421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06582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37861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0362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3114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1208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1174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9426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2629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255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B761B-63AB-9F4B-BBFB-C009EF6C148A}" type="datetime1">
              <a:rPr lang="en-US" smtClean="0"/>
              <a:t>11/14/24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716D4-D9A3-F944-BE15-CA0DC0F89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214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27E098-711B-D441-8E91-9BDA89F52B4C}" type="datetime1">
              <a:rPr lang="en-US" smtClean="0"/>
              <a:t>11/14/24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5EC465-D050-3C49-BA38-BE575A3F0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151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D53129-256E-D445-8605-D4A3423651FA}" type="datetime1">
              <a:rPr lang="en-US" smtClean="0"/>
              <a:t>11/14/24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5EC465-D050-3C49-BA38-BE575A3F0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2805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" name="Shape 5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34F91-2488-0247-8CDF-A2D5A13B7E3D}" type="datetime1">
              <a:rPr lang="en-US" smtClean="0"/>
              <a:t>11/14/24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5452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 -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224991" y="375047"/>
            <a:ext cx="9739313" cy="4120478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333375" y="4804172"/>
            <a:ext cx="11525250" cy="884039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333375" y="5679281"/>
            <a:ext cx="11525250" cy="84832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672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672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672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672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672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D2BC30E-5644-C747-9D19-89533944DF93}" type="datetime1">
              <a:rPr lang="en-US" smtClean="0"/>
              <a:t>11/14/24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3188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1" name="Shape 8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33946144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62" name="Shape 162"/>
          <p:cNvSpPr>
            <a:spLocks noGrp="1"/>
          </p:cNvSpPr>
          <p:nvPr>
            <p:ph type="body" sz="half" idx="1"/>
          </p:nvPr>
        </p:nvSpPr>
        <p:spPr>
          <a:xfrm>
            <a:off x="6334125" y="2241352"/>
            <a:ext cx="5524500" cy="410765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672">
                <a:solidFill>
                  <a:srgbClr val="535353"/>
                </a:solidFill>
              </a:defRPr>
            </a:lvl1pPr>
            <a:lvl2pPr>
              <a:lnSpc>
                <a:spcPct val="100000"/>
              </a:lnSpc>
              <a:defRPr sz="2672">
                <a:solidFill>
                  <a:srgbClr val="535353"/>
                </a:solidFill>
              </a:defRPr>
            </a:lvl2pPr>
            <a:lvl3pPr>
              <a:lnSpc>
                <a:spcPct val="100000"/>
              </a:lnSpc>
              <a:defRPr sz="2672">
                <a:solidFill>
                  <a:srgbClr val="535353"/>
                </a:solidFill>
              </a:defRPr>
            </a:lvl3pPr>
            <a:lvl4pPr>
              <a:lnSpc>
                <a:spcPct val="100000"/>
              </a:lnSpc>
              <a:defRPr sz="2672">
                <a:solidFill>
                  <a:srgbClr val="535353"/>
                </a:solidFill>
              </a:defRPr>
            </a:lvl4pPr>
            <a:lvl5pPr>
              <a:lnSpc>
                <a:spcPct val="100000"/>
              </a:lnSpc>
              <a:defRPr sz="2672">
                <a:solidFill>
                  <a:srgbClr val="535353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3" name="Shape 16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10057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12B91B-8B9B-A546-A35E-B95642C427E1}" type="datetime1">
              <a:rPr lang="en-US" smtClean="0"/>
              <a:t>11/14/24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5EC465-D050-3C49-BA38-BE575A3F0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108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2E2D64-C74E-9A4C-A1BC-5F0B2C63E34D}" type="datetime1">
              <a:rPr lang="en-US" smtClean="0"/>
              <a:t>11/14/24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5EC465-D050-3C49-BA38-BE575A3F0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043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879E3A-53D5-2842-929C-8087232C8B37}" type="datetime1">
              <a:rPr lang="en-US" smtClean="0"/>
              <a:t>11/14/24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5EC465-D050-3C49-BA38-BE575A3F0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7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E2BDC9-1469-DA48-987F-F5A0A505512A}" type="datetime1">
              <a:rPr lang="en-US" smtClean="0"/>
              <a:t>11/14/24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5EC465-D050-3C49-BA38-BE575A3F0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42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BDF7C2-1AF5-CB49-982F-4F8F9D19B590}" type="datetime1">
              <a:rPr lang="en-US" smtClean="0"/>
              <a:t>11/14/24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5EC465-D050-3C49-BA38-BE575A3F0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94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A4B25E-ECD8-574D-A05A-65455B33BA62}" type="datetime1">
              <a:rPr lang="en-US" smtClean="0"/>
              <a:t>11/14/24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5EC465-D050-3C49-BA38-BE575A3F0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840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0F3C78-D513-A441-8A3A-73D7A805377A}" type="datetime1">
              <a:rPr lang="en-US" smtClean="0"/>
              <a:t>11/14/24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5EC465-D050-3C49-BA38-BE575A3F0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661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EE32C3-C2F6-6347-912C-D8C4269376CE}" type="datetime1">
              <a:rPr lang="en-US" smtClean="0"/>
              <a:t>11/14/24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5EC465-D050-3C49-BA38-BE575A3F0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165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59255"/>
            <a:ext cx="3921407" cy="305870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AA698-A0C4-254C-BE10-539E2BFB46D9}" type="datetime1">
              <a:rPr lang="en-US" smtClean="0"/>
              <a:t>11/14/24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716D4-D9A3-F944-BE15-CA0DC0F893A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s-IS"/>
              <a:t>EECS498-003</a:t>
            </a:r>
            <a:endParaRPr lang="en-US"/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33255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3" r:id="rId14"/>
    <p:sldLayoutId id="2147483664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microsoft.com/office/2007/relationships/hdphoto" Target="../media/hdphoto3.wdp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4" Type="http://schemas.openxmlformats.org/officeDocument/2006/relationships/image" Target="../media/image12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4" Type="http://schemas.openxmlformats.org/officeDocument/2006/relationships/image" Target="../media/image12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4" Type="http://schemas.openxmlformats.org/officeDocument/2006/relationships/image" Target="../media/image12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5" Type="http://schemas.openxmlformats.org/officeDocument/2006/relationships/image" Target="../media/image14.png"/><Relationship Id="rId4" Type="http://schemas.openxmlformats.org/officeDocument/2006/relationships/image" Target="../media/image12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4" Type="http://schemas.openxmlformats.org/officeDocument/2006/relationships/image" Target="../media/image12.w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5" Type="http://schemas.openxmlformats.org/officeDocument/2006/relationships/image" Target="../media/image15.png"/><Relationship Id="rId4" Type="http://schemas.openxmlformats.org/officeDocument/2006/relationships/image" Target="../media/image12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EECS498-003</a:t>
            </a:r>
            <a:br>
              <a:rPr lang="en-US" dirty="0"/>
            </a:br>
            <a:r>
              <a:rPr lang="en-US" dirty="0"/>
              <a:t>Formal Verification of Systems Software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Material and slides created by</a:t>
            </a:r>
          </a:p>
          <a:p>
            <a:r>
              <a:rPr lang="en-US" dirty="0"/>
              <a:t>Jon Howell and Manos Kapritsos</a:t>
            </a:r>
          </a:p>
        </p:txBody>
      </p:sp>
    </p:spTree>
    <p:extLst>
      <p:ext uri="{BB962C8B-B14F-4D97-AF65-F5344CB8AC3E}">
        <p14:creationId xmlns:p14="http://schemas.microsoft.com/office/powerpoint/2010/main" val="1760591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782066" y="1952426"/>
            <a:ext cx="1618735" cy="527221"/>
          </a:xfrm>
          <a:prstGeom prst="roundRect">
            <a:avLst/>
          </a:prstGeom>
          <a:solidFill>
            <a:srgbClr val="808785"/>
          </a:solidFill>
          <a:ln>
            <a:solidFill>
              <a:srgbClr val="0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53">
              <a:defRPr/>
            </a:pPr>
            <a:endParaRPr lang="en-US" sz="1406" dirty="0">
              <a:solidFill>
                <a:schemeClr val="bg2">
                  <a:lumMod val="20000"/>
                  <a:lumOff val="8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408270" y="2706671"/>
            <a:ext cx="1535330" cy="52722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53">
              <a:defRPr/>
            </a:pPr>
            <a:endParaRPr lang="en-US" sz="1406" dirty="0">
              <a:solidFill>
                <a:schemeClr val="bg2">
                  <a:lumMod val="20000"/>
                  <a:lumOff val="8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500" dirty="0">
                <a:latin typeface="Calibri Light" panose="020F0302020204030204" pitchFamily="34" charset="0"/>
              </a:rPr>
              <a:t>Local computations can move either way</a:t>
            </a:r>
          </a:p>
        </p:txBody>
      </p:sp>
      <p:sp>
        <p:nvSpPr>
          <p:cNvPr id="20" name="Rectangle 19"/>
          <p:cNvSpPr/>
          <p:nvPr/>
        </p:nvSpPr>
        <p:spPr>
          <a:xfrm flipH="1">
            <a:off x="5419084" y="1952426"/>
            <a:ext cx="500932" cy="52722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rPr>
              <a:t>x=0</a:t>
            </a:r>
          </a:p>
        </p:txBody>
      </p:sp>
      <p:sp>
        <p:nvSpPr>
          <p:cNvPr id="41" name="Rectangle 40"/>
          <p:cNvSpPr/>
          <p:nvPr/>
        </p:nvSpPr>
        <p:spPr>
          <a:xfrm flipH="1">
            <a:off x="4862681" y="2706671"/>
            <a:ext cx="460279" cy="52722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rPr>
              <a:t>y=1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2362200" y="5637870"/>
            <a:ext cx="7285497" cy="527221"/>
            <a:chOff x="838200" y="5402650"/>
            <a:chExt cx="7285497" cy="527221"/>
          </a:xfrm>
        </p:grpSpPr>
        <p:sp>
          <p:nvSpPr>
            <p:cNvPr id="53" name="Rectangle 52"/>
            <p:cNvSpPr/>
            <p:nvPr/>
          </p:nvSpPr>
          <p:spPr>
            <a:xfrm flipH="1">
              <a:off x="3760900" y="5402650"/>
              <a:ext cx="105033" cy="527221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969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Calibri Light" panose="020F0302020204030204" pitchFamily="34" charset="0"/>
                </a:rPr>
                <a:t>R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891735" y="5481594"/>
              <a:ext cx="961482" cy="3953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969" dirty="0">
                  <a:latin typeface="Calibri Light" panose="020F0302020204030204" pitchFamily="34" charset="0"/>
                </a:rPr>
                <a:t>Receive</a:t>
              </a:r>
            </a:p>
          </p:txBody>
        </p:sp>
        <p:sp>
          <p:nvSpPr>
            <p:cNvPr id="55" name="Rectangle 54"/>
            <p:cNvSpPr/>
            <p:nvPr/>
          </p:nvSpPr>
          <p:spPr>
            <a:xfrm flipH="1">
              <a:off x="7292506" y="5402650"/>
              <a:ext cx="105033" cy="527221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969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Calibri Light" panose="020F0302020204030204" pitchFamily="34" charset="0"/>
                </a:rPr>
                <a:t>S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437291" y="5481594"/>
              <a:ext cx="686406" cy="3953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969" dirty="0">
                  <a:latin typeface="Calibri Light" panose="020F0302020204030204" pitchFamily="34" charset="0"/>
                </a:rPr>
                <a:t>Send</a:t>
              </a:r>
            </a:p>
          </p:txBody>
        </p:sp>
        <p:sp>
          <p:nvSpPr>
            <p:cNvPr id="57" name="Rectangle 56"/>
            <p:cNvSpPr/>
            <p:nvPr/>
          </p:nvSpPr>
          <p:spPr>
            <a:xfrm flipH="1">
              <a:off x="5162145" y="5402650"/>
              <a:ext cx="105033" cy="52722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969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Calibri Light" panose="020F0302020204030204" pitchFamily="34" charset="0"/>
                </a:rPr>
                <a:t>L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259938" y="5481594"/>
              <a:ext cx="1838324" cy="3953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969" dirty="0">
                  <a:latin typeface="Calibri Light" panose="020F0302020204030204" pitchFamily="34" charset="0"/>
                </a:rPr>
                <a:t>Local processing</a:t>
              </a:r>
            </a:p>
          </p:txBody>
        </p:sp>
        <p:sp>
          <p:nvSpPr>
            <p:cNvPr id="59" name="Rounded Rectangle 58"/>
            <p:cNvSpPr/>
            <p:nvPr/>
          </p:nvSpPr>
          <p:spPr>
            <a:xfrm>
              <a:off x="838200" y="5402650"/>
              <a:ext cx="875343" cy="527221"/>
            </a:xfrm>
            <a:prstGeom prst="roundRect">
              <a:avLst/>
            </a:prstGeom>
            <a:solidFill>
              <a:srgbClr val="808785"/>
            </a:solidFill>
            <a:ln>
              <a:solidFill>
                <a:srgbClr val="00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353">
                <a:defRPr/>
              </a:pPr>
              <a:r>
                <a:rPr lang="en-US" dirty="0">
                  <a:solidFill>
                    <a:prstClr val="white"/>
                  </a:solidFill>
                  <a:latin typeface="Calibri Light" panose="020F0302020204030204" pitchFamily="34" charset="0"/>
                </a:rPr>
                <a:t>Host A</a:t>
              </a:r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1911661" y="5402650"/>
              <a:ext cx="879062" cy="527221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353">
                <a:defRPr/>
              </a:pPr>
              <a:r>
                <a:rPr lang="en-US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Host B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8B8B8-A425-FA4C-9CDF-DDFD5CEEB270}" type="datetime1">
              <a:rPr lang="en-US" smtClean="0"/>
              <a:t>11/14/24</a:t>
            </a:fld>
            <a:endParaRPr lang="en-US"/>
          </a:p>
        </p:txBody>
      </p:sp>
      <p:sp>
        <p:nvSpPr>
          <p:cNvPr id="61" name="Footer Placeholder 6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62" name="Slide Number Placeholder 6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10</a:t>
            </a:fld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1359455" y="2183992"/>
            <a:ext cx="2801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Actual execution</a:t>
            </a:r>
          </a:p>
        </p:txBody>
      </p:sp>
      <p:sp>
        <p:nvSpPr>
          <p:cNvPr id="127" name="Rounded Rectangle 126"/>
          <p:cNvSpPr/>
          <p:nvPr/>
        </p:nvSpPr>
        <p:spPr>
          <a:xfrm>
            <a:off x="4758482" y="3857196"/>
            <a:ext cx="1618735" cy="527221"/>
          </a:xfrm>
          <a:prstGeom prst="roundRect">
            <a:avLst/>
          </a:prstGeom>
          <a:solidFill>
            <a:srgbClr val="808785"/>
          </a:solidFill>
          <a:ln>
            <a:solidFill>
              <a:srgbClr val="0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53">
              <a:defRPr/>
            </a:pPr>
            <a:endParaRPr lang="en-US" sz="1406" dirty="0">
              <a:solidFill>
                <a:schemeClr val="bg2">
                  <a:lumMod val="20000"/>
                  <a:lumOff val="8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28" name="Rounded Rectangle 127"/>
          <p:cNvSpPr/>
          <p:nvPr/>
        </p:nvSpPr>
        <p:spPr>
          <a:xfrm>
            <a:off x="4384686" y="4611441"/>
            <a:ext cx="1535330" cy="52722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53">
              <a:defRPr/>
            </a:pPr>
            <a:endParaRPr lang="en-US" sz="1406" dirty="0">
              <a:solidFill>
                <a:schemeClr val="bg2">
                  <a:lumMod val="20000"/>
                  <a:lumOff val="8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29" name="Rectangle 128"/>
          <p:cNvSpPr/>
          <p:nvPr/>
        </p:nvSpPr>
        <p:spPr>
          <a:xfrm flipH="1">
            <a:off x="4853553" y="3857196"/>
            <a:ext cx="500932" cy="52722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rPr>
              <a:t>x=0</a:t>
            </a:r>
          </a:p>
        </p:txBody>
      </p:sp>
      <p:sp>
        <p:nvSpPr>
          <p:cNvPr id="130" name="Rectangle 129"/>
          <p:cNvSpPr/>
          <p:nvPr/>
        </p:nvSpPr>
        <p:spPr>
          <a:xfrm flipH="1">
            <a:off x="5354485" y="4611441"/>
            <a:ext cx="460279" cy="52722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rPr>
              <a:t>y=1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1359455" y="3940945"/>
            <a:ext cx="28982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Indistinguishable </a:t>
            </a:r>
          </a:p>
          <a:p>
            <a:r>
              <a:rPr lang="en-US" sz="2800" dirty="0"/>
              <a:t>execution</a:t>
            </a:r>
          </a:p>
        </p:txBody>
      </p:sp>
    </p:spTree>
    <p:extLst>
      <p:ext uri="{BB962C8B-B14F-4D97-AF65-F5344CB8AC3E}">
        <p14:creationId xmlns:p14="http://schemas.microsoft.com/office/powerpoint/2010/main" val="18817560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782066" y="1952426"/>
            <a:ext cx="1618735" cy="527221"/>
          </a:xfrm>
          <a:prstGeom prst="roundRect">
            <a:avLst/>
          </a:prstGeom>
          <a:solidFill>
            <a:srgbClr val="808785"/>
          </a:solidFill>
          <a:ln>
            <a:solidFill>
              <a:srgbClr val="0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53">
              <a:defRPr/>
            </a:pPr>
            <a:endParaRPr lang="en-US" sz="1406" dirty="0">
              <a:solidFill>
                <a:schemeClr val="bg2">
                  <a:lumMod val="20000"/>
                  <a:lumOff val="8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408270" y="2706671"/>
            <a:ext cx="1535330" cy="52722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53">
              <a:defRPr/>
            </a:pPr>
            <a:endParaRPr lang="en-US" sz="1406" dirty="0">
              <a:solidFill>
                <a:schemeClr val="bg2">
                  <a:lumMod val="20000"/>
                  <a:lumOff val="8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500" dirty="0">
                <a:latin typeface="Calibri Light" panose="020F0302020204030204" pitchFamily="34" charset="0"/>
              </a:rPr>
              <a:t>Receives are right movers</a:t>
            </a:r>
          </a:p>
        </p:txBody>
      </p:sp>
      <p:sp>
        <p:nvSpPr>
          <p:cNvPr id="20" name="Rectangle 19"/>
          <p:cNvSpPr/>
          <p:nvPr/>
        </p:nvSpPr>
        <p:spPr>
          <a:xfrm flipH="1">
            <a:off x="4889001" y="1952426"/>
            <a:ext cx="500932" cy="527221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rPr>
              <a:t>R</a:t>
            </a:r>
          </a:p>
        </p:txBody>
      </p:sp>
      <p:sp>
        <p:nvSpPr>
          <p:cNvPr id="41" name="Rectangle 40"/>
          <p:cNvSpPr/>
          <p:nvPr/>
        </p:nvSpPr>
        <p:spPr>
          <a:xfrm flipH="1">
            <a:off x="5415734" y="2706671"/>
            <a:ext cx="460279" cy="52722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rPr>
              <a:t>y=1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2362200" y="5637870"/>
            <a:ext cx="7285497" cy="527221"/>
            <a:chOff x="838200" y="5402650"/>
            <a:chExt cx="7285497" cy="527221"/>
          </a:xfrm>
        </p:grpSpPr>
        <p:sp>
          <p:nvSpPr>
            <p:cNvPr id="53" name="Rectangle 52"/>
            <p:cNvSpPr/>
            <p:nvPr/>
          </p:nvSpPr>
          <p:spPr>
            <a:xfrm flipH="1">
              <a:off x="3760900" y="5402650"/>
              <a:ext cx="105033" cy="527221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969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Calibri Light" panose="020F0302020204030204" pitchFamily="34" charset="0"/>
                </a:rPr>
                <a:t>R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891735" y="5481594"/>
              <a:ext cx="961482" cy="3953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969" dirty="0">
                  <a:latin typeface="Calibri Light" panose="020F0302020204030204" pitchFamily="34" charset="0"/>
                </a:rPr>
                <a:t>Receive</a:t>
              </a:r>
            </a:p>
          </p:txBody>
        </p:sp>
        <p:sp>
          <p:nvSpPr>
            <p:cNvPr id="55" name="Rectangle 54"/>
            <p:cNvSpPr/>
            <p:nvPr/>
          </p:nvSpPr>
          <p:spPr>
            <a:xfrm flipH="1">
              <a:off x="7292506" y="5402650"/>
              <a:ext cx="105033" cy="527221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969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Calibri Light" panose="020F0302020204030204" pitchFamily="34" charset="0"/>
                </a:rPr>
                <a:t>S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437291" y="5481594"/>
              <a:ext cx="686406" cy="3953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969" dirty="0">
                  <a:latin typeface="Calibri Light" panose="020F0302020204030204" pitchFamily="34" charset="0"/>
                </a:rPr>
                <a:t>Send</a:t>
              </a:r>
            </a:p>
          </p:txBody>
        </p:sp>
        <p:sp>
          <p:nvSpPr>
            <p:cNvPr id="57" name="Rectangle 56"/>
            <p:cNvSpPr/>
            <p:nvPr/>
          </p:nvSpPr>
          <p:spPr>
            <a:xfrm flipH="1">
              <a:off x="5162145" y="5402650"/>
              <a:ext cx="105033" cy="52722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969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Calibri Light" panose="020F0302020204030204" pitchFamily="34" charset="0"/>
                </a:rPr>
                <a:t>L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259938" y="5481594"/>
              <a:ext cx="1838324" cy="3953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969" dirty="0">
                  <a:latin typeface="Calibri Light" panose="020F0302020204030204" pitchFamily="34" charset="0"/>
                </a:rPr>
                <a:t>Local processing</a:t>
              </a:r>
            </a:p>
          </p:txBody>
        </p:sp>
        <p:sp>
          <p:nvSpPr>
            <p:cNvPr id="59" name="Rounded Rectangle 58"/>
            <p:cNvSpPr/>
            <p:nvPr/>
          </p:nvSpPr>
          <p:spPr>
            <a:xfrm>
              <a:off x="838200" y="5402650"/>
              <a:ext cx="875343" cy="527221"/>
            </a:xfrm>
            <a:prstGeom prst="roundRect">
              <a:avLst/>
            </a:prstGeom>
            <a:solidFill>
              <a:srgbClr val="808785"/>
            </a:solidFill>
            <a:ln>
              <a:solidFill>
                <a:srgbClr val="00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353">
                <a:defRPr/>
              </a:pPr>
              <a:r>
                <a:rPr lang="en-US" dirty="0">
                  <a:solidFill>
                    <a:prstClr val="white"/>
                  </a:solidFill>
                  <a:latin typeface="Calibri Light" panose="020F0302020204030204" pitchFamily="34" charset="0"/>
                </a:rPr>
                <a:t>Host A</a:t>
              </a:r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1911661" y="5402650"/>
              <a:ext cx="879062" cy="527221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353">
                <a:defRPr/>
              </a:pPr>
              <a:r>
                <a:rPr lang="en-US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Host B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5484F-FE04-324C-AD3F-97EE35D9249C}" type="datetime1">
              <a:rPr lang="en-US" smtClean="0"/>
              <a:t>11/14/24</a:t>
            </a:fld>
            <a:endParaRPr lang="en-US"/>
          </a:p>
        </p:txBody>
      </p:sp>
      <p:sp>
        <p:nvSpPr>
          <p:cNvPr id="61" name="Footer Placeholder 6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62" name="Slide Number Placeholder 6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11</a:t>
            </a:fld>
            <a:endParaRPr lang="en-US"/>
          </a:p>
        </p:txBody>
      </p:sp>
      <p:sp>
        <p:nvSpPr>
          <p:cNvPr id="127" name="Rounded Rectangle 126"/>
          <p:cNvSpPr/>
          <p:nvPr/>
        </p:nvSpPr>
        <p:spPr>
          <a:xfrm>
            <a:off x="4758482" y="3857196"/>
            <a:ext cx="1618735" cy="527221"/>
          </a:xfrm>
          <a:prstGeom prst="roundRect">
            <a:avLst/>
          </a:prstGeom>
          <a:solidFill>
            <a:srgbClr val="808785"/>
          </a:solidFill>
          <a:ln>
            <a:solidFill>
              <a:srgbClr val="0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53">
              <a:defRPr/>
            </a:pPr>
            <a:endParaRPr lang="en-US" sz="1406" dirty="0">
              <a:solidFill>
                <a:schemeClr val="bg2">
                  <a:lumMod val="20000"/>
                  <a:lumOff val="8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28" name="Rounded Rectangle 127"/>
          <p:cNvSpPr/>
          <p:nvPr/>
        </p:nvSpPr>
        <p:spPr>
          <a:xfrm>
            <a:off x="4384686" y="4611441"/>
            <a:ext cx="1535330" cy="52722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53">
              <a:defRPr/>
            </a:pPr>
            <a:endParaRPr lang="en-US" sz="1406" dirty="0">
              <a:solidFill>
                <a:schemeClr val="bg2">
                  <a:lumMod val="20000"/>
                  <a:lumOff val="8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29" name="Rectangle 128"/>
          <p:cNvSpPr/>
          <p:nvPr/>
        </p:nvSpPr>
        <p:spPr>
          <a:xfrm flipH="1">
            <a:off x="5371960" y="3857196"/>
            <a:ext cx="500932" cy="527221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rPr>
              <a:t>R</a:t>
            </a:r>
          </a:p>
        </p:txBody>
      </p:sp>
      <p:sp>
        <p:nvSpPr>
          <p:cNvPr id="130" name="Rectangle 129"/>
          <p:cNvSpPr/>
          <p:nvPr/>
        </p:nvSpPr>
        <p:spPr>
          <a:xfrm flipH="1">
            <a:off x="4853553" y="4611441"/>
            <a:ext cx="460279" cy="52722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rPr>
              <a:t>y=1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59455" y="2183992"/>
            <a:ext cx="2801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Actual execution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359455" y="3940945"/>
            <a:ext cx="28982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Indistinguishable </a:t>
            </a:r>
          </a:p>
          <a:p>
            <a:r>
              <a:rPr lang="en-US" sz="2800" dirty="0"/>
              <a:t>execution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791178" y="1690688"/>
            <a:ext cx="2406369" cy="3795712"/>
            <a:chOff x="6791178" y="1690688"/>
            <a:chExt cx="2406369" cy="3795712"/>
          </a:xfrm>
        </p:grpSpPr>
        <p:sp>
          <p:nvSpPr>
            <p:cNvPr id="28" name="Rounded Rectangle 27"/>
            <p:cNvSpPr/>
            <p:nvPr/>
          </p:nvSpPr>
          <p:spPr>
            <a:xfrm>
              <a:off x="7578812" y="1952426"/>
              <a:ext cx="1618735" cy="527221"/>
            </a:xfrm>
            <a:prstGeom prst="roundRect">
              <a:avLst/>
            </a:prstGeom>
            <a:solidFill>
              <a:srgbClr val="808785"/>
            </a:solidFill>
            <a:ln>
              <a:solidFill>
                <a:srgbClr val="00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353">
                <a:defRPr/>
              </a:pPr>
              <a:endPara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7205016" y="2706671"/>
              <a:ext cx="1535330" cy="527221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353">
                <a:defRPr/>
              </a:pPr>
              <a:endPara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 flipH="1">
              <a:off x="7685747" y="1952426"/>
              <a:ext cx="500932" cy="527221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6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Calibri Light" panose="020F0302020204030204" pitchFamily="34" charset="0"/>
                </a:rPr>
                <a:t>R</a:t>
              </a:r>
            </a:p>
          </p:txBody>
        </p:sp>
        <p:sp>
          <p:nvSpPr>
            <p:cNvPr id="31" name="Rectangle 30"/>
            <p:cNvSpPr/>
            <p:nvPr/>
          </p:nvSpPr>
          <p:spPr>
            <a:xfrm flipH="1">
              <a:off x="8212480" y="2706671"/>
              <a:ext cx="460279" cy="527221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6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Calibri Light" panose="020F0302020204030204" pitchFamily="34" charset="0"/>
                </a:rPr>
                <a:t>S</a:t>
              </a: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7555228" y="3857196"/>
              <a:ext cx="1618735" cy="527221"/>
            </a:xfrm>
            <a:prstGeom prst="roundRect">
              <a:avLst/>
            </a:prstGeom>
            <a:solidFill>
              <a:srgbClr val="808785"/>
            </a:solidFill>
            <a:ln>
              <a:solidFill>
                <a:srgbClr val="00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353">
                <a:defRPr/>
              </a:pPr>
              <a:endPara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7181432" y="4611441"/>
              <a:ext cx="1535330" cy="527221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353">
                <a:defRPr/>
              </a:pPr>
              <a:endPara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 flipH="1">
              <a:off x="8168706" y="3857196"/>
              <a:ext cx="500932" cy="527221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6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Calibri Light" panose="020F0302020204030204" pitchFamily="34" charset="0"/>
                </a:rPr>
                <a:t>R</a:t>
              </a:r>
            </a:p>
          </p:txBody>
        </p:sp>
        <p:sp>
          <p:nvSpPr>
            <p:cNvPr id="35" name="Rectangle 34"/>
            <p:cNvSpPr/>
            <p:nvPr/>
          </p:nvSpPr>
          <p:spPr>
            <a:xfrm flipH="1">
              <a:off x="7650299" y="4611441"/>
              <a:ext cx="460279" cy="527221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6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Calibri Light" panose="020F0302020204030204" pitchFamily="34" charset="0"/>
                </a:rPr>
                <a:t>S</a:t>
              </a: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6791178" y="1690688"/>
              <a:ext cx="0" cy="3795712"/>
            </a:xfrm>
            <a:prstGeom prst="line">
              <a:avLst/>
            </a:prstGeom>
            <a:ln w="254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9646778" y="1690688"/>
            <a:ext cx="2347515" cy="3795712"/>
            <a:chOff x="9646778" y="1690688"/>
            <a:chExt cx="2347515" cy="3795712"/>
          </a:xfrm>
        </p:grpSpPr>
        <p:sp>
          <p:nvSpPr>
            <p:cNvPr id="36" name="Rounded Rectangle 35"/>
            <p:cNvSpPr/>
            <p:nvPr/>
          </p:nvSpPr>
          <p:spPr>
            <a:xfrm>
              <a:off x="10375558" y="1952426"/>
              <a:ext cx="1618735" cy="527221"/>
            </a:xfrm>
            <a:prstGeom prst="roundRect">
              <a:avLst/>
            </a:prstGeom>
            <a:solidFill>
              <a:srgbClr val="808785"/>
            </a:solidFill>
            <a:ln>
              <a:solidFill>
                <a:srgbClr val="00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353">
                <a:defRPr/>
              </a:pPr>
              <a:endPara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10001762" y="2706671"/>
              <a:ext cx="1535330" cy="527221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353">
                <a:defRPr/>
              </a:pPr>
              <a:endPara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 flipH="1">
              <a:off x="10482493" y="1952426"/>
              <a:ext cx="500932" cy="527221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6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Calibri Light" panose="020F0302020204030204" pitchFamily="34" charset="0"/>
                </a:rPr>
                <a:t>R</a:t>
              </a:r>
            </a:p>
          </p:txBody>
        </p:sp>
        <p:sp>
          <p:nvSpPr>
            <p:cNvPr id="39" name="Rectangle 38"/>
            <p:cNvSpPr/>
            <p:nvPr/>
          </p:nvSpPr>
          <p:spPr>
            <a:xfrm flipH="1">
              <a:off x="11009226" y="2706671"/>
              <a:ext cx="460279" cy="527221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6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Calibri Light" panose="020F0302020204030204" pitchFamily="34" charset="0"/>
                </a:rPr>
                <a:t>R</a:t>
              </a: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10351974" y="3857196"/>
              <a:ext cx="1618735" cy="527221"/>
            </a:xfrm>
            <a:prstGeom prst="roundRect">
              <a:avLst/>
            </a:prstGeom>
            <a:solidFill>
              <a:srgbClr val="808785"/>
            </a:solidFill>
            <a:ln>
              <a:solidFill>
                <a:srgbClr val="00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353">
                <a:defRPr/>
              </a:pPr>
              <a:endPara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9978178" y="4611441"/>
              <a:ext cx="1535330" cy="527221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353">
                <a:defRPr/>
              </a:pPr>
              <a:endPara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 flipH="1">
              <a:off x="10965452" y="3857196"/>
              <a:ext cx="500932" cy="527221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6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Calibri Light" panose="020F0302020204030204" pitchFamily="34" charset="0"/>
                </a:rPr>
                <a:t>R</a:t>
              </a:r>
            </a:p>
          </p:txBody>
        </p:sp>
        <p:sp>
          <p:nvSpPr>
            <p:cNvPr id="44" name="Rectangle 43"/>
            <p:cNvSpPr/>
            <p:nvPr/>
          </p:nvSpPr>
          <p:spPr>
            <a:xfrm flipH="1">
              <a:off x="10447045" y="4611441"/>
              <a:ext cx="460279" cy="527221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6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Calibri Light" panose="020F0302020204030204" pitchFamily="34" charset="0"/>
                </a:rPr>
                <a:t>R</a:t>
              </a:r>
            </a:p>
          </p:txBody>
        </p:sp>
        <p:cxnSp>
          <p:nvCxnSpPr>
            <p:cNvPr id="46" name="Straight Connector 45"/>
            <p:cNvCxnSpPr/>
            <p:nvPr/>
          </p:nvCxnSpPr>
          <p:spPr>
            <a:xfrm>
              <a:off x="9646778" y="1690688"/>
              <a:ext cx="0" cy="3795712"/>
            </a:xfrm>
            <a:prstGeom prst="line">
              <a:avLst/>
            </a:prstGeom>
            <a:ln w="254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06312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782066" y="1952426"/>
            <a:ext cx="1618735" cy="527221"/>
          </a:xfrm>
          <a:prstGeom prst="roundRect">
            <a:avLst/>
          </a:prstGeom>
          <a:solidFill>
            <a:srgbClr val="808785"/>
          </a:solidFill>
          <a:ln>
            <a:solidFill>
              <a:srgbClr val="0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53">
              <a:defRPr/>
            </a:pPr>
            <a:endParaRPr lang="en-US" sz="1406" dirty="0">
              <a:solidFill>
                <a:schemeClr val="bg2">
                  <a:lumMod val="20000"/>
                  <a:lumOff val="8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408270" y="2706671"/>
            <a:ext cx="1535330" cy="52722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53">
              <a:defRPr/>
            </a:pPr>
            <a:endParaRPr lang="en-US" sz="1406" dirty="0">
              <a:solidFill>
                <a:schemeClr val="bg2">
                  <a:lumMod val="20000"/>
                  <a:lumOff val="8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500" dirty="0">
                <a:latin typeface="Calibri Light" panose="020F0302020204030204" pitchFamily="34" charset="0"/>
              </a:rPr>
              <a:t>Receives are not left movers</a:t>
            </a:r>
          </a:p>
        </p:txBody>
      </p:sp>
      <p:sp>
        <p:nvSpPr>
          <p:cNvPr id="20" name="Rectangle 19"/>
          <p:cNvSpPr/>
          <p:nvPr/>
        </p:nvSpPr>
        <p:spPr>
          <a:xfrm flipH="1">
            <a:off x="5349070" y="1955704"/>
            <a:ext cx="500932" cy="527221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rPr>
              <a:t>R</a:t>
            </a:r>
          </a:p>
        </p:txBody>
      </p:sp>
      <p:sp>
        <p:nvSpPr>
          <p:cNvPr id="41" name="Rectangle 40"/>
          <p:cNvSpPr/>
          <p:nvPr/>
        </p:nvSpPr>
        <p:spPr>
          <a:xfrm flipH="1">
            <a:off x="4853552" y="2706671"/>
            <a:ext cx="460279" cy="52722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rPr>
              <a:t>S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2362200" y="5637870"/>
            <a:ext cx="7285497" cy="527221"/>
            <a:chOff x="838200" y="5402650"/>
            <a:chExt cx="7285497" cy="527221"/>
          </a:xfrm>
        </p:grpSpPr>
        <p:sp>
          <p:nvSpPr>
            <p:cNvPr id="53" name="Rectangle 52"/>
            <p:cNvSpPr/>
            <p:nvPr/>
          </p:nvSpPr>
          <p:spPr>
            <a:xfrm flipH="1">
              <a:off x="3760900" y="5402650"/>
              <a:ext cx="105033" cy="527221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969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Calibri Light" panose="020F0302020204030204" pitchFamily="34" charset="0"/>
                </a:rPr>
                <a:t>R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891735" y="5481594"/>
              <a:ext cx="961482" cy="3953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969" dirty="0">
                  <a:latin typeface="Calibri Light" panose="020F0302020204030204" pitchFamily="34" charset="0"/>
                </a:rPr>
                <a:t>Receive</a:t>
              </a:r>
            </a:p>
          </p:txBody>
        </p:sp>
        <p:sp>
          <p:nvSpPr>
            <p:cNvPr id="55" name="Rectangle 54"/>
            <p:cNvSpPr/>
            <p:nvPr/>
          </p:nvSpPr>
          <p:spPr>
            <a:xfrm flipH="1">
              <a:off x="7292506" y="5402650"/>
              <a:ext cx="105033" cy="527221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969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Calibri Light" panose="020F0302020204030204" pitchFamily="34" charset="0"/>
                </a:rPr>
                <a:t>S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437291" y="5481594"/>
              <a:ext cx="686406" cy="3953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969" dirty="0">
                  <a:latin typeface="Calibri Light" panose="020F0302020204030204" pitchFamily="34" charset="0"/>
                </a:rPr>
                <a:t>Send</a:t>
              </a:r>
            </a:p>
          </p:txBody>
        </p:sp>
        <p:sp>
          <p:nvSpPr>
            <p:cNvPr id="57" name="Rectangle 56"/>
            <p:cNvSpPr/>
            <p:nvPr/>
          </p:nvSpPr>
          <p:spPr>
            <a:xfrm flipH="1">
              <a:off x="5162145" y="5402650"/>
              <a:ext cx="105033" cy="52722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969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Calibri Light" panose="020F0302020204030204" pitchFamily="34" charset="0"/>
                </a:rPr>
                <a:t>L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259938" y="5481594"/>
              <a:ext cx="1838324" cy="3953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969" dirty="0">
                  <a:latin typeface="Calibri Light" panose="020F0302020204030204" pitchFamily="34" charset="0"/>
                </a:rPr>
                <a:t>Local processing</a:t>
              </a:r>
            </a:p>
          </p:txBody>
        </p:sp>
        <p:sp>
          <p:nvSpPr>
            <p:cNvPr id="59" name="Rounded Rectangle 58"/>
            <p:cNvSpPr/>
            <p:nvPr/>
          </p:nvSpPr>
          <p:spPr>
            <a:xfrm>
              <a:off x="838200" y="5402650"/>
              <a:ext cx="875343" cy="527221"/>
            </a:xfrm>
            <a:prstGeom prst="roundRect">
              <a:avLst/>
            </a:prstGeom>
            <a:solidFill>
              <a:srgbClr val="808785"/>
            </a:solidFill>
            <a:ln>
              <a:solidFill>
                <a:srgbClr val="00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353">
                <a:defRPr/>
              </a:pPr>
              <a:r>
                <a:rPr lang="en-US" dirty="0">
                  <a:solidFill>
                    <a:prstClr val="white"/>
                  </a:solidFill>
                  <a:latin typeface="Calibri Light" panose="020F0302020204030204" pitchFamily="34" charset="0"/>
                </a:rPr>
                <a:t>Host A</a:t>
              </a:r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1911661" y="5402650"/>
              <a:ext cx="879062" cy="527221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353">
                <a:defRPr/>
              </a:pPr>
              <a:r>
                <a:rPr lang="en-US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Host B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1616C-8657-D542-8F5B-0B0052FA3D42}" type="datetime1">
              <a:rPr lang="en-US" smtClean="0"/>
              <a:t>11/14/24</a:t>
            </a:fld>
            <a:endParaRPr lang="en-US"/>
          </a:p>
        </p:txBody>
      </p:sp>
      <p:sp>
        <p:nvSpPr>
          <p:cNvPr id="61" name="Footer Placeholder 6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62" name="Slide Number Placeholder 6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12</a:t>
            </a:fld>
            <a:endParaRPr lang="en-US"/>
          </a:p>
        </p:txBody>
      </p:sp>
      <p:sp>
        <p:nvSpPr>
          <p:cNvPr id="127" name="Rounded Rectangle 126"/>
          <p:cNvSpPr/>
          <p:nvPr/>
        </p:nvSpPr>
        <p:spPr>
          <a:xfrm>
            <a:off x="4758482" y="3857196"/>
            <a:ext cx="1618735" cy="527221"/>
          </a:xfrm>
          <a:prstGeom prst="roundRect">
            <a:avLst/>
          </a:prstGeom>
          <a:solidFill>
            <a:srgbClr val="808785"/>
          </a:solidFill>
          <a:ln>
            <a:solidFill>
              <a:srgbClr val="0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53">
              <a:defRPr/>
            </a:pPr>
            <a:endParaRPr lang="en-US" sz="1406" dirty="0">
              <a:solidFill>
                <a:schemeClr val="bg2">
                  <a:lumMod val="20000"/>
                  <a:lumOff val="8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28" name="Rounded Rectangle 127"/>
          <p:cNvSpPr/>
          <p:nvPr/>
        </p:nvSpPr>
        <p:spPr>
          <a:xfrm>
            <a:off x="4384686" y="4611441"/>
            <a:ext cx="1535330" cy="52722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53">
              <a:defRPr/>
            </a:pPr>
            <a:endParaRPr lang="en-US" sz="1406" dirty="0">
              <a:solidFill>
                <a:schemeClr val="bg2">
                  <a:lumMod val="20000"/>
                  <a:lumOff val="8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29" name="Rectangle 128"/>
          <p:cNvSpPr/>
          <p:nvPr/>
        </p:nvSpPr>
        <p:spPr>
          <a:xfrm flipH="1">
            <a:off x="4836484" y="3857196"/>
            <a:ext cx="500932" cy="527221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rPr>
              <a:t>R</a:t>
            </a:r>
          </a:p>
        </p:txBody>
      </p:sp>
      <p:sp>
        <p:nvSpPr>
          <p:cNvPr id="130" name="Rectangle 129"/>
          <p:cNvSpPr/>
          <p:nvPr/>
        </p:nvSpPr>
        <p:spPr>
          <a:xfrm flipH="1">
            <a:off x="5313831" y="4611441"/>
            <a:ext cx="460279" cy="52722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rPr>
              <a:t>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59455" y="2183992"/>
            <a:ext cx="2801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Actual execution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359455" y="3940945"/>
            <a:ext cx="28982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Indistinguishable </a:t>
            </a:r>
          </a:p>
          <a:p>
            <a:r>
              <a:rPr lang="en-US" sz="2800" dirty="0"/>
              <a:t>execution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841157" y="3857196"/>
            <a:ext cx="4707924" cy="1419139"/>
            <a:chOff x="1841157" y="3857196"/>
            <a:chExt cx="4707924" cy="1419139"/>
          </a:xfrm>
        </p:grpSpPr>
        <p:cxnSp>
          <p:nvCxnSpPr>
            <p:cNvPr id="5" name="Straight Connector 4"/>
            <p:cNvCxnSpPr/>
            <p:nvPr/>
          </p:nvCxnSpPr>
          <p:spPr>
            <a:xfrm flipV="1">
              <a:off x="1841157" y="3857196"/>
              <a:ext cx="4707924" cy="1419139"/>
            </a:xfrm>
            <a:prstGeom prst="line">
              <a:avLst/>
            </a:prstGeom>
            <a:ln w="41275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 flipV="1">
              <a:off x="1841157" y="3857196"/>
              <a:ext cx="4707924" cy="1419139"/>
            </a:xfrm>
            <a:prstGeom prst="line">
              <a:avLst/>
            </a:prstGeom>
            <a:ln w="41275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62246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782066" y="1952426"/>
            <a:ext cx="1618735" cy="527221"/>
          </a:xfrm>
          <a:prstGeom prst="roundRect">
            <a:avLst/>
          </a:prstGeom>
          <a:solidFill>
            <a:srgbClr val="808785"/>
          </a:solidFill>
          <a:ln>
            <a:solidFill>
              <a:srgbClr val="0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53">
              <a:defRPr/>
            </a:pPr>
            <a:endParaRPr lang="en-US" sz="1406" dirty="0">
              <a:solidFill>
                <a:schemeClr val="bg2">
                  <a:lumMod val="20000"/>
                  <a:lumOff val="8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408270" y="2706671"/>
            <a:ext cx="1535330" cy="52722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53">
              <a:defRPr/>
            </a:pPr>
            <a:endParaRPr lang="en-US" sz="1406" dirty="0">
              <a:solidFill>
                <a:schemeClr val="bg2">
                  <a:lumMod val="20000"/>
                  <a:lumOff val="8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500" dirty="0">
                <a:latin typeface="Calibri Light" panose="020F0302020204030204" pitchFamily="34" charset="0"/>
              </a:rPr>
              <a:t>Sends are left movers</a:t>
            </a:r>
          </a:p>
        </p:txBody>
      </p:sp>
      <p:sp>
        <p:nvSpPr>
          <p:cNvPr id="41" name="Rectangle 40"/>
          <p:cNvSpPr/>
          <p:nvPr/>
        </p:nvSpPr>
        <p:spPr>
          <a:xfrm flipH="1">
            <a:off x="4853552" y="2706671"/>
            <a:ext cx="460279" cy="52722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rPr>
              <a:t>y=1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2362200" y="5637870"/>
            <a:ext cx="7285497" cy="527221"/>
            <a:chOff x="838200" y="5402650"/>
            <a:chExt cx="7285497" cy="527221"/>
          </a:xfrm>
        </p:grpSpPr>
        <p:sp>
          <p:nvSpPr>
            <p:cNvPr id="53" name="Rectangle 52"/>
            <p:cNvSpPr/>
            <p:nvPr/>
          </p:nvSpPr>
          <p:spPr>
            <a:xfrm flipH="1">
              <a:off x="3760900" y="5402650"/>
              <a:ext cx="105033" cy="527221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969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Calibri Light" panose="020F0302020204030204" pitchFamily="34" charset="0"/>
                </a:rPr>
                <a:t>R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891735" y="5481594"/>
              <a:ext cx="961482" cy="3953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969" dirty="0">
                  <a:latin typeface="Calibri Light" panose="020F0302020204030204" pitchFamily="34" charset="0"/>
                </a:rPr>
                <a:t>Receive</a:t>
              </a:r>
            </a:p>
          </p:txBody>
        </p:sp>
        <p:sp>
          <p:nvSpPr>
            <p:cNvPr id="55" name="Rectangle 54"/>
            <p:cNvSpPr/>
            <p:nvPr/>
          </p:nvSpPr>
          <p:spPr>
            <a:xfrm flipH="1">
              <a:off x="7292506" y="5402650"/>
              <a:ext cx="105033" cy="527221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969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Calibri Light" panose="020F0302020204030204" pitchFamily="34" charset="0"/>
                </a:rPr>
                <a:t>S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437291" y="5481594"/>
              <a:ext cx="686406" cy="3953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969" dirty="0">
                  <a:latin typeface="Calibri Light" panose="020F0302020204030204" pitchFamily="34" charset="0"/>
                </a:rPr>
                <a:t>Send</a:t>
              </a:r>
            </a:p>
          </p:txBody>
        </p:sp>
        <p:sp>
          <p:nvSpPr>
            <p:cNvPr id="57" name="Rectangle 56"/>
            <p:cNvSpPr/>
            <p:nvPr/>
          </p:nvSpPr>
          <p:spPr>
            <a:xfrm flipH="1">
              <a:off x="5162145" y="5402650"/>
              <a:ext cx="105033" cy="52722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969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Calibri Light" panose="020F0302020204030204" pitchFamily="34" charset="0"/>
                </a:rPr>
                <a:t>L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259938" y="5481594"/>
              <a:ext cx="1838324" cy="3953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969" dirty="0">
                  <a:latin typeface="Calibri Light" panose="020F0302020204030204" pitchFamily="34" charset="0"/>
                </a:rPr>
                <a:t>Local processing</a:t>
              </a:r>
            </a:p>
          </p:txBody>
        </p:sp>
        <p:sp>
          <p:nvSpPr>
            <p:cNvPr id="59" name="Rounded Rectangle 58"/>
            <p:cNvSpPr/>
            <p:nvPr/>
          </p:nvSpPr>
          <p:spPr>
            <a:xfrm>
              <a:off x="838200" y="5402650"/>
              <a:ext cx="875343" cy="527221"/>
            </a:xfrm>
            <a:prstGeom prst="roundRect">
              <a:avLst/>
            </a:prstGeom>
            <a:solidFill>
              <a:srgbClr val="808785"/>
            </a:solidFill>
            <a:ln>
              <a:solidFill>
                <a:srgbClr val="00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353">
                <a:defRPr/>
              </a:pPr>
              <a:r>
                <a:rPr lang="en-US" dirty="0">
                  <a:solidFill>
                    <a:prstClr val="white"/>
                  </a:solidFill>
                  <a:latin typeface="Calibri Light" panose="020F0302020204030204" pitchFamily="34" charset="0"/>
                </a:rPr>
                <a:t>Host A</a:t>
              </a:r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1911661" y="5402650"/>
              <a:ext cx="879062" cy="527221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353">
                <a:defRPr/>
              </a:pPr>
              <a:r>
                <a:rPr lang="en-US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Host B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A4D41-AFBC-4145-B8FC-A84542C370FC}" type="datetime1">
              <a:rPr lang="en-US" smtClean="0"/>
              <a:t>11/14/24</a:t>
            </a:fld>
            <a:endParaRPr lang="en-US"/>
          </a:p>
        </p:txBody>
      </p:sp>
      <p:sp>
        <p:nvSpPr>
          <p:cNvPr id="61" name="Footer Placeholder 6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62" name="Slide Number Placeholder 6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13</a:t>
            </a:fld>
            <a:endParaRPr lang="en-US"/>
          </a:p>
        </p:txBody>
      </p:sp>
      <p:sp>
        <p:nvSpPr>
          <p:cNvPr id="127" name="Rounded Rectangle 126"/>
          <p:cNvSpPr/>
          <p:nvPr/>
        </p:nvSpPr>
        <p:spPr>
          <a:xfrm>
            <a:off x="4758482" y="3857196"/>
            <a:ext cx="1618735" cy="527221"/>
          </a:xfrm>
          <a:prstGeom prst="roundRect">
            <a:avLst/>
          </a:prstGeom>
          <a:solidFill>
            <a:srgbClr val="808785"/>
          </a:solidFill>
          <a:ln>
            <a:solidFill>
              <a:srgbClr val="0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53">
              <a:defRPr/>
            </a:pPr>
            <a:endParaRPr lang="en-US" sz="1406" dirty="0">
              <a:solidFill>
                <a:schemeClr val="bg2">
                  <a:lumMod val="20000"/>
                  <a:lumOff val="8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28" name="Rounded Rectangle 127"/>
          <p:cNvSpPr/>
          <p:nvPr/>
        </p:nvSpPr>
        <p:spPr>
          <a:xfrm>
            <a:off x="4384686" y="4611441"/>
            <a:ext cx="1535330" cy="52722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53">
              <a:defRPr/>
            </a:pPr>
            <a:endParaRPr lang="en-US" sz="1406" dirty="0">
              <a:solidFill>
                <a:schemeClr val="bg2">
                  <a:lumMod val="20000"/>
                  <a:lumOff val="8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30" name="Rectangle 129"/>
          <p:cNvSpPr/>
          <p:nvPr/>
        </p:nvSpPr>
        <p:spPr>
          <a:xfrm flipH="1">
            <a:off x="5361293" y="4611441"/>
            <a:ext cx="460279" cy="52722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rPr>
              <a:t>y=1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59455" y="2183992"/>
            <a:ext cx="2801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Actual execution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359455" y="3940945"/>
            <a:ext cx="28982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Indistinguishable </a:t>
            </a:r>
          </a:p>
          <a:p>
            <a:r>
              <a:rPr lang="en-US" sz="2800" dirty="0"/>
              <a:t>execution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791178" y="1690688"/>
            <a:ext cx="2406369" cy="3795712"/>
            <a:chOff x="6791178" y="1690688"/>
            <a:chExt cx="2406369" cy="3795712"/>
          </a:xfrm>
        </p:grpSpPr>
        <p:sp>
          <p:nvSpPr>
            <p:cNvPr id="28" name="Rounded Rectangle 27"/>
            <p:cNvSpPr/>
            <p:nvPr/>
          </p:nvSpPr>
          <p:spPr>
            <a:xfrm>
              <a:off x="7578812" y="1952426"/>
              <a:ext cx="1618735" cy="527221"/>
            </a:xfrm>
            <a:prstGeom prst="roundRect">
              <a:avLst/>
            </a:prstGeom>
            <a:solidFill>
              <a:srgbClr val="808785"/>
            </a:solidFill>
            <a:ln>
              <a:solidFill>
                <a:srgbClr val="00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353">
                <a:defRPr/>
              </a:pPr>
              <a:endPara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7205016" y="2706671"/>
              <a:ext cx="1535330" cy="527221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353">
                <a:defRPr/>
              </a:pPr>
              <a:endPara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 flipH="1">
              <a:off x="7671434" y="2706670"/>
              <a:ext cx="500932" cy="527221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6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Calibri Light" panose="020F0302020204030204" pitchFamily="34" charset="0"/>
                </a:rPr>
                <a:t>R</a:t>
              </a:r>
            </a:p>
          </p:txBody>
        </p:sp>
        <p:sp>
          <p:nvSpPr>
            <p:cNvPr id="31" name="Rectangle 30"/>
            <p:cNvSpPr/>
            <p:nvPr/>
          </p:nvSpPr>
          <p:spPr>
            <a:xfrm flipH="1">
              <a:off x="8223389" y="1958857"/>
              <a:ext cx="460279" cy="527221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6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Calibri Light" panose="020F0302020204030204" pitchFamily="34" charset="0"/>
                </a:rPr>
                <a:t>S</a:t>
              </a: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7555228" y="3857196"/>
              <a:ext cx="1618735" cy="527221"/>
            </a:xfrm>
            <a:prstGeom prst="roundRect">
              <a:avLst/>
            </a:prstGeom>
            <a:solidFill>
              <a:srgbClr val="808785"/>
            </a:solidFill>
            <a:ln>
              <a:solidFill>
                <a:srgbClr val="00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353">
                <a:defRPr/>
              </a:pPr>
              <a:endPara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7181432" y="4611441"/>
              <a:ext cx="1535330" cy="527221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353">
                <a:defRPr/>
              </a:pPr>
              <a:endPara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 flipH="1">
              <a:off x="8144362" y="4611440"/>
              <a:ext cx="500932" cy="527221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6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Calibri Light" panose="020F0302020204030204" pitchFamily="34" charset="0"/>
                </a:rPr>
                <a:t>R</a:t>
              </a:r>
            </a:p>
          </p:txBody>
        </p:sp>
        <p:sp>
          <p:nvSpPr>
            <p:cNvPr id="35" name="Rectangle 34"/>
            <p:cNvSpPr/>
            <p:nvPr/>
          </p:nvSpPr>
          <p:spPr>
            <a:xfrm flipH="1">
              <a:off x="7653095" y="3858342"/>
              <a:ext cx="460279" cy="527221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6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Calibri Light" panose="020F0302020204030204" pitchFamily="34" charset="0"/>
                </a:rPr>
                <a:t>S</a:t>
              </a: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6791178" y="1690688"/>
              <a:ext cx="0" cy="3795712"/>
            </a:xfrm>
            <a:prstGeom prst="line">
              <a:avLst/>
            </a:prstGeom>
            <a:ln w="254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Rectangle 44"/>
          <p:cNvSpPr/>
          <p:nvPr/>
        </p:nvSpPr>
        <p:spPr>
          <a:xfrm flipH="1">
            <a:off x="5430202" y="1958857"/>
            <a:ext cx="460279" cy="52722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rPr>
              <a:t>S</a:t>
            </a:r>
          </a:p>
        </p:txBody>
      </p:sp>
      <p:sp>
        <p:nvSpPr>
          <p:cNvPr id="47" name="Rectangle 46"/>
          <p:cNvSpPr/>
          <p:nvPr/>
        </p:nvSpPr>
        <p:spPr>
          <a:xfrm flipH="1">
            <a:off x="4898689" y="3864706"/>
            <a:ext cx="460279" cy="52722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rPr>
              <a:t>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9646778" y="1690688"/>
            <a:ext cx="2347515" cy="3795712"/>
            <a:chOff x="9646778" y="1690688"/>
            <a:chExt cx="2347515" cy="3795712"/>
          </a:xfrm>
        </p:grpSpPr>
        <p:sp>
          <p:nvSpPr>
            <p:cNvPr id="36" name="Rounded Rectangle 35"/>
            <p:cNvSpPr/>
            <p:nvPr/>
          </p:nvSpPr>
          <p:spPr>
            <a:xfrm>
              <a:off x="10375558" y="1952426"/>
              <a:ext cx="1618735" cy="527221"/>
            </a:xfrm>
            <a:prstGeom prst="roundRect">
              <a:avLst/>
            </a:prstGeom>
            <a:solidFill>
              <a:srgbClr val="808785"/>
            </a:solidFill>
            <a:ln>
              <a:solidFill>
                <a:srgbClr val="00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353">
                <a:defRPr/>
              </a:pPr>
              <a:endPara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10001762" y="2706671"/>
              <a:ext cx="1535330" cy="527221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353">
                <a:defRPr/>
              </a:pPr>
              <a:endPara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10351974" y="3857196"/>
              <a:ext cx="1618735" cy="527221"/>
            </a:xfrm>
            <a:prstGeom prst="roundRect">
              <a:avLst/>
            </a:prstGeom>
            <a:solidFill>
              <a:srgbClr val="808785"/>
            </a:solidFill>
            <a:ln>
              <a:solidFill>
                <a:srgbClr val="00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353">
                <a:defRPr/>
              </a:pPr>
              <a:endPara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9978178" y="4611441"/>
              <a:ext cx="1535330" cy="527221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353">
                <a:defRPr/>
              </a:pPr>
              <a:endPara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cxnSp>
          <p:nvCxnSpPr>
            <p:cNvPr id="46" name="Straight Connector 45"/>
            <p:cNvCxnSpPr/>
            <p:nvPr/>
          </p:nvCxnSpPr>
          <p:spPr>
            <a:xfrm>
              <a:off x="9646778" y="1690688"/>
              <a:ext cx="0" cy="3795712"/>
            </a:xfrm>
            <a:prstGeom prst="line">
              <a:avLst/>
            </a:prstGeom>
            <a:ln w="254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angle 47"/>
            <p:cNvSpPr/>
            <p:nvPr/>
          </p:nvSpPr>
          <p:spPr>
            <a:xfrm flipH="1">
              <a:off x="11060104" y="1952061"/>
              <a:ext cx="460279" cy="527221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6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Calibri Light" panose="020F0302020204030204" pitchFamily="34" charset="0"/>
                </a:rPr>
                <a:t>S</a:t>
              </a:r>
            </a:p>
          </p:txBody>
        </p:sp>
        <p:sp>
          <p:nvSpPr>
            <p:cNvPr id="49" name="Rectangle 48"/>
            <p:cNvSpPr/>
            <p:nvPr/>
          </p:nvSpPr>
          <p:spPr>
            <a:xfrm flipH="1">
              <a:off x="10515703" y="2710068"/>
              <a:ext cx="460279" cy="527221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6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Calibri Light" panose="020F0302020204030204" pitchFamily="34" charset="0"/>
                </a:rPr>
                <a:t>S</a:t>
              </a:r>
            </a:p>
          </p:txBody>
        </p:sp>
        <p:sp>
          <p:nvSpPr>
            <p:cNvPr id="50" name="Rectangle 49"/>
            <p:cNvSpPr/>
            <p:nvPr/>
          </p:nvSpPr>
          <p:spPr>
            <a:xfrm flipH="1">
              <a:off x="10539287" y="3853639"/>
              <a:ext cx="460279" cy="527221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6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Calibri Light" panose="020F0302020204030204" pitchFamily="34" charset="0"/>
                </a:rPr>
                <a:t>S</a:t>
              </a:r>
            </a:p>
          </p:txBody>
        </p:sp>
        <p:sp>
          <p:nvSpPr>
            <p:cNvPr id="51" name="Rectangle 50"/>
            <p:cNvSpPr/>
            <p:nvPr/>
          </p:nvSpPr>
          <p:spPr>
            <a:xfrm flipH="1">
              <a:off x="10975982" y="4619035"/>
              <a:ext cx="460279" cy="527221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6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Calibri Light" panose="020F0302020204030204" pitchFamily="34" charset="0"/>
                </a:rPr>
                <a:t>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34565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782066" y="1952426"/>
            <a:ext cx="1618735" cy="527221"/>
          </a:xfrm>
          <a:prstGeom prst="roundRect">
            <a:avLst/>
          </a:prstGeom>
          <a:solidFill>
            <a:srgbClr val="808785"/>
          </a:solidFill>
          <a:ln>
            <a:solidFill>
              <a:srgbClr val="0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53">
              <a:defRPr/>
            </a:pPr>
            <a:endParaRPr lang="en-US" sz="1406" dirty="0">
              <a:solidFill>
                <a:schemeClr val="bg2">
                  <a:lumMod val="20000"/>
                  <a:lumOff val="8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408270" y="2706671"/>
            <a:ext cx="1535330" cy="52722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53">
              <a:defRPr/>
            </a:pPr>
            <a:endParaRPr lang="en-US" sz="1406" dirty="0">
              <a:solidFill>
                <a:schemeClr val="bg2">
                  <a:lumMod val="20000"/>
                  <a:lumOff val="8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500" dirty="0">
                <a:latin typeface="Calibri Light" panose="020F0302020204030204" pitchFamily="34" charset="0"/>
              </a:rPr>
              <a:t>Sends are not right movers</a:t>
            </a:r>
          </a:p>
        </p:txBody>
      </p:sp>
      <p:sp>
        <p:nvSpPr>
          <p:cNvPr id="20" name="Rectangle 19"/>
          <p:cNvSpPr/>
          <p:nvPr/>
        </p:nvSpPr>
        <p:spPr>
          <a:xfrm flipH="1">
            <a:off x="5337402" y="2706671"/>
            <a:ext cx="500932" cy="527221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rPr>
              <a:t>R</a:t>
            </a:r>
          </a:p>
        </p:txBody>
      </p:sp>
      <p:sp>
        <p:nvSpPr>
          <p:cNvPr id="41" name="Rectangle 40"/>
          <p:cNvSpPr/>
          <p:nvPr/>
        </p:nvSpPr>
        <p:spPr>
          <a:xfrm flipH="1">
            <a:off x="4853552" y="1956575"/>
            <a:ext cx="460279" cy="52722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rPr>
              <a:t>S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2362200" y="5637870"/>
            <a:ext cx="7285497" cy="527221"/>
            <a:chOff x="838200" y="5402650"/>
            <a:chExt cx="7285497" cy="527221"/>
          </a:xfrm>
        </p:grpSpPr>
        <p:sp>
          <p:nvSpPr>
            <p:cNvPr id="53" name="Rectangle 52"/>
            <p:cNvSpPr/>
            <p:nvPr/>
          </p:nvSpPr>
          <p:spPr>
            <a:xfrm flipH="1">
              <a:off x="3760900" y="5402650"/>
              <a:ext cx="105033" cy="527221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969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Calibri Light" panose="020F0302020204030204" pitchFamily="34" charset="0"/>
                </a:rPr>
                <a:t>R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891735" y="5481594"/>
              <a:ext cx="961482" cy="3953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969" dirty="0">
                  <a:latin typeface="Calibri Light" panose="020F0302020204030204" pitchFamily="34" charset="0"/>
                </a:rPr>
                <a:t>Receive</a:t>
              </a:r>
            </a:p>
          </p:txBody>
        </p:sp>
        <p:sp>
          <p:nvSpPr>
            <p:cNvPr id="55" name="Rectangle 54"/>
            <p:cNvSpPr/>
            <p:nvPr/>
          </p:nvSpPr>
          <p:spPr>
            <a:xfrm flipH="1">
              <a:off x="7292506" y="5402650"/>
              <a:ext cx="105033" cy="527221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969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Calibri Light" panose="020F0302020204030204" pitchFamily="34" charset="0"/>
                </a:rPr>
                <a:t>S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437291" y="5481594"/>
              <a:ext cx="686406" cy="3953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969" dirty="0">
                  <a:latin typeface="Calibri Light" panose="020F0302020204030204" pitchFamily="34" charset="0"/>
                </a:rPr>
                <a:t>Send</a:t>
              </a:r>
            </a:p>
          </p:txBody>
        </p:sp>
        <p:sp>
          <p:nvSpPr>
            <p:cNvPr id="57" name="Rectangle 56"/>
            <p:cNvSpPr/>
            <p:nvPr/>
          </p:nvSpPr>
          <p:spPr>
            <a:xfrm flipH="1">
              <a:off x="5162145" y="5402650"/>
              <a:ext cx="105033" cy="52722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969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Calibri Light" panose="020F0302020204030204" pitchFamily="34" charset="0"/>
                </a:rPr>
                <a:t>L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259938" y="5481594"/>
              <a:ext cx="1838324" cy="3953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969" dirty="0">
                  <a:latin typeface="Calibri Light" panose="020F0302020204030204" pitchFamily="34" charset="0"/>
                </a:rPr>
                <a:t>Local processing</a:t>
              </a:r>
            </a:p>
          </p:txBody>
        </p:sp>
        <p:sp>
          <p:nvSpPr>
            <p:cNvPr id="59" name="Rounded Rectangle 58"/>
            <p:cNvSpPr/>
            <p:nvPr/>
          </p:nvSpPr>
          <p:spPr>
            <a:xfrm>
              <a:off x="838200" y="5402650"/>
              <a:ext cx="875343" cy="527221"/>
            </a:xfrm>
            <a:prstGeom prst="roundRect">
              <a:avLst/>
            </a:prstGeom>
            <a:solidFill>
              <a:srgbClr val="808785"/>
            </a:solidFill>
            <a:ln>
              <a:solidFill>
                <a:srgbClr val="00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353">
                <a:defRPr/>
              </a:pPr>
              <a:r>
                <a:rPr lang="en-US" dirty="0">
                  <a:solidFill>
                    <a:prstClr val="white"/>
                  </a:solidFill>
                  <a:latin typeface="Calibri Light" panose="020F0302020204030204" pitchFamily="34" charset="0"/>
                </a:rPr>
                <a:t>Host A</a:t>
              </a:r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1911661" y="5402650"/>
              <a:ext cx="879062" cy="527221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353">
                <a:defRPr/>
              </a:pPr>
              <a:r>
                <a:rPr lang="en-US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Host B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20E79-11E8-DC42-9C60-265AF8475D49}" type="datetime1">
              <a:rPr lang="en-US" smtClean="0"/>
              <a:t>11/14/24</a:t>
            </a:fld>
            <a:endParaRPr lang="en-US"/>
          </a:p>
        </p:txBody>
      </p:sp>
      <p:sp>
        <p:nvSpPr>
          <p:cNvPr id="61" name="Footer Placeholder 6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62" name="Slide Number Placeholder 6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14</a:t>
            </a:fld>
            <a:endParaRPr lang="en-US"/>
          </a:p>
        </p:txBody>
      </p:sp>
      <p:sp>
        <p:nvSpPr>
          <p:cNvPr id="127" name="Rounded Rectangle 126"/>
          <p:cNvSpPr/>
          <p:nvPr/>
        </p:nvSpPr>
        <p:spPr>
          <a:xfrm>
            <a:off x="4758482" y="3857196"/>
            <a:ext cx="1618735" cy="527221"/>
          </a:xfrm>
          <a:prstGeom prst="roundRect">
            <a:avLst/>
          </a:prstGeom>
          <a:solidFill>
            <a:srgbClr val="808785"/>
          </a:solidFill>
          <a:ln>
            <a:solidFill>
              <a:srgbClr val="0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53">
              <a:defRPr/>
            </a:pPr>
            <a:endParaRPr lang="en-US" sz="1406" dirty="0">
              <a:solidFill>
                <a:schemeClr val="bg2">
                  <a:lumMod val="20000"/>
                  <a:lumOff val="8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28" name="Rounded Rectangle 127"/>
          <p:cNvSpPr/>
          <p:nvPr/>
        </p:nvSpPr>
        <p:spPr>
          <a:xfrm>
            <a:off x="4384686" y="4611441"/>
            <a:ext cx="1535330" cy="52722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53">
              <a:defRPr/>
            </a:pPr>
            <a:endParaRPr lang="en-US" sz="1406" dirty="0">
              <a:solidFill>
                <a:schemeClr val="bg2">
                  <a:lumMod val="20000"/>
                  <a:lumOff val="8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29" name="Rectangle 128"/>
          <p:cNvSpPr/>
          <p:nvPr/>
        </p:nvSpPr>
        <p:spPr>
          <a:xfrm flipH="1">
            <a:off x="4830604" y="4618078"/>
            <a:ext cx="500932" cy="527221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rPr>
              <a:t>R</a:t>
            </a:r>
          </a:p>
        </p:txBody>
      </p:sp>
      <p:sp>
        <p:nvSpPr>
          <p:cNvPr id="130" name="Rectangle 129"/>
          <p:cNvSpPr/>
          <p:nvPr/>
        </p:nvSpPr>
        <p:spPr>
          <a:xfrm flipH="1">
            <a:off x="5344256" y="3863980"/>
            <a:ext cx="460279" cy="52722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rPr>
              <a:t>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59455" y="2183992"/>
            <a:ext cx="2801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Actual execution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359455" y="3940945"/>
            <a:ext cx="28982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Indistinguishable </a:t>
            </a:r>
          </a:p>
          <a:p>
            <a:r>
              <a:rPr lang="en-US" sz="2800" dirty="0"/>
              <a:t>execution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841157" y="3857196"/>
            <a:ext cx="4707924" cy="1419139"/>
            <a:chOff x="1841157" y="3857196"/>
            <a:chExt cx="4707924" cy="1419139"/>
          </a:xfrm>
        </p:grpSpPr>
        <p:cxnSp>
          <p:nvCxnSpPr>
            <p:cNvPr id="5" name="Straight Connector 4"/>
            <p:cNvCxnSpPr/>
            <p:nvPr/>
          </p:nvCxnSpPr>
          <p:spPr>
            <a:xfrm flipV="1">
              <a:off x="1841157" y="3857196"/>
              <a:ext cx="4707924" cy="1419139"/>
            </a:xfrm>
            <a:prstGeom prst="line">
              <a:avLst/>
            </a:prstGeom>
            <a:ln w="41275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 flipV="1">
              <a:off x="1841157" y="3857196"/>
              <a:ext cx="4707924" cy="1419139"/>
            </a:xfrm>
            <a:prstGeom prst="line">
              <a:avLst/>
            </a:prstGeom>
            <a:ln w="41275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55966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500" dirty="0">
                <a:latin typeface="Calibri Light" panose="020F0302020204030204" pitchFamily="34" charset="0"/>
              </a:rPr>
              <a:t>Summary of movers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Local computation moves both ways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Sends move to the left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Receives move to the right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735F8-B1D8-574E-AC6E-8E5DA7485907}" type="datetime1">
              <a:rPr lang="en-US" smtClean="0"/>
              <a:t>11/14/24</a:t>
            </a:fld>
            <a:endParaRPr lang="en-US"/>
          </a:p>
        </p:txBody>
      </p:sp>
      <p:sp>
        <p:nvSpPr>
          <p:cNvPr id="61" name="Footer Placeholder 6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62" name="Slide Number Placeholder 6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7181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86001" y="1952426"/>
            <a:ext cx="1618737" cy="527221"/>
          </a:xfrm>
          <a:prstGeom prst="roundRect">
            <a:avLst/>
          </a:prstGeom>
          <a:solidFill>
            <a:srgbClr val="808785"/>
          </a:solidFill>
          <a:ln>
            <a:solidFill>
              <a:srgbClr val="0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53">
              <a:defRPr/>
            </a:pPr>
            <a:endParaRPr lang="en-US" sz="1406" dirty="0">
              <a:solidFill>
                <a:schemeClr val="bg2">
                  <a:lumMod val="20000"/>
                  <a:lumOff val="8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782066" y="1952426"/>
            <a:ext cx="1618735" cy="527221"/>
          </a:xfrm>
          <a:prstGeom prst="roundRect">
            <a:avLst/>
          </a:prstGeom>
          <a:solidFill>
            <a:srgbClr val="808785"/>
          </a:solidFill>
          <a:ln>
            <a:solidFill>
              <a:srgbClr val="0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53">
              <a:defRPr/>
            </a:pPr>
            <a:endParaRPr lang="en-US" sz="1406" dirty="0">
              <a:solidFill>
                <a:schemeClr val="bg2">
                  <a:lumMod val="20000"/>
                  <a:lumOff val="8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590800" y="2706671"/>
            <a:ext cx="1597109" cy="52722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53">
              <a:defRPr/>
            </a:pPr>
            <a:endParaRPr lang="en-US" sz="1406" dirty="0">
              <a:solidFill>
                <a:schemeClr val="bg2">
                  <a:lumMod val="20000"/>
                  <a:lumOff val="8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408270" y="2706671"/>
            <a:ext cx="1535330" cy="52722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53">
              <a:defRPr/>
            </a:pPr>
            <a:endParaRPr lang="en-US" sz="1406" dirty="0">
              <a:solidFill>
                <a:schemeClr val="bg2">
                  <a:lumMod val="20000"/>
                  <a:lumOff val="8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083636" y="2706671"/>
            <a:ext cx="2603164" cy="52722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53">
              <a:defRPr/>
            </a:pPr>
            <a:endParaRPr lang="en-US" sz="1406" dirty="0">
              <a:solidFill>
                <a:schemeClr val="bg2">
                  <a:lumMod val="20000"/>
                  <a:lumOff val="8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696201" y="1952426"/>
            <a:ext cx="1752600" cy="527221"/>
          </a:xfrm>
          <a:prstGeom prst="roundRect">
            <a:avLst/>
          </a:prstGeom>
          <a:solidFill>
            <a:srgbClr val="808785"/>
          </a:solidFill>
          <a:ln>
            <a:solidFill>
              <a:srgbClr val="0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53">
              <a:defRPr/>
            </a:pPr>
            <a:endParaRPr lang="en-US" sz="1406" dirty="0">
              <a:solidFill>
                <a:schemeClr val="bg2">
                  <a:lumMod val="20000"/>
                  <a:lumOff val="8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500" dirty="0">
                <a:latin typeface="Calibri Light" panose="020F0302020204030204" pitchFamily="34" charset="0"/>
              </a:rPr>
              <a:t>Creating the atomic trace</a:t>
            </a:r>
          </a:p>
        </p:txBody>
      </p:sp>
      <p:sp>
        <p:nvSpPr>
          <p:cNvPr id="10" name="Rectangle 9"/>
          <p:cNvSpPr/>
          <p:nvPr/>
        </p:nvSpPr>
        <p:spPr>
          <a:xfrm flipH="1">
            <a:off x="2538284" y="1952426"/>
            <a:ext cx="105033" cy="527221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rPr>
              <a:t>R</a:t>
            </a:r>
          </a:p>
        </p:txBody>
      </p:sp>
      <p:sp>
        <p:nvSpPr>
          <p:cNvPr id="11" name="Rectangle 10"/>
          <p:cNvSpPr/>
          <p:nvPr/>
        </p:nvSpPr>
        <p:spPr>
          <a:xfrm flipH="1">
            <a:off x="2765582" y="1952426"/>
            <a:ext cx="105033" cy="527221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rPr>
              <a:t>R</a:t>
            </a:r>
          </a:p>
        </p:txBody>
      </p:sp>
      <p:sp>
        <p:nvSpPr>
          <p:cNvPr id="12" name="Rectangle 11"/>
          <p:cNvSpPr/>
          <p:nvPr/>
        </p:nvSpPr>
        <p:spPr>
          <a:xfrm flipH="1">
            <a:off x="5327481" y="1952426"/>
            <a:ext cx="105033" cy="527221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rPr>
              <a:t>R</a:t>
            </a:r>
          </a:p>
        </p:txBody>
      </p:sp>
      <p:sp>
        <p:nvSpPr>
          <p:cNvPr id="13" name="Rectangle 12"/>
          <p:cNvSpPr/>
          <p:nvPr/>
        </p:nvSpPr>
        <p:spPr>
          <a:xfrm flipH="1">
            <a:off x="6629400" y="2706671"/>
            <a:ext cx="105033" cy="527221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rPr>
              <a:t>R</a:t>
            </a:r>
          </a:p>
        </p:txBody>
      </p:sp>
      <p:sp>
        <p:nvSpPr>
          <p:cNvPr id="14" name="Rectangle 13"/>
          <p:cNvSpPr/>
          <p:nvPr/>
        </p:nvSpPr>
        <p:spPr>
          <a:xfrm flipH="1">
            <a:off x="6934201" y="2706671"/>
            <a:ext cx="105033" cy="527221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rPr>
              <a:t>R</a:t>
            </a:r>
          </a:p>
        </p:txBody>
      </p:sp>
      <p:sp>
        <p:nvSpPr>
          <p:cNvPr id="15" name="Rectangle 14"/>
          <p:cNvSpPr/>
          <p:nvPr/>
        </p:nvSpPr>
        <p:spPr>
          <a:xfrm flipH="1">
            <a:off x="4648201" y="2706671"/>
            <a:ext cx="105033" cy="527221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rPr>
              <a:t>R</a:t>
            </a:r>
          </a:p>
        </p:txBody>
      </p:sp>
      <p:sp>
        <p:nvSpPr>
          <p:cNvPr id="16" name="Rectangle 15"/>
          <p:cNvSpPr/>
          <p:nvPr/>
        </p:nvSpPr>
        <p:spPr>
          <a:xfrm flipH="1">
            <a:off x="2643317" y="1952426"/>
            <a:ext cx="105033" cy="52722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rPr>
              <a:t>L</a:t>
            </a:r>
          </a:p>
        </p:txBody>
      </p:sp>
      <p:sp>
        <p:nvSpPr>
          <p:cNvPr id="17" name="Rectangle 16"/>
          <p:cNvSpPr/>
          <p:nvPr/>
        </p:nvSpPr>
        <p:spPr>
          <a:xfrm flipH="1">
            <a:off x="2948116" y="1952426"/>
            <a:ext cx="105033" cy="52722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rPr>
              <a:t>L</a:t>
            </a:r>
          </a:p>
        </p:txBody>
      </p:sp>
      <p:sp>
        <p:nvSpPr>
          <p:cNvPr id="18" name="Rectangle 17"/>
          <p:cNvSpPr/>
          <p:nvPr/>
        </p:nvSpPr>
        <p:spPr>
          <a:xfrm flipH="1">
            <a:off x="3481331" y="1952426"/>
            <a:ext cx="105033" cy="52722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rPr>
              <a:t>L</a:t>
            </a:r>
          </a:p>
        </p:txBody>
      </p:sp>
      <p:sp>
        <p:nvSpPr>
          <p:cNvPr id="19" name="Rectangle 18"/>
          <p:cNvSpPr/>
          <p:nvPr/>
        </p:nvSpPr>
        <p:spPr>
          <a:xfrm flipH="1">
            <a:off x="4947485" y="1960266"/>
            <a:ext cx="105033" cy="52722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rPr>
              <a:t>L</a:t>
            </a:r>
          </a:p>
        </p:txBody>
      </p:sp>
      <p:sp>
        <p:nvSpPr>
          <p:cNvPr id="20" name="Rectangle 19"/>
          <p:cNvSpPr/>
          <p:nvPr/>
        </p:nvSpPr>
        <p:spPr>
          <a:xfrm flipH="1">
            <a:off x="5221523" y="1952426"/>
            <a:ext cx="105033" cy="52722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rPr>
              <a:t>L</a:t>
            </a:r>
          </a:p>
        </p:txBody>
      </p:sp>
      <p:sp>
        <p:nvSpPr>
          <p:cNvPr id="21" name="Rectangle 20"/>
          <p:cNvSpPr/>
          <p:nvPr/>
        </p:nvSpPr>
        <p:spPr>
          <a:xfrm flipH="1">
            <a:off x="6031120" y="1952426"/>
            <a:ext cx="105033" cy="52722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rPr>
              <a:t>L</a:t>
            </a:r>
          </a:p>
        </p:txBody>
      </p:sp>
      <p:sp>
        <p:nvSpPr>
          <p:cNvPr id="22" name="Rectangle 21"/>
          <p:cNvSpPr/>
          <p:nvPr/>
        </p:nvSpPr>
        <p:spPr>
          <a:xfrm flipH="1">
            <a:off x="8024869" y="1952426"/>
            <a:ext cx="105033" cy="52722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rPr>
              <a:t>L</a:t>
            </a:r>
          </a:p>
        </p:txBody>
      </p:sp>
      <p:sp>
        <p:nvSpPr>
          <p:cNvPr id="23" name="Rectangle 22"/>
          <p:cNvSpPr/>
          <p:nvPr/>
        </p:nvSpPr>
        <p:spPr>
          <a:xfrm flipH="1">
            <a:off x="8581768" y="1952426"/>
            <a:ext cx="105033" cy="52722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rPr>
              <a:t>L</a:t>
            </a:r>
          </a:p>
        </p:txBody>
      </p:sp>
      <p:sp>
        <p:nvSpPr>
          <p:cNvPr id="24" name="Rectangle 23"/>
          <p:cNvSpPr/>
          <p:nvPr/>
        </p:nvSpPr>
        <p:spPr>
          <a:xfrm flipH="1">
            <a:off x="8862883" y="1952426"/>
            <a:ext cx="105033" cy="52722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rPr>
              <a:t>L</a:t>
            </a:r>
          </a:p>
        </p:txBody>
      </p:sp>
      <p:sp>
        <p:nvSpPr>
          <p:cNvPr id="25" name="Rectangle 24"/>
          <p:cNvSpPr/>
          <p:nvPr/>
        </p:nvSpPr>
        <p:spPr>
          <a:xfrm flipH="1">
            <a:off x="9163388" y="1952426"/>
            <a:ext cx="105033" cy="52722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rPr>
              <a:t>L</a:t>
            </a:r>
          </a:p>
        </p:txBody>
      </p:sp>
      <p:sp>
        <p:nvSpPr>
          <p:cNvPr id="26" name="Rectangle 25"/>
          <p:cNvSpPr/>
          <p:nvPr/>
        </p:nvSpPr>
        <p:spPr>
          <a:xfrm flipH="1">
            <a:off x="3202049" y="1952426"/>
            <a:ext cx="105033" cy="52722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6" dirty="0">
                <a:solidFill>
                  <a:srgbClr val="FFFFFF"/>
                </a:solidFill>
                <a:latin typeface="Calibri Light" panose="020F0302020204030204" pitchFamily="34" charset="0"/>
              </a:rPr>
              <a:t>S</a:t>
            </a:r>
          </a:p>
        </p:txBody>
      </p:sp>
      <p:sp>
        <p:nvSpPr>
          <p:cNvPr id="27" name="Rectangle 26"/>
          <p:cNvSpPr/>
          <p:nvPr/>
        </p:nvSpPr>
        <p:spPr>
          <a:xfrm flipH="1">
            <a:off x="3693230" y="1952426"/>
            <a:ext cx="105033" cy="52722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6" dirty="0">
                <a:solidFill>
                  <a:srgbClr val="FFFFFF"/>
                </a:solidFill>
                <a:latin typeface="Calibri Light" panose="020F0302020204030204" pitchFamily="34" charset="0"/>
              </a:rPr>
              <a:t>S</a:t>
            </a:r>
          </a:p>
        </p:txBody>
      </p:sp>
      <p:sp>
        <p:nvSpPr>
          <p:cNvPr id="28" name="Rectangle 27"/>
          <p:cNvSpPr/>
          <p:nvPr/>
        </p:nvSpPr>
        <p:spPr>
          <a:xfrm flipH="1">
            <a:off x="5564425" y="1952426"/>
            <a:ext cx="105033" cy="52722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6" dirty="0">
                <a:solidFill>
                  <a:srgbClr val="FFFFFF"/>
                </a:solidFill>
                <a:latin typeface="Calibri Light" panose="020F0302020204030204" pitchFamily="34" charset="0"/>
              </a:rPr>
              <a:t>S</a:t>
            </a:r>
          </a:p>
        </p:txBody>
      </p:sp>
      <p:sp>
        <p:nvSpPr>
          <p:cNvPr id="29" name="Rectangle 28"/>
          <p:cNvSpPr/>
          <p:nvPr/>
        </p:nvSpPr>
        <p:spPr>
          <a:xfrm flipH="1">
            <a:off x="5754015" y="1952426"/>
            <a:ext cx="105033" cy="52722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6" dirty="0">
                <a:solidFill>
                  <a:srgbClr val="FFFFFF"/>
                </a:solidFill>
                <a:latin typeface="Calibri Light" panose="020F0302020204030204" pitchFamily="34" charset="0"/>
              </a:rPr>
              <a:t>S</a:t>
            </a:r>
          </a:p>
        </p:txBody>
      </p:sp>
      <p:sp>
        <p:nvSpPr>
          <p:cNvPr id="30" name="Rectangle 29"/>
          <p:cNvSpPr/>
          <p:nvPr/>
        </p:nvSpPr>
        <p:spPr>
          <a:xfrm flipH="1">
            <a:off x="8439262" y="1952426"/>
            <a:ext cx="105033" cy="52722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6" dirty="0">
                <a:solidFill>
                  <a:srgbClr val="FFFFFF"/>
                </a:solidFill>
                <a:latin typeface="Calibri Light" panose="020F0302020204030204" pitchFamily="34" charset="0"/>
              </a:rPr>
              <a:t>S</a:t>
            </a:r>
          </a:p>
        </p:txBody>
      </p:sp>
      <p:sp>
        <p:nvSpPr>
          <p:cNvPr id="31" name="Rectangle 30"/>
          <p:cNvSpPr/>
          <p:nvPr/>
        </p:nvSpPr>
        <p:spPr>
          <a:xfrm flipH="1">
            <a:off x="7408760" y="2706671"/>
            <a:ext cx="105033" cy="52722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6" dirty="0">
                <a:solidFill>
                  <a:srgbClr val="FFFFFF"/>
                </a:solidFill>
                <a:latin typeface="Calibri Light" panose="020F0302020204030204" pitchFamily="34" charset="0"/>
              </a:rPr>
              <a:t>S</a:t>
            </a:r>
          </a:p>
        </p:txBody>
      </p:sp>
      <p:sp>
        <p:nvSpPr>
          <p:cNvPr id="32" name="Rectangle 31"/>
          <p:cNvSpPr/>
          <p:nvPr/>
        </p:nvSpPr>
        <p:spPr>
          <a:xfrm flipH="1">
            <a:off x="7839327" y="2706671"/>
            <a:ext cx="105033" cy="52722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6" dirty="0">
                <a:solidFill>
                  <a:srgbClr val="FFFFFF"/>
                </a:solidFill>
                <a:latin typeface="Calibri Light" panose="020F0302020204030204" pitchFamily="34" charset="0"/>
              </a:rPr>
              <a:t>S</a:t>
            </a:r>
          </a:p>
        </p:txBody>
      </p:sp>
      <p:sp>
        <p:nvSpPr>
          <p:cNvPr id="33" name="Rectangle 32"/>
          <p:cNvSpPr/>
          <p:nvPr/>
        </p:nvSpPr>
        <p:spPr>
          <a:xfrm flipH="1">
            <a:off x="8269894" y="2706671"/>
            <a:ext cx="105033" cy="52722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6" dirty="0">
                <a:solidFill>
                  <a:srgbClr val="FFFFFF"/>
                </a:solidFill>
                <a:latin typeface="Calibri Light" panose="020F0302020204030204" pitchFamily="34" charset="0"/>
              </a:rPr>
              <a:t>S</a:t>
            </a:r>
          </a:p>
        </p:txBody>
      </p:sp>
      <p:sp>
        <p:nvSpPr>
          <p:cNvPr id="34" name="Rectangle 33"/>
          <p:cNvSpPr/>
          <p:nvPr/>
        </p:nvSpPr>
        <p:spPr>
          <a:xfrm flipH="1">
            <a:off x="5618338" y="2706671"/>
            <a:ext cx="105033" cy="52722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6" dirty="0">
                <a:solidFill>
                  <a:srgbClr val="FFFFFF"/>
                </a:solidFill>
                <a:latin typeface="Calibri Light" panose="020F0302020204030204" pitchFamily="34" charset="0"/>
              </a:rPr>
              <a:t>S</a:t>
            </a:r>
          </a:p>
        </p:txBody>
      </p:sp>
      <p:sp>
        <p:nvSpPr>
          <p:cNvPr id="35" name="Rectangle 34"/>
          <p:cNvSpPr/>
          <p:nvPr/>
        </p:nvSpPr>
        <p:spPr>
          <a:xfrm flipH="1">
            <a:off x="5199203" y="2706671"/>
            <a:ext cx="105033" cy="52722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6" dirty="0">
                <a:solidFill>
                  <a:srgbClr val="FFFFFF"/>
                </a:solidFill>
                <a:latin typeface="Calibri Light" panose="020F0302020204030204" pitchFamily="34" charset="0"/>
              </a:rPr>
              <a:t>S</a:t>
            </a:r>
          </a:p>
        </p:txBody>
      </p:sp>
      <p:sp>
        <p:nvSpPr>
          <p:cNvPr id="36" name="Rectangle 35"/>
          <p:cNvSpPr/>
          <p:nvPr/>
        </p:nvSpPr>
        <p:spPr>
          <a:xfrm flipH="1">
            <a:off x="3768392" y="2706671"/>
            <a:ext cx="105033" cy="52722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6" dirty="0">
                <a:solidFill>
                  <a:srgbClr val="FFFFFF"/>
                </a:solidFill>
                <a:latin typeface="Calibri Light" panose="020F0302020204030204" pitchFamily="34" charset="0"/>
              </a:rPr>
              <a:t>S</a:t>
            </a:r>
          </a:p>
        </p:txBody>
      </p:sp>
      <p:sp>
        <p:nvSpPr>
          <p:cNvPr id="37" name="Rectangle 36"/>
          <p:cNvSpPr/>
          <p:nvPr/>
        </p:nvSpPr>
        <p:spPr>
          <a:xfrm flipH="1">
            <a:off x="6499805" y="2706671"/>
            <a:ext cx="105033" cy="52722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rPr>
              <a:t>L</a:t>
            </a:r>
          </a:p>
        </p:txBody>
      </p:sp>
      <p:sp>
        <p:nvSpPr>
          <p:cNvPr id="38" name="Rectangle 37"/>
          <p:cNvSpPr/>
          <p:nvPr/>
        </p:nvSpPr>
        <p:spPr>
          <a:xfrm flipH="1">
            <a:off x="6780922" y="2706671"/>
            <a:ext cx="105033" cy="52722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rPr>
              <a:t>L</a:t>
            </a:r>
          </a:p>
        </p:txBody>
      </p:sp>
      <p:sp>
        <p:nvSpPr>
          <p:cNvPr id="39" name="Rectangle 38"/>
          <p:cNvSpPr/>
          <p:nvPr/>
        </p:nvSpPr>
        <p:spPr>
          <a:xfrm flipH="1">
            <a:off x="7081427" y="2706671"/>
            <a:ext cx="105033" cy="52722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rPr>
              <a:t>L</a:t>
            </a:r>
          </a:p>
        </p:txBody>
      </p:sp>
      <p:sp>
        <p:nvSpPr>
          <p:cNvPr id="40" name="Rectangle 39"/>
          <p:cNvSpPr/>
          <p:nvPr/>
        </p:nvSpPr>
        <p:spPr>
          <a:xfrm flipH="1">
            <a:off x="7574635" y="2706671"/>
            <a:ext cx="105033" cy="52722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rPr>
              <a:t>L</a:t>
            </a:r>
          </a:p>
        </p:txBody>
      </p:sp>
      <p:sp>
        <p:nvSpPr>
          <p:cNvPr id="41" name="Rectangle 40"/>
          <p:cNvSpPr/>
          <p:nvPr/>
        </p:nvSpPr>
        <p:spPr>
          <a:xfrm flipH="1">
            <a:off x="5412749" y="2706671"/>
            <a:ext cx="105033" cy="52722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rPr>
              <a:t>L</a:t>
            </a:r>
          </a:p>
        </p:txBody>
      </p:sp>
      <p:sp>
        <p:nvSpPr>
          <p:cNvPr id="42" name="Rectangle 41"/>
          <p:cNvSpPr/>
          <p:nvPr/>
        </p:nvSpPr>
        <p:spPr>
          <a:xfrm flipH="1">
            <a:off x="8156255" y="2706671"/>
            <a:ext cx="105033" cy="52722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rPr>
              <a:t>L</a:t>
            </a:r>
          </a:p>
        </p:txBody>
      </p:sp>
      <p:sp>
        <p:nvSpPr>
          <p:cNvPr id="43" name="Rectangle 42"/>
          <p:cNvSpPr/>
          <p:nvPr/>
        </p:nvSpPr>
        <p:spPr>
          <a:xfrm flipH="1">
            <a:off x="4910860" y="2706671"/>
            <a:ext cx="105033" cy="52722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rPr>
              <a:t>L</a:t>
            </a:r>
          </a:p>
        </p:txBody>
      </p:sp>
      <p:sp>
        <p:nvSpPr>
          <p:cNvPr id="44" name="Rectangle 43"/>
          <p:cNvSpPr/>
          <p:nvPr/>
        </p:nvSpPr>
        <p:spPr>
          <a:xfrm flipH="1">
            <a:off x="3442997" y="2706671"/>
            <a:ext cx="105033" cy="52722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rPr>
              <a:t>L</a:t>
            </a:r>
          </a:p>
        </p:txBody>
      </p:sp>
      <p:sp>
        <p:nvSpPr>
          <p:cNvPr id="45" name="Rectangle 44"/>
          <p:cNvSpPr/>
          <p:nvPr/>
        </p:nvSpPr>
        <p:spPr>
          <a:xfrm flipH="1">
            <a:off x="5071697" y="1952426"/>
            <a:ext cx="105033" cy="527221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rPr>
              <a:t>R</a:t>
            </a:r>
          </a:p>
        </p:txBody>
      </p:sp>
      <p:sp>
        <p:nvSpPr>
          <p:cNvPr id="46" name="Rectangle 45"/>
          <p:cNvSpPr/>
          <p:nvPr/>
        </p:nvSpPr>
        <p:spPr>
          <a:xfrm flipH="1">
            <a:off x="8254007" y="1952426"/>
            <a:ext cx="105033" cy="52722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rPr>
              <a:t>L</a:t>
            </a:r>
          </a:p>
        </p:txBody>
      </p:sp>
      <p:sp>
        <p:nvSpPr>
          <p:cNvPr id="47" name="Rectangle 46"/>
          <p:cNvSpPr/>
          <p:nvPr/>
        </p:nvSpPr>
        <p:spPr>
          <a:xfrm flipH="1">
            <a:off x="3202911" y="2706671"/>
            <a:ext cx="105033" cy="52722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rPr>
              <a:t>L</a:t>
            </a:r>
          </a:p>
        </p:txBody>
      </p:sp>
      <p:sp>
        <p:nvSpPr>
          <p:cNvPr id="48" name="Rectangle 47"/>
          <p:cNvSpPr/>
          <p:nvPr/>
        </p:nvSpPr>
        <p:spPr>
          <a:xfrm flipH="1">
            <a:off x="2959027" y="2706671"/>
            <a:ext cx="105033" cy="52722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rPr>
              <a:t>L</a:t>
            </a:r>
          </a:p>
        </p:txBody>
      </p:sp>
      <p:sp>
        <p:nvSpPr>
          <p:cNvPr id="49" name="Rectangle 48"/>
          <p:cNvSpPr/>
          <p:nvPr/>
        </p:nvSpPr>
        <p:spPr>
          <a:xfrm flipH="1">
            <a:off x="4779176" y="2706669"/>
            <a:ext cx="105033" cy="527221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rPr>
              <a:t>R</a:t>
            </a:r>
          </a:p>
        </p:txBody>
      </p:sp>
      <p:sp>
        <p:nvSpPr>
          <p:cNvPr id="50" name="Rectangle 49"/>
          <p:cNvSpPr/>
          <p:nvPr/>
        </p:nvSpPr>
        <p:spPr>
          <a:xfrm flipH="1">
            <a:off x="5022426" y="2706669"/>
            <a:ext cx="105033" cy="527221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rPr>
              <a:t>R</a:t>
            </a:r>
          </a:p>
        </p:txBody>
      </p:sp>
      <p:sp>
        <p:nvSpPr>
          <p:cNvPr id="51" name="Rectangle 50"/>
          <p:cNvSpPr/>
          <p:nvPr/>
        </p:nvSpPr>
        <p:spPr>
          <a:xfrm flipH="1">
            <a:off x="7857782" y="1952426"/>
            <a:ext cx="105033" cy="527221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rPr>
              <a:t>R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2362200" y="5637870"/>
            <a:ext cx="7285497" cy="527221"/>
            <a:chOff x="838200" y="5402650"/>
            <a:chExt cx="7285497" cy="527221"/>
          </a:xfrm>
        </p:grpSpPr>
        <p:sp>
          <p:nvSpPr>
            <p:cNvPr id="53" name="Rectangle 52"/>
            <p:cNvSpPr/>
            <p:nvPr/>
          </p:nvSpPr>
          <p:spPr>
            <a:xfrm flipH="1">
              <a:off x="3760900" y="5402650"/>
              <a:ext cx="105033" cy="527221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969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Calibri Light" panose="020F0302020204030204" pitchFamily="34" charset="0"/>
                </a:rPr>
                <a:t>R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891735" y="5481594"/>
              <a:ext cx="961482" cy="3953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969" dirty="0">
                  <a:latin typeface="Calibri Light" panose="020F0302020204030204" pitchFamily="34" charset="0"/>
                </a:rPr>
                <a:t>Receive</a:t>
              </a:r>
            </a:p>
          </p:txBody>
        </p:sp>
        <p:sp>
          <p:nvSpPr>
            <p:cNvPr id="55" name="Rectangle 54"/>
            <p:cNvSpPr/>
            <p:nvPr/>
          </p:nvSpPr>
          <p:spPr>
            <a:xfrm flipH="1">
              <a:off x="7292506" y="5402650"/>
              <a:ext cx="105033" cy="527221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969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Calibri Light" panose="020F0302020204030204" pitchFamily="34" charset="0"/>
                </a:rPr>
                <a:t>S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437291" y="5481594"/>
              <a:ext cx="686406" cy="3953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969" dirty="0">
                  <a:latin typeface="Calibri Light" panose="020F0302020204030204" pitchFamily="34" charset="0"/>
                </a:rPr>
                <a:t>Send</a:t>
              </a:r>
            </a:p>
          </p:txBody>
        </p:sp>
        <p:sp>
          <p:nvSpPr>
            <p:cNvPr id="57" name="Rectangle 56"/>
            <p:cNvSpPr/>
            <p:nvPr/>
          </p:nvSpPr>
          <p:spPr>
            <a:xfrm flipH="1">
              <a:off x="5162145" y="5402650"/>
              <a:ext cx="105033" cy="52722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969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Calibri Light" panose="020F0302020204030204" pitchFamily="34" charset="0"/>
                </a:rPr>
                <a:t>L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259938" y="5481594"/>
              <a:ext cx="1838324" cy="3953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969" dirty="0">
                  <a:latin typeface="Calibri Light" panose="020F0302020204030204" pitchFamily="34" charset="0"/>
                </a:rPr>
                <a:t>Local processing</a:t>
              </a:r>
            </a:p>
          </p:txBody>
        </p:sp>
        <p:sp>
          <p:nvSpPr>
            <p:cNvPr id="59" name="Rounded Rectangle 58"/>
            <p:cNvSpPr/>
            <p:nvPr/>
          </p:nvSpPr>
          <p:spPr>
            <a:xfrm>
              <a:off x="838200" y="5402650"/>
              <a:ext cx="875343" cy="527221"/>
            </a:xfrm>
            <a:prstGeom prst="roundRect">
              <a:avLst/>
            </a:prstGeom>
            <a:solidFill>
              <a:srgbClr val="808785"/>
            </a:solidFill>
            <a:ln>
              <a:solidFill>
                <a:srgbClr val="00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353">
                <a:defRPr/>
              </a:pPr>
              <a:r>
                <a:rPr lang="en-US" dirty="0">
                  <a:solidFill>
                    <a:prstClr val="white"/>
                  </a:solidFill>
                  <a:latin typeface="Calibri Light" panose="020F0302020204030204" pitchFamily="34" charset="0"/>
                </a:rPr>
                <a:t>Host A</a:t>
              </a:r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1911661" y="5402650"/>
              <a:ext cx="879062" cy="527221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353">
                <a:defRPr/>
              </a:pPr>
              <a:r>
                <a:rPr lang="en-US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Host B</a:t>
              </a:r>
            </a:p>
          </p:txBody>
        </p:sp>
      </p:grpSp>
      <p:sp>
        <p:nvSpPr>
          <p:cNvPr id="67" name="Down Arrow 66"/>
          <p:cNvSpPr/>
          <p:nvPr/>
        </p:nvSpPr>
        <p:spPr>
          <a:xfrm>
            <a:off x="5432515" y="1559773"/>
            <a:ext cx="131910" cy="304800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00"/>
          </a:p>
        </p:txBody>
      </p:sp>
      <p:sp>
        <p:nvSpPr>
          <p:cNvPr id="68" name="Down Arrow 67"/>
          <p:cNvSpPr/>
          <p:nvPr/>
        </p:nvSpPr>
        <p:spPr>
          <a:xfrm>
            <a:off x="2971801" y="1559773"/>
            <a:ext cx="131910" cy="304800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00"/>
          </a:p>
        </p:txBody>
      </p:sp>
      <p:sp>
        <p:nvSpPr>
          <p:cNvPr id="69" name="Down Arrow 68"/>
          <p:cNvSpPr/>
          <p:nvPr/>
        </p:nvSpPr>
        <p:spPr>
          <a:xfrm>
            <a:off x="8173891" y="1559773"/>
            <a:ext cx="131910" cy="304800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00"/>
          </a:p>
        </p:txBody>
      </p:sp>
      <p:sp>
        <p:nvSpPr>
          <p:cNvPr id="70" name="Down Arrow 69"/>
          <p:cNvSpPr/>
          <p:nvPr/>
        </p:nvSpPr>
        <p:spPr>
          <a:xfrm flipV="1">
            <a:off x="5071698" y="3312374"/>
            <a:ext cx="131910" cy="304800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00"/>
          </a:p>
        </p:txBody>
      </p:sp>
      <p:sp>
        <p:nvSpPr>
          <p:cNvPr id="71" name="Down Arrow 70"/>
          <p:cNvSpPr/>
          <p:nvPr/>
        </p:nvSpPr>
        <p:spPr>
          <a:xfrm flipV="1">
            <a:off x="3124200" y="3312374"/>
            <a:ext cx="131910" cy="304800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00"/>
          </a:p>
        </p:txBody>
      </p:sp>
      <p:sp>
        <p:nvSpPr>
          <p:cNvPr id="72" name="Down Arrow 71"/>
          <p:cNvSpPr/>
          <p:nvPr/>
        </p:nvSpPr>
        <p:spPr>
          <a:xfrm flipV="1">
            <a:off x="7196157" y="3312374"/>
            <a:ext cx="131910" cy="304800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00"/>
          </a:p>
        </p:txBody>
      </p:sp>
      <p:grpSp>
        <p:nvGrpSpPr>
          <p:cNvPr id="73" name="Group 72"/>
          <p:cNvGrpSpPr/>
          <p:nvPr/>
        </p:nvGrpSpPr>
        <p:grpSpPr>
          <a:xfrm>
            <a:off x="2957648" y="1952426"/>
            <a:ext cx="130075" cy="535061"/>
            <a:chOff x="1083730" y="2776784"/>
            <a:chExt cx="2302202" cy="760976"/>
          </a:xfrm>
        </p:grpSpPr>
        <p:sp>
          <p:nvSpPr>
            <p:cNvPr id="74" name="Rounded Rectangle 73"/>
            <p:cNvSpPr/>
            <p:nvPr/>
          </p:nvSpPr>
          <p:spPr>
            <a:xfrm>
              <a:off x="1083730" y="2776784"/>
              <a:ext cx="2302202" cy="749825"/>
            </a:xfrm>
            <a:prstGeom prst="roundRect">
              <a:avLst/>
            </a:prstGeom>
            <a:solidFill>
              <a:srgbClr val="808785"/>
            </a:solidFill>
            <a:ln>
              <a:solidFill>
                <a:srgbClr val="00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353">
                <a:defRPr/>
              </a:pPr>
              <a:endPara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 flipH="1">
              <a:off x="1442537" y="2776784"/>
              <a:ext cx="149380" cy="749825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 flipH="1">
              <a:off x="1765806" y="2776784"/>
              <a:ext cx="149380" cy="749825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 flipH="1">
              <a:off x="1591917" y="2776784"/>
              <a:ext cx="149380" cy="7498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 flipH="1">
              <a:off x="2025407" y="2776784"/>
              <a:ext cx="149379" cy="7498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 flipH="1">
              <a:off x="2792170" y="2787935"/>
              <a:ext cx="149380" cy="7498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 flipH="1">
              <a:off x="2386559" y="2776784"/>
              <a:ext cx="149380" cy="74982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6" dirty="0">
                <a:solidFill>
                  <a:srgbClr val="FFFFFF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 flipH="1">
              <a:off x="3085127" y="2776784"/>
              <a:ext cx="149380" cy="74982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6" dirty="0">
                <a:solidFill>
                  <a:srgbClr val="FFFFFF"/>
                </a:solidFill>
                <a:latin typeface="Calibri Light" panose="020F0302020204030204" pitchFamily="34" charset="0"/>
              </a:endParaRP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5432700" y="1952426"/>
            <a:ext cx="130075" cy="535061"/>
            <a:chOff x="1083730" y="2776784"/>
            <a:chExt cx="2302202" cy="760976"/>
          </a:xfrm>
        </p:grpSpPr>
        <p:sp>
          <p:nvSpPr>
            <p:cNvPr id="83" name="Rounded Rectangle 82"/>
            <p:cNvSpPr/>
            <p:nvPr/>
          </p:nvSpPr>
          <p:spPr>
            <a:xfrm>
              <a:off x="1083730" y="2776784"/>
              <a:ext cx="2302202" cy="749825"/>
            </a:xfrm>
            <a:prstGeom prst="roundRect">
              <a:avLst/>
            </a:prstGeom>
            <a:solidFill>
              <a:srgbClr val="808785"/>
            </a:solidFill>
            <a:ln>
              <a:solidFill>
                <a:srgbClr val="00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353">
                <a:defRPr/>
              </a:pPr>
              <a:endPara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 flipH="1">
              <a:off x="1442537" y="2776784"/>
              <a:ext cx="149380" cy="749825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 flipH="1">
              <a:off x="1765806" y="2776784"/>
              <a:ext cx="149380" cy="749825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 flipH="1">
              <a:off x="1591917" y="2776784"/>
              <a:ext cx="149380" cy="7498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87" name="Rectangle 86"/>
            <p:cNvSpPr/>
            <p:nvPr/>
          </p:nvSpPr>
          <p:spPr>
            <a:xfrm flipH="1">
              <a:off x="2025407" y="2776784"/>
              <a:ext cx="149379" cy="7498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 flipH="1">
              <a:off x="2792170" y="2787935"/>
              <a:ext cx="149380" cy="7498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 flipH="1">
              <a:off x="2386559" y="2776784"/>
              <a:ext cx="149380" cy="74982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6" dirty="0">
                <a:solidFill>
                  <a:srgbClr val="FFFFFF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 flipH="1">
              <a:off x="3085127" y="2776784"/>
              <a:ext cx="149380" cy="74982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6" dirty="0">
                <a:solidFill>
                  <a:srgbClr val="FFFFFF"/>
                </a:solidFill>
                <a:latin typeface="Calibri Light" panose="020F0302020204030204" pitchFamily="34" charset="0"/>
              </a:endParaRP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3120403" y="2706669"/>
            <a:ext cx="130075" cy="535061"/>
            <a:chOff x="1083730" y="2776784"/>
            <a:chExt cx="2302202" cy="760976"/>
          </a:xfrm>
        </p:grpSpPr>
        <p:sp>
          <p:nvSpPr>
            <p:cNvPr id="92" name="Rounded Rectangle 91"/>
            <p:cNvSpPr/>
            <p:nvPr/>
          </p:nvSpPr>
          <p:spPr>
            <a:xfrm>
              <a:off x="1083730" y="2776784"/>
              <a:ext cx="2302202" cy="749825"/>
            </a:xfrm>
            <a:prstGeom prst="roundRect">
              <a:avLst/>
            </a:prstGeom>
            <a:solidFill>
              <a:srgbClr val="808785"/>
            </a:solidFill>
            <a:ln>
              <a:solidFill>
                <a:srgbClr val="00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353">
                <a:defRPr/>
              </a:pPr>
              <a:endPara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 flipH="1">
              <a:off x="1442537" y="2776784"/>
              <a:ext cx="149380" cy="749825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 flipH="1">
              <a:off x="1765806" y="2776784"/>
              <a:ext cx="149380" cy="749825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95" name="Rectangle 94"/>
            <p:cNvSpPr/>
            <p:nvPr/>
          </p:nvSpPr>
          <p:spPr>
            <a:xfrm flipH="1">
              <a:off x="1591917" y="2776784"/>
              <a:ext cx="149380" cy="7498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 flipH="1">
              <a:off x="2025407" y="2776784"/>
              <a:ext cx="149379" cy="7498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 flipH="1">
              <a:off x="2792170" y="2787935"/>
              <a:ext cx="149380" cy="7498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98" name="Rectangle 97"/>
            <p:cNvSpPr/>
            <p:nvPr/>
          </p:nvSpPr>
          <p:spPr>
            <a:xfrm flipH="1">
              <a:off x="2386559" y="2776784"/>
              <a:ext cx="149380" cy="74982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6" dirty="0">
                <a:solidFill>
                  <a:srgbClr val="FFFFFF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 flipH="1">
              <a:off x="3085127" y="2776784"/>
              <a:ext cx="149380" cy="74982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6" dirty="0">
                <a:solidFill>
                  <a:srgbClr val="FFFFFF"/>
                </a:solidFill>
                <a:latin typeface="Calibri Light" panose="020F0302020204030204" pitchFamily="34" charset="0"/>
              </a:endParaRP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5060836" y="2706669"/>
            <a:ext cx="130075" cy="535061"/>
            <a:chOff x="1083730" y="2776784"/>
            <a:chExt cx="2302202" cy="760976"/>
          </a:xfrm>
        </p:grpSpPr>
        <p:sp>
          <p:nvSpPr>
            <p:cNvPr id="101" name="Rounded Rectangle 100"/>
            <p:cNvSpPr/>
            <p:nvPr/>
          </p:nvSpPr>
          <p:spPr>
            <a:xfrm>
              <a:off x="1083730" y="2776784"/>
              <a:ext cx="2302202" cy="749825"/>
            </a:xfrm>
            <a:prstGeom prst="roundRect">
              <a:avLst/>
            </a:prstGeom>
            <a:solidFill>
              <a:srgbClr val="808785"/>
            </a:solidFill>
            <a:ln>
              <a:solidFill>
                <a:srgbClr val="00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353">
                <a:defRPr/>
              </a:pPr>
              <a:endPara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02" name="Rectangle 101"/>
            <p:cNvSpPr/>
            <p:nvPr/>
          </p:nvSpPr>
          <p:spPr>
            <a:xfrm flipH="1">
              <a:off x="1442537" y="2776784"/>
              <a:ext cx="149380" cy="749825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03" name="Rectangle 102"/>
            <p:cNvSpPr/>
            <p:nvPr/>
          </p:nvSpPr>
          <p:spPr>
            <a:xfrm flipH="1">
              <a:off x="1765806" y="2776784"/>
              <a:ext cx="149380" cy="749825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04" name="Rectangle 103"/>
            <p:cNvSpPr/>
            <p:nvPr/>
          </p:nvSpPr>
          <p:spPr>
            <a:xfrm flipH="1">
              <a:off x="1591917" y="2776784"/>
              <a:ext cx="149380" cy="7498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05" name="Rectangle 104"/>
            <p:cNvSpPr/>
            <p:nvPr/>
          </p:nvSpPr>
          <p:spPr>
            <a:xfrm flipH="1">
              <a:off x="2025407" y="2776784"/>
              <a:ext cx="149379" cy="7498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06" name="Rectangle 105"/>
            <p:cNvSpPr/>
            <p:nvPr/>
          </p:nvSpPr>
          <p:spPr>
            <a:xfrm flipH="1">
              <a:off x="2792170" y="2787935"/>
              <a:ext cx="149380" cy="7498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07" name="Rectangle 106"/>
            <p:cNvSpPr/>
            <p:nvPr/>
          </p:nvSpPr>
          <p:spPr>
            <a:xfrm flipH="1">
              <a:off x="2386559" y="2776784"/>
              <a:ext cx="149380" cy="74982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6" dirty="0">
                <a:solidFill>
                  <a:srgbClr val="FFFFFF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 flipH="1">
              <a:off x="3085127" y="2776784"/>
              <a:ext cx="149380" cy="74982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6" dirty="0">
                <a:solidFill>
                  <a:srgbClr val="FFFFFF"/>
                </a:solidFill>
                <a:latin typeface="Calibri Light" panose="020F0302020204030204" pitchFamily="34" charset="0"/>
              </a:endParaRPr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7195066" y="2706912"/>
            <a:ext cx="130075" cy="535061"/>
            <a:chOff x="1083730" y="2776784"/>
            <a:chExt cx="2302202" cy="760976"/>
          </a:xfrm>
        </p:grpSpPr>
        <p:sp>
          <p:nvSpPr>
            <p:cNvPr id="110" name="Rounded Rectangle 109"/>
            <p:cNvSpPr/>
            <p:nvPr/>
          </p:nvSpPr>
          <p:spPr>
            <a:xfrm>
              <a:off x="1083730" y="2776784"/>
              <a:ext cx="2302202" cy="749825"/>
            </a:xfrm>
            <a:prstGeom prst="roundRect">
              <a:avLst/>
            </a:prstGeom>
            <a:solidFill>
              <a:srgbClr val="808785"/>
            </a:solidFill>
            <a:ln>
              <a:solidFill>
                <a:srgbClr val="00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353">
                <a:defRPr/>
              </a:pPr>
              <a:endPara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11" name="Rectangle 110"/>
            <p:cNvSpPr/>
            <p:nvPr/>
          </p:nvSpPr>
          <p:spPr>
            <a:xfrm flipH="1">
              <a:off x="1442537" y="2776784"/>
              <a:ext cx="149380" cy="749825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12" name="Rectangle 111"/>
            <p:cNvSpPr/>
            <p:nvPr/>
          </p:nvSpPr>
          <p:spPr>
            <a:xfrm flipH="1">
              <a:off x="1765806" y="2776784"/>
              <a:ext cx="149380" cy="749825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13" name="Rectangle 112"/>
            <p:cNvSpPr/>
            <p:nvPr/>
          </p:nvSpPr>
          <p:spPr>
            <a:xfrm flipH="1">
              <a:off x="1591917" y="2776784"/>
              <a:ext cx="149380" cy="7498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14" name="Rectangle 113"/>
            <p:cNvSpPr/>
            <p:nvPr/>
          </p:nvSpPr>
          <p:spPr>
            <a:xfrm flipH="1">
              <a:off x="2025407" y="2776784"/>
              <a:ext cx="149379" cy="7498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15" name="Rectangle 114"/>
            <p:cNvSpPr/>
            <p:nvPr/>
          </p:nvSpPr>
          <p:spPr>
            <a:xfrm flipH="1">
              <a:off x="2792170" y="2787935"/>
              <a:ext cx="149380" cy="7498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16" name="Rectangle 115"/>
            <p:cNvSpPr/>
            <p:nvPr/>
          </p:nvSpPr>
          <p:spPr>
            <a:xfrm flipH="1">
              <a:off x="2386559" y="2776784"/>
              <a:ext cx="149380" cy="74982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6" dirty="0">
                <a:solidFill>
                  <a:srgbClr val="FFFFFF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17" name="Rectangle 116"/>
            <p:cNvSpPr/>
            <p:nvPr/>
          </p:nvSpPr>
          <p:spPr>
            <a:xfrm flipH="1">
              <a:off x="3085127" y="2776784"/>
              <a:ext cx="149380" cy="74982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6" dirty="0">
                <a:solidFill>
                  <a:srgbClr val="FFFFFF"/>
                </a:solidFill>
                <a:latin typeface="Calibri Light" panose="020F0302020204030204" pitchFamily="34" charset="0"/>
              </a:endParaRPr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8162600" y="1949172"/>
            <a:ext cx="130075" cy="535061"/>
            <a:chOff x="1083730" y="2776784"/>
            <a:chExt cx="2302202" cy="760976"/>
          </a:xfrm>
        </p:grpSpPr>
        <p:sp>
          <p:nvSpPr>
            <p:cNvPr id="119" name="Rounded Rectangle 118"/>
            <p:cNvSpPr/>
            <p:nvPr/>
          </p:nvSpPr>
          <p:spPr>
            <a:xfrm>
              <a:off x="1083730" y="2776784"/>
              <a:ext cx="2302202" cy="749825"/>
            </a:xfrm>
            <a:prstGeom prst="roundRect">
              <a:avLst/>
            </a:prstGeom>
            <a:solidFill>
              <a:srgbClr val="808785"/>
            </a:solidFill>
            <a:ln>
              <a:solidFill>
                <a:srgbClr val="00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353">
                <a:defRPr/>
              </a:pPr>
              <a:endPara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20" name="Rectangle 119"/>
            <p:cNvSpPr/>
            <p:nvPr/>
          </p:nvSpPr>
          <p:spPr>
            <a:xfrm flipH="1">
              <a:off x="1442537" y="2776784"/>
              <a:ext cx="149380" cy="749825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21" name="Rectangle 120"/>
            <p:cNvSpPr/>
            <p:nvPr/>
          </p:nvSpPr>
          <p:spPr>
            <a:xfrm flipH="1">
              <a:off x="1765806" y="2776784"/>
              <a:ext cx="149380" cy="749825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22" name="Rectangle 121"/>
            <p:cNvSpPr/>
            <p:nvPr/>
          </p:nvSpPr>
          <p:spPr>
            <a:xfrm flipH="1">
              <a:off x="1591917" y="2776784"/>
              <a:ext cx="149380" cy="7498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23" name="Rectangle 122"/>
            <p:cNvSpPr/>
            <p:nvPr/>
          </p:nvSpPr>
          <p:spPr>
            <a:xfrm flipH="1">
              <a:off x="2025407" y="2776784"/>
              <a:ext cx="149379" cy="7498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24" name="Rectangle 123"/>
            <p:cNvSpPr/>
            <p:nvPr/>
          </p:nvSpPr>
          <p:spPr>
            <a:xfrm flipH="1">
              <a:off x="2792170" y="2787935"/>
              <a:ext cx="149380" cy="7498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25" name="Rectangle 124"/>
            <p:cNvSpPr/>
            <p:nvPr/>
          </p:nvSpPr>
          <p:spPr>
            <a:xfrm flipH="1">
              <a:off x="2386559" y="2776784"/>
              <a:ext cx="149380" cy="74982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6" dirty="0">
                <a:solidFill>
                  <a:srgbClr val="FFFFFF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26" name="Rectangle 125"/>
            <p:cNvSpPr/>
            <p:nvPr/>
          </p:nvSpPr>
          <p:spPr>
            <a:xfrm flipH="1">
              <a:off x="3085127" y="2776784"/>
              <a:ext cx="149380" cy="74982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6" dirty="0">
                <a:solidFill>
                  <a:srgbClr val="FFFFFF"/>
                </a:solidFill>
                <a:latin typeface="Calibri Light" panose="020F0302020204030204" pitchFamily="34" charset="0"/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A8D5E-C368-5247-AD85-D656EBF9E16A}" type="datetime1">
              <a:rPr lang="en-US" smtClean="0"/>
              <a:t>11/14/24</a:t>
            </a:fld>
            <a:endParaRPr lang="en-US"/>
          </a:p>
        </p:txBody>
      </p:sp>
      <p:sp>
        <p:nvSpPr>
          <p:cNvPr id="61" name="Footer Placeholder 6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62" name="Slide Number Placeholder 6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257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1.85185E-6 L 0.03529 0.0009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8" y="4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85185E-6 L 0.02735 1.85185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7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85185E-6 L 0.01706 0.0004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6" y="23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1.85185E-6 L -0.01927 0.0004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4" y="23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85185E-6 L -0.04166 1.85185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85185E-6 L -0.05846 0.0009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0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86002" y="1952426"/>
            <a:ext cx="1865584" cy="527221"/>
          </a:xfrm>
          <a:prstGeom prst="roundRect">
            <a:avLst/>
          </a:prstGeom>
          <a:solidFill>
            <a:srgbClr val="808785"/>
          </a:solidFill>
          <a:ln>
            <a:solidFill>
              <a:srgbClr val="0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53">
              <a:defRPr/>
            </a:pPr>
            <a:endParaRPr lang="en-US" sz="1406" dirty="0">
              <a:solidFill>
                <a:schemeClr val="bg2">
                  <a:lumMod val="20000"/>
                  <a:lumOff val="8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590800" y="2706671"/>
            <a:ext cx="1723923" cy="52722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53">
              <a:defRPr/>
            </a:pPr>
            <a:endParaRPr lang="en-US" sz="1406" dirty="0">
              <a:solidFill>
                <a:schemeClr val="bg2">
                  <a:lumMod val="20000"/>
                  <a:lumOff val="8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500" dirty="0">
                <a:latin typeface="Calibri Light" panose="020F0302020204030204" pitchFamily="34" charset="0"/>
              </a:rPr>
              <a:t>Creating the atomic trace</a:t>
            </a:r>
          </a:p>
        </p:txBody>
      </p:sp>
      <p:sp>
        <p:nvSpPr>
          <p:cNvPr id="10" name="Rectangle 9"/>
          <p:cNvSpPr/>
          <p:nvPr/>
        </p:nvSpPr>
        <p:spPr>
          <a:xfrm flipH="1">
            <a:off x="2538284" y="1952426"/>
            <a:ext cx="105033" cy="527221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rPr>
              <a:t>R</a:t>
            </a:r>
          </a:p>
        </p:txBody>
      </p:sp>
      <p:sp>
        <p:nvSpPr>
          <p:cNvPr id="17" name="Rectangle 16"/>
          <p:cNvSpPr/>
          <p:nvPr/>
        </p:nvSpPr>
        <p:spPr>
          <a:xfrm flipH="1">
            <a:off x="2948116" y="1952426"/>
            <a:ext cx="105033" cy="52722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rPr>
              <a:t>L</a:t>
            </a:r>
          </a:p>
        </p:txBody>
      </p:sp>
      <p:sp>
        <p:nvSpPr>
          <p:cNvPr id="18" name="Rectangle 17"/>
          <p:cNvSpPr/>
          <p:nvPr/>
        </p:nvSpPr>
        <p:spPr>
          <a:xfrm flipH="1">
            <a:off x="3481331" y="1952426"/>
            <a:ext cx="105033" cy="52722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rPr>
              <a:t>L</a:t>
            </a:r>
          </a:p>
        </p:txBody>
      </p:sp>
      <p:sp>
        <p:nvSpPr>
          <p:cNvPr id="27" name="Rectangle 26"/>
          <p:cNvSpPr/>
          <p:nvPr/>
        </p:nvSpPr>
        <p:spPr>
          <a:xfrm flipH="1">
            <a:off x="3693230" y="1952426"/>
            <a:ext cx="105033" cy="52722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6" dirty="0">
                <a:solidFill>
                  <a:srgbClr val="FFFFFF"/>
                </a:solidFill>
                <a:latin typeface="Calibri Light" panose="020F0302020204030204" pitchFamily="34" charset="0"/>
              </a:rPr>
              <a:t>S</a:t>
            </a:r>
          </a:p>
        </p:txBody>
      </p:sp>
      <p:sp>
        <p:nvSpPr>
          <p:cNvPr id="36" name="Rectangle 35"/>
          <p:cNvSpPr/>
          <p:nvPr/>
        </p:nvSpPr>
        <p:spPr>
          <a:xfrm flipH="1">
            <a:off x="3875192" y="2706671"/>
            <a:ext cx="105033" cy="52722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6" dirty="0">
                <a:solidFill>
                  <a:srgbClr val="FFFFFF"/>
                </a:solidFill>
                <a:latin typeface="Calibri Light" panose="020F0302020204030204" pitchFamily="34" charset="0"/>
              </a:rPr>
              <a:t>S</a:t>
            </a:r>
          </a:p>
        </p:txBody>
      </p:sp>
      <p:sp>
        <p:nvSpPr>
          <p:cNvPr id="44" name="Rectangle 43"/>
          <p:cNvSpPr/>
          <p:nvPr/>
        </p:nvSpPr>
        <p:spPr>
          <a:xfrm flipH="1">
            <a:off x="3442997" y="2706671"/>
            <a:ext cx="105033" cy="52722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rPr>
              <a:t>L</a:t>
            </a:r>
          </a:p>
        </p:txBody>
      </p:sp>
      <p:sp>
        <p:nvSpPr>
          <p:cNvPr id="47" name="Rectangle 46"/>
          <p:cNvSpPr/>
          <p:nvPr/>
        </p:nvSpPr>
        <p:spPr>
          <a:xfrm flipH="1">
            <a:off x="3202644" y="2706670"/>
            <a:ext cx="105033" cy="52722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rPr>
              <a:t>L</a:t>
            </a:r>
          </a:p>
        </p:txBody>
      </p:sp>
      <p:sp>
        <p:nvSpPr>
          <p:cNvPr id="48" name="Rectangle 47"/>
          <p:cNvSpPr/>
          <p:nvPr/>
        </p:nvSpPr>
        <p:spPr>
          <a:xfrm flipH="1">
            <a:off x="2959027" y="2706671"/>
            <a:ext cx="105033" cy="52722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rPr>
              <a:t>L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2362200" y="5637870"/>
            <a:ext cx="7285497" cy="527221"/>
            <a:chOff x="838200" y="5402650"/>
            <a:chExt cx="7285497" cy="527221"/>
          </a:xfrm>
        </p:grpSpPr>
        <p:sp>
          <p:nvSpPr>
            <p:cNvPr id="53" name="Rectangle 52"/>
            <p:cNvSpPr/>
            <p:nvPr/>
          </p:nvSpPr>
          <p:spPr>
            <a:xfrm flipH="1">
              <a:off x="3760900" y="5402650"/>
              <a:ext cx="105033" cy="527221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969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Calibri Light" panose="020F0302020204030204" pitchFamily="34" charset="0"/>
                </a:rPr>
                <a:t>R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891735" y="5481594"/>
              <a:ext cx="961482" cy="3953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969" dirty="0">
                  <a:latin typeface="Calibri Light" panose="020F0302020204030204" pitchFamily="34" charset="0"/>
                </a:rPr>
                <a:t>Receive</a:t>
              </a:r>
            </a:p>
          </p:txBody>
        </p:sp>
        <p:sp>
          <p:nvSpPr>
            <p:cNvPr id="55" name="Rectangle 54"/>
            <p:cNvSpPr/>
            <p:nvPr/>
          </p:nvSpPr>
          <p:spPr>
            <a:xfrm flipH="1">
              <a:off x="7292506" y="5402650"/>
              <a:ext cx="105033" cy="527221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969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Calibri Light" panose="020F0302020204030204" pitchFamily="34" charset="0"/>
                </a:rPr>
                <a:t>S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437291" y="5481594"/>
              <a:ext cx="686406" cy="3953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969" dirty="0">
                  <a:latin typeface="Calibri Light" panose="020F0302020204030204" pitchFamily="34" charset="0"/>
                </a:rPr>
                <a:t>Send</a:t>
              </a:r>
            </a:p>
          </p:txBody>
        </p:sp>
        <p:sp>
          <p:nvSpPr>
            <p:cNvPr id="57" name="Rectangle 56"/>
            <p:cNvSpPr/>
            <p:nvPr/>
          </p:nvSpPr>
          <p:spPr>
            <a:xfrm flipH="1">
              <a:off x="5162145" y="5402650"/>
              <a:ext cx="105033" cy="52722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969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Calibri Light" panose="020F0302020204030204" pitchFamily="34" charset="0"/>
                </a:rPr>
                <a:t>L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259938" y="5481594"/>
              <a:ext cx="1838324" cy="3953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969" dirty="0">
                  <a:latin typeface="Calibri Light" panose="020F0302020204030204" pitchFamily="34" charset="0"/>
                </a:rPr>
                <a:t>Local processing</a:t>
              </a:r>
            </a:p>
          </p:txBody>
        </p:sp>
        <p:sp>
          <p:nvSpPr>
            <p:cNvPr id="59" name="Rounded Rectangle 58"/>
            <p:cNvSpPr/>
            <p:nvPr/>
          </p:nvSpPr>
          <p:spPr>
            <a:xfrm>
              <a:off x="838200" y="5402650"/>
              <a:ext cx="875343" cy="527221"/>
            </a:xfrm>
            <a:prstGeom prst="roundRect">
              <a:avLst/>
            </a:prstGeom>
            <a:solidFill>
              <a:srgbClr val="808785"/>
            </a:solidFill>
            <a:ln>
              <a:solidFill>
                <a:srgbClr val="00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353">
                <a:defRPr/>
              </a:pPr>
              <a:r>
                <a:rPr lang="en-US" dirty="0">
                  <a:solidFill>
                    <a:prstClr val="white"/>
                  </a:solidFill>
                  <a:latin typeface="Calibri Light" panose="020F0302020204030204" pitchFamily="34" charset="0"/>
                </a:rPr>
                <a:t>Host A</a:t>
              </a:r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1911661" y="5402650"/>
              <a:ext cx="879062" cy="527221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353">
                <a:defRPr/>
              </a:pPr>
              <a:r>
                <a:rPr lang="en-US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Host B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C3A67-A805-834F-86AB-73851DAC6B63}" type="datetime1">
              <a:rPr lang="en-US" smtClean="0"/>
              <a:t>11/14/24</a:t>
            </a:fld>
            <a:endParaRPr lang="en-US"/>
          </a:p>
        </p:txBody>
      </p:sp>
      <p:sp>
        <p:nvSpPr>
          <p:cNvPr id="61" name="Footer Placeholder 6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62" name="Slide Number Placeholder 6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17</a:t>
            </a:fld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1739409" y="3740087"/>
            <a:ext cx="89323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 can keep moving individual instructions to the left/right, until the entire action is atomic (i.e. does not interleave with other actions)</a:t>
            </a:r>
          </a:p>
        </p:txBody>
      </p:sp>
    </p:spTree>
    <p:extLst>
      <p:ext uri="{BB962C8B-B14F-4D97-AF65-F5344CB8AC3E}">
        <p14:creationId xmlns:p14="http://schemas.microsoft.com/office/powerpoint/2010/main" val="2097766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1.85185E-6 L 0.02487 0.0004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7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85185E-6 L -0.03554 0.00023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85185E-6 L -0.04167 0.00023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85185E-6 L 0.0332 -1.85185E-6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85185E-6 L 0.03971 3.7037E-6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1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7" grpId="0" animBg="1"/>
      <p:bldP spid="44" grpId="0" animBg="1"/>
      <p:bldP spid="47" grpId="0" animBg="1"/>
      <p:bldP spid="48" grpId="0" animBg="1"/>
      <p:bldP spid="6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500" dirty="0">
                <a:latin typeface="Calibri Light" panose="020F0302020204030204" pitchFamily="34" charset="0"/>
              </a:rPr>
              <a:t>The atomic trace is legal</a:t>
            </a:r>
          </a:p>
        </p:txBody>
      </p:sp>
      <p:sp>
        <p:nvSpPr>
          <p:cNvPr id="17" name="Rectangle 16"/>
          <p:cNvSpPr/>
          <p:nvPr/>
        </p:nvSpPr>
        <p:spPr>
          <a:xfrm flipH="1">
            <a:off x="2948116" y="1952426"/>
            <a:ext cx="105033" cy="52722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rPr>
              <a:t>L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2362200" y="5637870"/>
            <a:ext cx="7285497" cy="527221"/>
            <a:chOff x="838200" y="5402650"/>
            <a:chExt cx="7285497" cy="527221"/>
          </a:xfrm>
        </p:grpSpPr>
        <p:sp>
          <p:nvSpPr>
            <p:cNvPr id="53" name="Rectangle 52"/>
            <p:cNvSpPr/>
            <p:nvPr/>
          </p:nvSpPr>
          <p:spPr>
            <a:xfrm flipH="1">
              <a:off x="3760900" y="5402650"/>
              <a:ext cx="105033" cy="527221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969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Calibri Light" panose="020F0302020204030204" pitchFamily="34" charset="0"/>
                </a:rPr>
                <a:t>R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891735" y="5481594"/>
              <a:ext cx="961482" cy="3953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969" dirty="0">
                  <a:latin typeface="Calibri Light" panose="020F0302020204030204" pitchFamily="34" charset="0"/>
                </a:rPr>
                <a:t>Receive</a:t>
              </a:r>
            </a:p>
          </p:txBody>
        </p:sp>
        <p:sp>
          <p:nvSpPr>
            <p:cNvPr id="55" name="Rectangle 54"/>
            <p:cNvSpPr/>
            <p:nvPr/>
          </p:nvSpPr>
          <p:spPr>
            <a:xfrm flipH="1">
              <a:off x="7292506" y="5402650"/>
              <a:ext cx="105033" cy="527221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969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Calibri Light" panose="020F0302020204030204" pitchFamily="34" charset="0"/>
                </a:rPr>
                <a:t>S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437291" y="5481594"/>
              <a:ext cx="686406" cy="3953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969" dirty="0">
                  <a:latin typeface="Calibri Light" panose="020F0302020204030204" pitchFamily="34" charset="0"/>
                </a:rPr>
                <a:t>Send</a:t>
              </a:r>
            </a:p>
          </p:txBody>
        </p:sp>
        <p:sp>
          <p:nvSpPr>
            <p:cNvPr id="57" name="Rectangle 56"/>
            <p:cNvSpPr/>
            <p:nvPr/>
          </p:nvSpPr>
          <p:spPr>
            <a:xfrm flipH="1">
              <a:off x="5162145" y="5402650"/>
              <a:ext cx="105033" cy="52722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969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Calibri Light" panose="020F0302020204030204" pitchFamily="34" charset="0"/>
                </a:rPr>
                <a:t>L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259938" y="5481594"/>
              <a:ext cx="1838324" cy="3953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969" dirty="0">
                  <a:latin typeface="Calibri Light" panose="020F0302020204030204" pitchFamily="34" charset="0"/>
                </a:rPr>
                <a:t>Local processing</a:t>
              </a:r>
            </a:p>
          </p:txBody>
        </p:sp>
        <p:sp>
          <p:nvSpPr>
            <p:cNvPr id="59" name="Rounded Rectangle 58"/>
            <p:cNvSpPr/>
            <p:nvPr/>
          </p:nvSpPr>
          <p:spPr>
            <a:xfrm>
              <a:off x="838200" y="5402650"/>
              <a:ext cx="875343" cy="527221"/>
            </a:xfrm>
            <a:prstGeom prst="roundRect">
              <a:avLst/>
            </a:prstGeom>
            <a:solidFill>
              <a:srgbClr val="808785"/>
            </a:solidFill>
            <a:ln>
              <a:solidFill>
                <a:srgbClr val="00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353">
                <a:defRPr/>
              </a:pPr>
              <a:r>
                <a:rPr lang="en-US" dirty="0">
                  <a:solidFill>
                    <a:prstClr val="white"/>
                  </a:solidFill>
                  <a:latin typeface="Calibri Light" panose="020F0302020204030204" pitchFamily="34" charset="0"/>
                </a:rPr>
                <a:t>Host A</a:t>
              </a:r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1911661" y="5402650"/>
              <a:ext cx="879062" cy="527221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353">
                <a:defRPr/>
              </a:pPr>
              <a:r>
                <a:rPr lang="en-US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Host B</a:t>
              </a: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2957648" y="1952426"/>
            <a:ext cx="130075" cy="535061"/>
            <a:chOff x="1083730" y="2776784"/>
            <a:chExt cx="2302202" cy="760976"/>
          </a:xfrm>
        </p:grpSpPr>
        <p:sp>
          <p:nvSpPr>
            <p:cNvPr id="74" name="Rounded Rectangle 73"/>
            <p:cNvSpPr/>
            <p:nvPr/>
          </p:nvSpPr>
          <p:spPr>
            <a:xfrm>
              <a:off x="1083730" y="2776784"/>
              <a:ext cx="2302202" cy="749825"/>
            </a:xfrm>
            <a:prstGeom prst="roundRect">
              <a:avLst/>
            </a:prstGeom>
            <a:solidFill>
              <a:srgbClr val="808785"/>
            </a:solidFill>
            <a:ln>
              <a:solidFill>
                <a:srgbClr val="00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353">
                <a:defRPr/>
              </a:pPr>
              <a:endPara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 flipH="1">
              <a:off x="1442537" y="2776784"/>
              <a:ext cx="149380" cy="749825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 flipH="1">
              <a:off x="1765806" y="2776784"/>
              <a:ext cx="149380" cy="749825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 flipH="1">
              <a:off x="1591917" y="2776784"/>
              <a:ext cx="149380" cy="7498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 flipH="1">
              <a:off x="2025407" y="2776784"/>
              <a:ext cx="149379" cy="7498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 flipH="1">
              <a:off x="2792170" y="2787935"/>
              <a:ext cx="149380" cy="7498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 flipH="1">
              <a:off x="2386559" y="2776784"/>
              <a:ext cx="149380" cy="74982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6" dirty="0">
                <a:solidFill>
                  <a:srgbClr val="FFFFFF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 flipH="1">
              <a:off x="3085127" y="2776784"/>
              <a:ext cx="149380" cy="74982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6" dirty="0">
                <a:solidFill>
                  <a:srgbClr val="FFFFFF"/>
                </a:solidFill>
                <a:latin typeface="Calibri Light" panose="020F0302020204030204" pitchFamily="34" charset="0"/>
              </a:endParaRP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5432700" y="1952426"/>
            <a:ext cx="130075" cy="535061"/>
            <a:chOff x="1083730" y="2776784"/>
            <a:chExt cx="2302202" cy="760976"/>
          </a:xfrm>
        </p:grpSpPr>
        <p:sp>
          <p:nvSpPr>
            <p:cNvPr id="83" name="Rounded Rectangle 82"/>
            <p:cNvSpPr/>
            <p:nvPr/>
          </p:nvSpPr>
          <p:spPr>
            <a:xfrm>
              <a:off x="1083730" y="2776784"/>
              <a:ext cx="2302202" cy="749825"/>
            </a:xfrm>
            <a:prstGeom prst="roundRect">
              <a:avLst/>
            </a:prstGeom>
            <a:solidFill>
              <a:srgbClr val="808785"/>
            </a:solidFill>
            <a:ln>
              <a:solidFill>
                <a:srgbClr val="00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353">
                <a:defRPr/>
              </a:pPr>
              <a:endPara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 flipH="1">
              <a:off x="1442537" y="2776784"/>
              <a:ext cx="149380" cy="749825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 flipH="1">
              <a:off x="1765806" y="2776784"/>
              <a:ext cx="149380" cy="749825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 flipH="1">
              <a:off x="1591917" y="2776784"/>
              <a:ext cx="149380" cy="7498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87" name="Rectangle 86"/>
            <p:cNvSpPr/>
            <p:nvPr/>
          </p:nvSpPr>
          <p:spPr>
            <a:xfrm flipH="1">
              <a:off x="2025407" y="2776784"/>
              <a:ext cx="149379" cy="7498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 flipH="1">
              <a:off x="2792170" y="2787935"/>
              <a:ext cx="149380" cy="7498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 flipH="1">
              <a:off x="2386559" y="2776784"/>
              <a:ext cx="149380" cy="74982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6" dirty="0">
                <a:solidFill>
                  <a:srgbClr val="FFFFFF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 flipH="1">
              <a:off x="3085127" y="2776784"/>
              <a:ext cx="149380" cy="74982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6" dirty="0">
                <a:solidFill>
                  <a:srgbClr val="FFFFFF"/>
                </a:solidFill>
                <a:latin typeface="Calibri Light" panose="020F0302020204030204" pitchFamily="34" charset="0"/>
              </a:endParaRP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3120403" y="2706669"/>
            <a:ext cx="130075" cy="535061"/>
            <a:chOff x="1083730" y="2776784"/>
            <a:chExt cx="2302202" cy="760976"/>
          </a:xfrm>
        </p:grpSpPr>
        <p:sp>
          <p:nvSpPr>
            <p:cNvPr id="92" name="Rounded Rectangle 91"/>
            <p:cNvSpPr/>
            <p:nvPr/>
          </p:nvSpPr>
          <p:spPr>
            <a:xfrm>
              <a:off x="1083730" y="2776784"/>
              <a:ext cx="2302202" cy="749825"/>
            </a:xfrm>
            <a:prstGeom prst="roundRect">
              <a:avLst/>
            </a:prstGeom>
            <a:solidFill>
              <a:srgbClr val="808785"/>
            </a:solidFill>
            <a:ln>
              <a:solidFill>
                <a:srgbClr val="00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353">
                <a:defRPr/>
              </a:pPr>
              <a:endPara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 flipH="1">
              <a:off x="1442537" y="2776784"/>
              <a:ext cx="149380" cy="749825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 flipH="1">
              <a:off x="1765806" y="2776784"/>
              <a:ext cx="149380" cy="749825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95" name="Rectangle 94"/>
            <p:cNvSpPr/>
            <p:nvPr/>
          </p:nvSpPr>
          <p:spPr>
            <a:xfrm flipH="1">
              <a:off x="1591917" y="2776784"/>
              <a:ext cx="149380" cy="7498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 flipH="1">
              <a:off x="2025407" y="2776784"/>
              <a:ext cx="149379" cy="7498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 flipH="1">
              <a:off x="2792170" y="2787935"/>
              <a:ext cx="149380" cy="7498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98" name="Rectangle 97"/>
            <p:cNvSpPr/>
            <p:nvPr/>
          </p:nvSpPr>
          <p:spPr>
            <a:xfrm flipH="1">
              <a:off x="2386559" y="2776784"/>
              <a:ext cx="149380" cy="74982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6" dirty="0">
                <a:solidFill>
                  <a:srgbClr val="FFFFFF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 flipH="1">
              <a:off x="3085127" y="2776784"/>
              <a:ext cx="149380" cy="74982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6" dirty="0">
                <a:solidFill>
                  <a:srgbClr val="FFFFFF"/>
                </a:solidFill>
                <a:latin typeface="Calibri Light" panose="020F0302020204030204" pitchFamily="34" charset="0"/>
              </a:endParaRP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5060836" y="2706669"/>
            <a:ext cx="130075" cy="535061"/>
            <a:chOff x="1083730" y="2776784"/>
            <a:chExt cx="2302202" cy="760976"/>
          </a:xfrm>
        </p:grpSpPr>
        <p:sp>
          <p:nvSpPr>
            <p:cNvPr id="101" name="Rounded Rectangle 100"/>
            <p:cNvSpPr/>
            <p:nvPr/>
          </p:nvSpPr>
          <p:spPr>
            <a:xfrm>
              <a:off x="1083730" y="2776784"/>
              <a:ext cx="2302202" cy="749825"/>
            </a:xfrm>
            <a:prstGeom prst="roundRect">
              <a:avLst/>
            </a:prstGeom>
            <a:solidFill>
              <a:srgbClr val="808785"/>
            </a:solidFill>
            <a:ln>
              <a:solidFill>
                <a:srgbClr val="00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353">
                <a:defRPr/>
              </a:pPr>
              <a:endPara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02" name="Rectangle 101"/>
            <p:cNvSpPr/>
            <p:nvPr/>
          </p:nvSpPr>
          <p:spPr>
            <a:xfrm flipH="1">
              <a:off x="1442537" y="2776784"/>
              <a:ext cx="149380" cy="749825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03" name="Rectangle 102"/>
            <p:cNvSpPr/>
            <p:nvPr/>
          </p:nvSpPr>
          <p:spPr>
            <a:xfrm flipH="1">
              <a:off x="1765806" y="2776784"/>
              <a:ext cx="149380" cy="749825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04" name="Rectangle 103"/>
            <p:cNvSpPr/>
            <p:nvPr/>
          </p:nvSpPr>
          <p:spPr>
            <a:xfrm flipH="1">
              <a:off x="1591917" y="2776784"/>
              <a:ext cx="149380" cy="7498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05" name="Rectangle 104"/>
            <p:cNvSpPr/>
            <p:nvPr/>
          </p:nvSpPr>
          <p:spPr>
            <a:xfrm flipH="1">
              <a:off x="2025407" y="2776784"/>
              <a:ext cx="149379" cy="7498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06" name="Rectangle 105"/>
            <p:cNvSpPr/>
            <p:nvPr/>
          </p:nvSpPr>
          <p:spPr>
            <a:xfrm flipH="1">
              <a:off x="2792170" y="2787935"/>
              <a:ext cx="149380" cy="7498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07" name="Rectangle 106"/>
            <p:cNvSpPr/>
            <p:nvPr/>
          </p:nvSpPr>
          <p:spPr>
            <a:xfrm flipH="1">
              <a:off x="2386559" y="2776784"/>
              <a:ext cx="149380" cy="74982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6" dirty="0">
                <a:solidFill>
                  <a:srgbClr val="FFFFFF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 flipH="1">
              <a:off x="3085127" y="2776784"/>
              <a:ext cx="149380" cy="74982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6" dirty="0">
                <a:solidFill>
                  <a:srgbClr val="FFFFFF"/>
                </a:solidFill>
                <a:latin typeface="Calibri Light" panose="020F0302020204030204" pitchFamily="34" charset="0"/>
              </a:endParaRPr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7195066" y="2706912"/>
            <a:ext cx="130075" cy="535061"/>
            <a:chOff x="1083730" y="2776784"/>
            <a:chExt cx="2302202" cy="760976"/>
          </a:xfrm>
        </p:grpSpPr>
        <p:sp>
          <p:nvSpPr>
            <p:cNvPr id="110" name="Rounded Rectangle 109"/>
            <p:cNvSpPr/>
            <p:nvPr/>
          </p:nvSpPr>
          <p:spPr>
            <a:xfrm>
              <a:off x="1083730" y="2776784"/>
              <a:ext cx="2302202" cy="749825"/>
            </a:xfrm>
            <a:prstGeom prst="roundRect">
              <a:avLst/>
            </a:prstGeom>
            <a:solidFill>
              <a:srgbClr val="808785"/>
            </a:solidFill>
            <a:ln>
              <a:solidFill>
                <a:srgbClr val="00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353">
                <a:defRPr/>
              </a:pPr>
              <a:endPara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11" name="Rectangle 110"/>
            <p:cNvSpPr/>
            <p:nvPr/>
          </p:nvSpPr>
          <p:spPr>
            <a:xfrm flipH="1">
              <a:off x="1442537" y="2776784"/>
              <a:ext cx="149380" cy="749825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12" name="Rectangle 111"/>
            <p:cNvSpPr/>
            <p:nvPr/>
          </p:nvSpPr>
          <p:spPr>
            <a:xfrm flipH="1">
              <a:off x="1765806" y="2776784"/>
              <a:ext cx="149380" cy="749825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13" name="Rectangle 112"/>
            <p:cNvSpPr/>
            <p:nvPr/>
          </p:nvSpPr>
          <p:spPr>
            <a:xfrm flipH="1">
              <a:off x="1591917" y="2776784"/>
              <a:ext cx="149380" cy="7498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14" name="Rectangle 113"/>
            <p:cNvSpPr/>
            <p:nvPr/>
          </p:nvSpPr>
          <p:spPr>
            <a:xfrm flipH="1">
              <a:off x="2025407" y="2776784"/>
              <a:ext cx="149379" cy="7498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15" name="Rectangle 114"/>
            <p:cNvSpPr/>
            <p:nvPr/>
          </p:nvSpPr>
          <p:spPr>
            <a:xfrm flipH="1">
              <a:off x="2792170" y="2787935"/>
              <a:ext cx="149380" cy="7498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16" name="Rectangle 115"/>
            <p:cNvSpPr/>
            <p:nvPr/>
          </p:nvSpPr>
          <p:spPr>
            <a:xfrm flipH="1">
              <a:off x="2386559" y="2776784"/>
              <a:ext cx="149380" cy="74982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6" dirty="0">
                <a:solidFill>
                  <a:srgbClr val="FFFFFF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17" name="Rectangle 116"/>
            <p:cNvSpPr/>
            <p:nvPr/>
          </p:nvSpPr>
          <p:spPr>
            <a:xfrm flipH="1">
              <a:off x="3085127" y="2776784"/>
              <a:ext cx="149380" cy="74982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6" dirty="0">
                <a:solidFill>
                  <a:srgbClr val="FFFFFF"/>
                </a:solidFill>
                <a:latin typeface="Calibri Light" panose="020F0302020204030204" pitchFamily="34" charset="0"/>
              </a:endParaRPr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8162600" y="1949172"/>
            <a:ext cx="130075" cy="535061"/>
            <a:chOff x="1083730" y="2776784"/>
            <a:chExt cx="2302202" cy="760976"/>
          </a:xfrm>
        </p:grpSpPr>
        <p:sp>
          <p:nvSpPr>
            <p:cNvPr id="119" name="Rounded Rectangle 118"/>
            <p:cNvSpPr/>
            <p:nvPr/>
          </p:nvSpPr>
          <p:spPr>
            <a:xfrm>
              <a:off x="1083730" y="2776784"/>
              <a:ext cx="2302202" cy="749825"/>
            </a:xfrm>
            <a:prstGeom prst="roundRect">
              <a:avLst/>
            </a:prstGeom>
            <a:solidFill>
              <a:srgbClr val="808785"/>
            </a:solidFill>
            <a:ln>
              <a:solidFill>
                <a:srgbClr val="00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353">
                <a:defRPr/>
              </a:pPr>
              <a:endPara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20" name="Rectangle 119"/>
            <p:cNvSpPr/>
            <p:nvPr/>
          </p:nvSpPr>
          <p:spPr>
            <a:xfrm flipH="1">
              <a:off x="1442537" y="2776784"/>
              <a:ext cx="149380" cy="749825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21" name="Rectangle 120"/>
            <p:cNvSpPr/>
            <p:nvPr/>
          </p:nvSpPr>
          <p:spPr>
            <a:xfrm flipH="1">
              <a:off x="1765806" y="2776784"/>
              <a:ext cx="149380" cy="749825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22" name="Rectangle 121"/>
            <p:cNvSpPr/>
            <p:nvPr/>
          </p:nvSpPr>
          <p:spPr>
            <a:xfrm flipH="1">
              <a:off x="1591917" y="2776784"/>
              <a:ext cx="149380" cy="7498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23" name="Rectangle 122"/>
            <p:cNvSpPr/>
            <p:nvPr/>
          </p:nvSpPr>
          <p:spPr>
            <a:xfrm flipH="1">
              <a:off x="2025407" y="2776784"/>
              <a:ext cx="149379" cy="7498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24" name="Rectangle 123"/>
            <p:cNvSpPr/>
            <p:nvPr/>
          </p:nvSpPr>
          <p:spPr>
            <a:xfrm flipH="1">
              <a:off x="2792170" y="2787935"/>
              <a:ext cx="149380" cy="7498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25" name="Rectangle 124"/>
            <p:cNvSpPr/>
            <p:nvPr/>
          </p:nvSpPr>
          <p:spPr>
            <a:xfrm flipH="1">
              <a:off x="2386559" y="2776784"/>
              <a:ext cx="149380" cy="74982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6" dirty="0">
                <a:solidFill>
                  <a:srgbClr val="FFFFFF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26" name="Rectangle 125"/>
            <p:cNvSpPr/>
            <p:nvPr/>
          </p:nvSpPr>
          <p:spPr>
            <a:xfrm flipH="1">
              <a:off x="3085127" y="2776784"/>
              <a:ext cx="149380" cy="74982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6" dirty="0">
                <a:solidFill>
                  <a:srgbClr val="FFFFFF"/>
                </a:solidFill>
                <a:latin typeface="Calibri Light" panose="020F0302020204030204" pitchFamily="34" charset="0"/>
              </a:endParaRPr>
            </a:p>
          </p:txBody>
        </p:sp>
      </p:grpSp>
      <p:sp>
        <p:nvSpPr>
          <p:cNvPr id="127" name="Rounded Rectangle 126"/>
          <p:cNvSpPr/>
          <p:nvPr/>
        </p:nvSpPr>
        <p:spPr>
          <a:xfrm>
            <a:off x="2352573" y="3724761"/>
            <a:ext cx="7239000" cy="567688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alibri Light" panose="020F0302020204030204" pitchFamily="34" charset="0"/>
                <a:cs typeface="Courier New" panose="02070309020205020404" pitchFamily="49" charset="0"/>
              </a:rPr>
              <a:t>Local event ordering is preserved</a:t>
            </a:r>
            <a:endParaRPr lang="en-US" sz="2000" b="1" dirty="0">
              <a:solidFill>
                <a:srgbClr val="000000"/>
              </a:solidFill>
              <a:latin typeface="Calibri Light" panose="020F03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128" name="Vertical Scroll 127"/>
          <p:cNvSpPr/>
          <p:nvPr/>
        </p:nvSpPr>
        <p:spPr>
          <a:xfrm>
            <a:off x="5436332" y="5020117"/>
            <a:ext cx="415686" cy="404170"/>
          </a:xfrm>
          <a:prstGeom prst="vertic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00"/>
          </a:p>
        </p:txBody>
      </p:sp>
      <p:sp>
        <p:nvSpPr>
          <p:cNvPr id="129" name="Rounded Rectangle 128"/>
          <p:cNvSpPr/>
          <p:nvPr/>
        </p:nvSpPr>
        <p:spPr>
          <a:xfrm>
            <a:off x="2352573" y="4300029"/>
            <a:ext cx="7239000" cy="567688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alibri Light" panose="020F0302020204030204" pitchFamily="34" charset="0"/>
                <a:cs typeface="Courier New" panose="02070309020205020404" pitchFamily="49" charset="0"/>
              </a:rPr>
              <a:t>Packets are never received before they’re sent</a:t>
            </a:r>
            <a:endParaRPr lang="en-US" sz="2000" b="1" dirty="0">
              <a:solidFill>
                <a:srgbClr val="000000"/>
              </a:solidFill>
              <a:latin typeface="Calibri Light" panose="020F03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130" name="Vertical Scroll 129"/>
          <p:cNvSpPr/>
          <p:nvPr/>
        </p:nvSpPr>
        <p:spPr>
          <a:xfrm>
            <a:off x="6199047" y="5031273"/>
            <a:ext cx="415686" cy="404170"/>
          </a:xfrm>
          <a:prstGeom prst="verticalScroll">
            <a:avLst/>
          </a:prstGeom>
          <a:solidFill>
            <a:srgbClr val="0000FF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466EB-0D64-E648-81A3-9C93DDF1FF39}" type="datetime1">
              <a:rPr lang="en-US" smtClean="0"/>
              <a:t>11/14/24</a:t>
            </a:fld>
            <a:endParaRPr lang="en-US"/>
          </a:p>
        </p:txBody>
      </p:sp>
      <p:sp>
        <p:nvSpPr>
          <p:cNvPr id="61" name="Footer Placeholder 6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62" name="Slide Number Placeholder 6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083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2344E-6 -3.22917E-6 L -0.07617 -0.0008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09" y="-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5313E-6 -8.33333E-7 L 0.06665 -0.0001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" y="-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  <p:bldP spid="128" grpId="0" animBg="1"/>
      <p:bldP spid="128" grpId="1" animBg="1"/>
      <p:bldP spid="129" grpId="0" animBg="1"/>
      <p:bldP spid="130" grpId="0" animBg="1"/>
      <p:bldP spid="130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" name="Group 152"/>
          <p:cNvGrpSpPr/>
          <p:nvPr/>
        </p:nvGrpSpPr>
        <p:grpSpPr>
          <a:xfrm>
            <a:off x="2362200" y="5637870"/>
            <a:ext cx="7285497" cy="527221"/>
            <a:chOff x="838200" y="5402650"/>
            <a:chExt cx="7285497" cy="527221"/>
          </a:xfrm>
        </p:grpSpPr>
        <p:sp>
          <p:nvSpPr>
            <p:cNvPr id="154" name="Rectangle 153"/>
            <p:cNvSpPr/>
            <p:nvPr/>
          </p:nvSpPr>
          <p:spPr>
            <a:xfrm flipH="1">
              <a:off x="3760900" y="5402650"/>
              <a:ext cx="105033" cy="527221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969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Calibri Light" panose="020F0302020204030204" pitchFamily="34" charset="0"/>
                </a:rPr>
                <a:t>R</a:t>
              </a: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3891735" y="5481594"/>
              <a:ext cx="961482" cy="3953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969" dirty="0">
                  <a:latin typeface="Calibri Light" panose="020F0302020204030204" pitchFamily="34" charset="0"/>
                </a:rPr>
                <a:t>Receive</a:t>
              </a:r>
            </a:p>
          </p:txBody>
        </p:sp>
        <p:sp>
          <p:nvSpPr>
            <p:cNvPr id="156" name="Rectangle 155"/>
            <p:cNvSpPr/>
            <p:nvPr/>
          </p:nvSpPr>
          <p:spPr>
            <a:xfrm flipH="1">
              <a:off x="7292506" y="5402650"/>
              <a:ext cx="105033" cy="527221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969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Calibri Light" panose="020F0302020204030204" pitchFamily="34" charset="0"/>
                </a:rPr>
                <a:t>S</a:t>
              </a:r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7437291" y="5481594"/>
              <a:ext cx="686406" cy="3953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969" dirty="0">
                  <a:latin typeface="Calibri Light" panose="020F0302020204030204" pitchFamily="34" charset="0"/>
                </a:rPr>
                <a:t>Send</a:t>
              </a:r>
            </a:p>
          </p:txBody>
        </p:sp>
        <p:sp>
          <p:nvSpPr>
            <p:cNvPr id="158" name="Rectangle 157"/>
            <p:cNvSpPr/>
            <p:nvPr/>
          </p:nvSpPr>
          <p:spPr>
            <a:xfrm flipH="1">
              <a:off x="5162145" y="5402650"/>
              <a:ext cx="105033" cy="52722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969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Calibri Light" panose="020F0302020204030204" pitchFamily="34" charset="0"/>
                </a:rPr>
                <a:t>L</a:t>
              </a:r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5259938" y="5481594"/>
              <a:ext cx="1838324" cy="3953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969" dirty="0">
                  <a:latin typeface="Calibri Light" panose="020F0302020204030204" pitchFamily="34" charset="0"/>
                </a:rPr>
                <a:t>Local processing</a:t>
              </a:r>
            </a:p>
          </p:txBody>
        </p:sp>
        <p:sp>
          <p:nvSpPr>
            <p:cNvPr id="160" name="Rounded Rectangle 159"/>
            <p:cNvSpPr/>
            <p:nvPr/>
          </p:nvSpPr>
          <p:spPr>
            <a:xfrm>
              <a:off x="838200" y="5402650"/>
              <a:ext cx="875343" cy="527221"/>
            </a:xfrm>
            <a:prstGeom prst="roundRect">
              <a:avLst/>
            </a:prstGeom>
            <a:solidFill>
              <a:srgbClr val="808785"/>
            </a:solidFill>
            <a:ln>
              <a:solidFill>
                <a:srgbClr val="00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353">
                <a:defRPr/>
              </a:pPr>
              <a:r>
                <a:rPr lang="en-US" dirty="0">
                  <a:solidFill>
                    <a:prstClr val="white"/>
                  </a:solidFill>
                  <a:latin typeface="Calibri Light" panose="020F0302020204030204" pitchFamily="34" charset="0"/>
                </a:rPr>
                <a:t>Host A</a:t>
              </a:r>
            </a:p>
          </p:txBody>
        </p:sp>
        <p:sp>
          <p:nvSpPr>
            <p:cNvPr id="161" name="Rounded Rectangle 160"/>
            <p:cNvSpPr/>
            <p:nvPr/>
          </p:nvSpPr>
          <p:spPr>
            <a:xfrm>
              <a:off x="1911661" y="5402650"/>
              <a:ext cx="879062" cy="527221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353">
                <a:defRPr/>
              </a:pPr>
              <a:r>
                <a:rPr lang="en-US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Host B</a:t>
              </a:r>
            </a:p>
          </p:txBody>
        </p:sp>
      </p:grpSp>
      <p:grpSp>
        <p:nvGrpSpPr>
          <p:cNvPr id="162" name="Group 161"/>
          <p:cNvGrpSpPr/>
          <p:nvPr/>
        </p:nvGrpSpPr>
        <p:grpSpPr>
          <a:xfrm>
            <a:off x="1837628" y="1519572"/>
            <a:ext cx="8351561" cy="1904123"/>
            <a:chOff x="446048" y="2161169"/>
            <a:chExt cx="11877775" cy="2708086"/>
          </a:xfrm>
        </p:grpSpPr>
        <p:sp>
          <p:nvSpPr>
            <p:cNvPr id="163" name="Rectangle 162"/>
            <p:cNvSpPr/>
            <p:nvPr/>
          </p:nvSpPr>
          <p:spPr>
            <a:xfrm>
              <a:off x="446048" y="2161169"/>
              <a:ext cx="11877775" cy="270808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r>
                <a:rPr lang="en-US" sz="2400" dirty="0">
                  <a:solidFill>
                    <a:srgbClr val="000000"/>
                  </a:solidFill>
                  <a:latin typeface="Calibri Light" panose="020F0302020204030204" pitchFamily="34" charset="0"/>
                </a:rPr>
                <a:t>Real trace</a:t>
              </a:r>
            </a:p>
          </p:txBody>
        </p:sp>
        <p:grpSp>
          <p:nvGrpSpPr>
            <p:cNvPr id="164" name="Group 163"/>
            <p:cNvGrpSpPr/>
            <p:nvPr/>
          </p:nvGrpSpPr>
          <p:grpSpPr>
            <a:xfrm>
              <a:off x="1083734" y="2776784"/>
              <a:ext cx="2302204" cy="749825"/>
              <a:chOff x="1083734" y="2776784"/>
              <a:chExt cx="2302204" cy="749825"/>
            </a:xfrm>
          </p:grpSpPr>
          <p:sp>
            <p:nvSpPr>
              <p:cNvPr id="220" name="Rounded Rectangle 219"/>
              <p:cNvSpPr/>
              <p:nvPr/>
            </p:nvSpPr>
            <p:spPr>
              <a:xfrm>
                <a:off x="1083734" y="2776784"/>
                <a:ext cx="2302204" cy="749825"/>
              </a:xfrm>
              <a:prstGeom prst="roundRect">
                <a:avLst/>
              </a:prstGeom>
              <a:solidFill>
                <a:srgbClr val="808785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914353">
                  <a:defRPr/>
                </a:pPr>
                <a:endParaRPr lang="en-US" sz="1406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Calibri Light" panose="020F0302020204030204" pitchFamily="34" charset="0"/>
                </a:endParaRPr>
              </a:p>
            </p:txBody>
          </p:sp>
          <p:sp>
            <p:nvSpPr>
              <p:cNvPr id="221" name="Rectangle 220"/>
              <p:cNvSpPr/>
              <p:nvPr/>
            </p:nvSpPr>
            <p:spPr>
              <a:xfrm flipH="1">
                <a:off x="1442537" y="2776784"/>
                <a:ext cx="149380" cy="749825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6" dirty="0">
                    <a:solidFill>
                      <a:schemeClr val="bg2">
                        <a:lumMod val="20000"/>
                        <a:lumOff val="80000"/>
                      </a:schemeClr>
                    </a:solidFill>
                    <a:latin typeface="Calibri Light" panose="020F0302020204030204" pitchFamily="34" charset="0"/>
                  </a:rPr>
                  <a:t>R</a:t>
                </a:r>
              </a:p>
            </p:txBody>
          </p:sp>
          <p:sp>
            <p:nvSpPr>
              <p:cNvPr id="222" name="Rectangle 221"/>
              <p:cNvSpPr/>
              <p:nvPr/>
            </p:nvSpPr>
            <p:spPr>
              <a:xfrm flipH="1">
                <a:off x="1765806" y="2776784"/>
                <a:ext cx="149380" cy="749825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6" dirty="0">
                    <a:solidFill>
                      <a:schemeClr val="bg2">
                        <a:lumMod val="20000"/>
                        <a:lumOff val="80000"/>
                      </a:schemeClr>
                    </a:solidFill>
                    <a:latin typeface="Calibri Light" panose="020F0302020204030204" pitchFamily="34" charset="0"/>
                  </a:rPr>
                  <a:t>R</a:t>
                </a:r>
              </a:p>
            </p:txBody>
          </p:sp>
          <p:sp>
            <p:nvSpPr>
              <p:cNvPr id="223" name="Rectangle 222"/>
              <p:cNvSpPr/>
              <p:nvPr/>
            </p:nvSpPr>
            <p:spPr>
              <a:xfrm flipH="1">
                <a:off x="1591917" y="2776784"/>
                <a:ext cx="149380" cy="74982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6" dirty="0">
                    <a:solidFill>
                      <a:schemeClr val="bg2">
                        <a:lumMod val="20000"/>
                        <a:lumOff val="80000"/>
                      </a:schemeClr>
                    </a:solidFill>
                    <a:latin typeface="Calibri Light" panose="020F0302020204030204" pitchFamily="34" charset="0"/>
                  </a:rPr>
                  <a:t>L</a:t>
                </a:r>
              </a:p>
            </p:txBody>
          </p:sp>
          <p:sp>
            <p:nvSpPr>
              <p:cNvPr id="224" name="Rectangle 223"/>
              <p:cNvSpPr/>
              <p:nvPr/>
            </p:nvSpPr>
            <p:spPr>
              <a:xfrm flipH="1">
                <a:off x="2025409" y="2776784"/>
                <a:ext cx="149380" cy="74982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6" dirty="0">
                    <a:solidFill>
                      <a:schemeClr val="bg2">
                        <a:lumMod val="20000"/>
                        <a:lumOff val="80000"/>
                      </a:schemeClr>
                    </a:solidFill>
                    <a:latin typeface="Calibri Light" panose="020F0302020204030204" pitchFamily="34" charset="0"/>
                  </a:rPr>
                  <a:t>L</a:t>
                </a:r>
              </a:p>
            </p:txBody>
          </p:sp>
          <p:sp>
            <p:nvSpPr>
              <p:cNvPr id="225" name="Rectangle 224"/>
              <p:cNvSpPr/>
              <p:nvPr/>
            </p:nvSpPr>
            <p:spPr>
              <a:xfrm flipH="1">
                <a:off x="2783760" y="2776784"/>
                <a:ext cx="149380" cy="74982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6" dirty="0">
                    <a:solidFill>
                      <a:schemeClr val="bg2">
                        <a:lumMod val="20000"/>
                        <a:lumOff val="80000"/>
                      </a:schemeClr>
                    </a:solidFill>
                    <a:latin typeface="Calibri Light" panose="020F0302020204030204" pitchFamily="34" charset="0"/>
                  </a:rPr>
                  <a:t>L</a:t>
                </a:r>
              </a:p>
            </p:txBody>
          </p:sp>
          <p:sp>
            <p:nvSpPr>
              <p:cNvPr id="226" name="Rectangle 225"/>
              <p:cNvSpPr/>
              <p:nvPr/>
            </p:nvSpPr>
            <p:spPr>
              <a:xfrm flipH="1">
                <a:off x="2386559" y="2776784"/>
                <a:ext cx="149380" cy="749825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6" dirty="0">
                    <a:solidFill>
                      <a:srgbClr val="FFFFFF"/>
                    </a:solidFill>
                    <a:latin typeface="Calibri Light" panose="020F0302020204030204" pitchFamily="34" charset="0"/>
                  </a:rPr>
                  <a:t>S</a:t>
                </a:r>
              </a:p>
            </p:txBody>
          </p:sp>
          <p:sp>
            <p:nvSpPr>
              <p:cNvPr id="227" name="Rectangle 226"/>
              <p:cNvSpPr/>
              <p:nvPr/>
            </p:nvSpPr>
            <p:spPr>
              <a:xfrm flipH="1">
                <a:off x="3085127" y="2776784"/>
                <a:ext cx="149380" cy="749825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6" dirty="0">
                    <a:solidFill>
                      <a:srgbClr val="FFFFFF"/>
                    </a:solidFill>
                    <a:latin typeface="Calibri Light" panose="020F0302020204030204" pitchFamily="34" charset="0"/>
                  </a:rPr>
                  <a:t>S</a:t>
                </a:r>
              </a:p>
            </p:txBody>
          </p:sp>
        </p:grpSp>
        <p:grpSp>
          <p:nvGrpSpPr>
            <p:cNvPr id="165" name="Group 164"/>
            <p:cNvGrpSpPr/>
            <p:nvPr/>
          </p:nvGrpSpPr>
          <p:grpSpPr>
            <a:xfrm>
              <a:off x="6484815" y="3849487"/>
              <a:ext cx="3702278" cy="749825"/>
              <a:chOff x="6484815" y="3849487"/>
              <a:chExt cx="3702278" cy="749825"/>
            </a:xfrm>
          </p:grpSpPr>
          <p:sp>
            <p:nvSpPr>
              <p:cNvPr id="209" name="Rounded Rectangle 208"/>
              <p:cNvSpPr/>
              <p:nvPr/>
            </p:nvSpPr>
            <p:spPr>
              <a:xfrm>
                <a:off x="6484815" y="3849487"/>
                <a:ext cx="3702278" cy="749825"/>
              </a:xfrm>
              <a:prstGeom prst="round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914353">
                  <a:defRPr/>
                </a:pPr>
                <a:endParaRPr lang="en-US" sz="1406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Calibri Light" panose="020F0302020204030204" pitchFamily="34" charset="0"/>
                </a:endParaRPr>
              </a:p>
            </p:txBody>
          </p:sp>
          <p:sp>
            <p:nvSpPr>
              <p:cNvPr id="210" name="Rectangle 209"/>
              <p:cNvSpPr/>
              <p:nvPr/>
            </p:nvSpPr>
            <p:spPr>
              <a:xfrm flipH="1">
                <a:off x="7261014" y="3849487"/>
                <a:ext cx="149380" cy="749825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6" dirty="0">
                    <a:solidFill>
                      <a:schemeClr val="bg2">
                        <a:lumMod val="20000"/>
                        <a:lumOff val="80000"/>
                      </a:schemeClr>
                    </a:solidFill>
                    <a:latin typeface="Calibri Light" panose="020F0302020204030204" pitchFamily="34" charset="0"/>
                  </a:rPr>
                  <a:t>R</a:t>
                </a:r>
              </a:p>
            </p:txBody>
          </p:sp>
          <p:sp>
            <p:nvSpPr>
              <p:cNvPr id="211" name="Rectangle 210"/>
              <p:cNvSpPr/>
              <p:nvPr/>
            </p:nvSpPr>
            <p:spPr>
              <a:xfrm flipH="1">
                <a:off x="7694508" y="3849487"/>
                <a:ext cx="149380" cy="749825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6" dirty="0">
                    <a:solidFill>
                      <a:schemeClr val="bg2">
                        <a:lumMod val="20000"/>
                        <a:lumOff val="80000"/>
                      </a:schemeClr>
                    </a:solidFill>
                    <a:latin typeface="Calibri Light" panose="020F0302020204030204" pitchFamily="34" charset="0"/>
                  </a:rPr>
                  <a:t>R</a:t>
                </a:r>
              </a:p>
            </p:txBody>
          </p:sp>
          <p:sp>
            <p:nvSpPr>
              <p:cNvPr id="212" name="Rectangle 211"/>
              <p:cNvSpPr/>
              <p:nvPr/>
            </p:nvSpPr>
            <p:spPr>
              <a:xfrm flipH="1">
                <a:off x="8369437" y="3849487"/>
                <a:ext cx="149380" cy="749825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6" dirty="0">
                    <a:solidFill>
                      <a:srgbClr val="FFFFFF"/>
                    </a:solidFill>
                    <a:latin typeface="Calibri Light" panose="020F0302020204030204" pitchFamily="34" charset="0"/>
                  </a:rPr>
                  <a:t>S</a:t>
                </a:r>
              </a:p>
            </p:txBody>
          </p:sp>
          <p:sp>
            <p:nvSpPr>
              <p:cNvPr id="213" name="Rectangle 212"/>
              <p:cNvSpPr/>
              <p:nvPr/>
            </p:nvSpPr>
            <p:spPr>
              <a:xfrm flipH="1">
                <a:off x="8981799" y="3849487"/>
                <a:ext cx="149380" cy="749825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6" dirty="0">
                    <a:solidFill>
                      <a:srgbClr val="FFFFFF"/>
                    </a:solidFill>
                    <a:latin typeface="Calibri Light" panose="020F0302020204030204" pitchFamily="34" charset="0"/>
                  </a:rPr>
                  <a:t>S</a:t>
                </a:r>
              </a:p>
            </p:txBody>
          </p:sp>
          <p:sp>
            <p:nvSpPr>
              <p:cNvPr id="214" name="Rectangle 213"/>
              <p:cNvSpPr/>
              <p:nvPr/>
            </p:nvSpPr>
            <p:spPr>
              <a:xfrm flipH="1">
                <a:off x="9594161" y="3849487"/>
                <a:ext cx="149380" cy="749825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6" dirty="0">
                    <a:solidFill>
                      <a:srgbClr val="FFFFFF"/>
                    </a:solidFill>
                    <a:latin typeface="Calibri Light" panose="020F0302020204030204" pitchFamily="34" charset="0"/>
                  </a:rPr>
                  <a:t>S</a:t>
                </a:r>
              </a:p>
            </p:txBody>
          </p:sp>
          <p:sp>
            <p:nvSpPr>
              <p:cNvPr id="215" name="Rectangle 214"/>
              <p:cNvSpPr/>
              <p:nvPr/>
            </p:nvSpPr>
            <p:spPr>
              <a:xfrm flipH="1">
                <a:off x="7076701" y="3849487"/>
                <a:ext cx="149380" cy="74982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6" dirty="0">
                    <a:solidFill>
                      <a:schemeClr val="bg2">
                        <a:lumMod val="20000"/>
                        <a:lumOff val="80000"/>
                      </a:schemeClr>
                    </a:solidFill>
                    <a:latin typeface="Calibri Light" panose="020F0302020204030204" pitchFamily="34" charset="0"/>
                  </a:rPr>
                  <a:t>L</a:t>
                </a:r>
              </a:p>
            </p:txBody>
          </p:sp>
          <p:sp>
            <p:nvSpPr>
              <p:cNvPr id="216" name="Rectangle 215"/>
              <p:cNvSpPr/>
              <p:nvPr/>
            </p:nvSpPr>
            <p:spPr>
              <a:xfrm flipH="1">
                <a:off x="7476511" y="3849487"/>
                <a:ext cx="149380" cy="74982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6" dirty="0">
                    <a:solidFill>
                      <a:schemeClr val="bg2">
                        <a:lumMod val="20000"/>
                        <a:lumOff val="80000"/>
                      </a:schemeClr>
                    </a:solidFill>
                    <a:latin typeface="Calibri Light" panose="020F0302020204030204" pitchFamily="34" charset="0"/>
                  </a:rPr>
                  <a:t>L</a:t>
                </a:r>
              </a:p>
            </p:txBody>
          </p:sp>
          <p:sp>
            <p:nvSpPr>
              <p:cNvPr id="217" name="Rectangle 216"/>
              <p:cNvSpPr/>
              <p:nvPr/>
            </p:nvSpPr>
            <p:spPr>
              <a:xfrm flipH="1">
                <a:off x="7903896" y="3849487"/>
                <a:ext cx="149380" cy="74982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6" dirty="0">
                    <a:solidFill>
                      <a:schemeClr val="bg2">
                        <a:lumMod val="20000"/>
                        <a:lumOff val="80000"/>
                      </a:schemeClr>
                    </a:solidFill>
                    <a:latin typeface="Calibri Light" panose="020F0302020204030204" pitchFamily="34" charset="0"/>
                  </a:rPr>
                  <a:t>L</a:t>
                </a:r>
              </a:p>
            </p:txBody>
          </p:sp>
          <p:sp>
            <p:nvSpPr>
              <p:cNvPr id="218" name="Rectangle 217"/>
              <p:cNvSpPr/>
              <p:nvPr/>
            </p:nvSpPr>
            <p:spPr>
              <a:xfrm flipH="1">
                <a:off x="8605347" y="3849487"/>
                <a:ext cx="149380" cy="74982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6" dirty="0">
                    <a:solidFill>
                      <a:schemeClr val="bg2">
                        <a:lumMod val="20000"/>
                        <a:lumOff val="80000"/>
                      </a:schemeClr>
                    </a:solidFill>
                    <a:latin typeface="Calibri Light" panose="020F0302020204030204" pitchFamily="34" charset="0"/>
                  </a:rPr>
                  <a:t>L</a:t>
                </a:r>
              </a:p>
            </p:txBody>
          </p:sp>
          <p:sp>
            <p:nvSpPr>
              <p:cNvPr id="219" name="Rectangle 218"/>
              <p:cNvSpPr/>
              <p:nvPr/>
            </p:nvSpPr>
            <p:spPr>
              <a:xfrm flipH="1">
                <a:off x="9432541" y="3849487"/>
                <a:ext cx="149380" cy="74982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6" dirty="0">
                    <a:solidFill>
                      <a:schemeClr val="bg2">
                        <a:lumMod val="20000"/>
                        <a:lumOff val="80000"/>
                      </a:schemeClr>
                    </a:solidFill>
                    <a:latin typeface="Calibri Light" panose="020F0302020204030204" pitchFamily="34" charset="0"/>
                  </a:rPr>
                  <a:t>L</a:t>
                </a:r>
              </a:p>
            </p:txBody>
          </p:sp>
        </p:grpSp>
        <p:grpSp>
          <p:nvGrpSpPr>
            <p:cNvPr id="166" name="Group 165"/>
            <p:cNvGrpSpPr/>
            <p:nvPr/>
          </p:nvGrpSpPr>
          <p:grpSpPr>
            <a:xfrm>
              <a:off x="4633693" y="2776784"/>
              <a:ext cx="2302201" cy="749825"/>
              <a:chOff x="4633693" y="2776784"/>
              <a:chExt cx="2302201" cy="749825"/>
            </a:xfrm>
          </p:grpSpPr>
          <p:sp>
            <p:nvSpPr>
              <p:cNvPr id="191" name="Rounded Rectangle 190"/>
              <p:cNvSpPr/>
              <p:nvPr/>
            </p:nvSpPr>
            <p:spPr>
              <a:xfrm>
                <a:off x="4633693" y="2776784"/>
                <a:ext cx="2302201" cy="749825"/>
              </a:xfrm>
              <a:prstGeom prst="roundRect">
                <a:avLst/>
              </a:prstGeom>
              <a:solidFill>
                <a:srgbClr val="808785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914353">
                  <a:defRPr/>
                </a:pPr>
                <a:endParaRPr lang="en-US" sz="1406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Calibri Light" panose="020F0302020204030204" pitchFamily="34" charset="0"/>
                </a:endParaRPr>
              </a:p>
            </p:txBody>
          </p:sp>
          <p:sp>
            <p:nvSpPr>
              <p:cNvPr id="202" name="Rectangle 201"/>
              <p:cNvSpPr/>
              <p:nvPr/>
            </p:nvSpPr>
            <p:spPr>
              <a:xfrm flipH="1">
                <a:off x="5409396" y="2776784"/>
                <a:ext cx="149380" cy="749825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6" dirty="0">
                    <a:solidFill>
                      <a:schemeClr val="bg2">
                        <a:lumMod val="20000"/>
                        <a:lumOff val="80000"/>
                      </a:schemeClr>
                    </a:solidFill>
                    <a:latin typeface="Calibri Light" panose="020F0302020204030204" pitchFamily="34" charset="0"/>
                  </a:rPr>
                  <a:t>R</a:t>
                </a:r>
              </a:p>
            </p:txBody>
          </p:sp>
          <p:sp>
            <p:nvSpPr>
              <p:cNvPr id="203" name="Rectangle 202"/>
              <p:cNvSpPr/>
              <p:nvPr/>
            </p:nvSpPr>
            <p:spPr>
              <a:xfrm flipH="1">
                <a:off x="4825208" y="2776784"/>
                <a:ext cx="149380" cy="74982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6" dirty="0">
                    <a:solidFill>
                      <a:schemeClr val="bg2">
                        <a:lumMod val="20000"/>
                        <a:lumOff val="80000"/>
                      </a:schemeClr>
                    </a:solidFill>
                    <a:latin typeface="Calibri Light" panose="020F0302020204030204" pitchFamily="34" charset="0"/>
                  </a:rPr>
                  <a:t>L</a:t>
                </a:r>
              </a:p>
            </p:txBody>
          </p:sp>
          <p:sp>
            <p:nvSpPr>
              <p:cNvPr id="204" name="Rectangle 203"/>
              <p:cNvSpPr/>
              <p:nvPr/>
            </p:nvSpPr>
            <p:spPr>
              <a:xfrm flipH="1">
                <a:off x="5258700" y="2776784"/>
                <a:ext cx="149380" cy="74982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6" dirty="0">
                    <a:solidFill>
                      <a:schemeClr val="bg2">
                        <a:lumMod val="20000"/>
                        <a:lumOff val="80000"/>
                      </a:schemeClr>
                    </a:solidFill>
                    <a:latin typeface="Calibri Light" panose="020F0302020204030204" pitchFamily="34" charset="0"/>
                  </a:rPr>
                  <a:t>L</a:t>
                </a:r>
              </a:p>
            </p:txBody>
          </p:sp>
          <p:sp>
            <p:nvSpPr>
              <p:cNvPr id="205" name="Rectangle 204"/>
              <p:cNvSpPr/>
              <p:nvPr/>
            </p:nvSpPr>
            <p:spPr>
              <a:xfrm flipH="1">
                <a:off x="6410126" y="2776784"/>
                <a:ext cx="149380" cy="74982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6" dirty="0">
                    <a:solidFill>
                      <a:schemeClr val="bg2">
                        <a:lumMod val="20000"/>
                        <a:lumOff val="80000"/>
                      </a:schemeClr>
                    </a:solidFill>
                    <a:latin typeface="Calibri Light" panose="020F0302020204030204" pitchFamily="34" charset="0"/>
                  </a:rPr>
                  <a:t>L</a:t>
                </a:r>
              </a:p>
            </p:txBody>
          </p:sp>
          <p:sp>
            <p:nvSpPr>
              <p:cNvPr id="206" name="Rectangle 205"/>
              <p:cNvSpPr/>
              <p:nvPr/>
            </p:nvSpPr>
            <p:spPr>
              <a:xfrm flipH="1">
                <a:off x="5746382" y="2776784"/>
                <a:ext cx="149380" cy="749825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6" dirty="0">
                    <a:solidFill>
                      <a:srgbClr val="FFFFFF"/>
                    </a:solidFill>
                    <a:latin typeface="Calibri Light" panose="020F0302020204030204" pitchFamily="34" charset="0"/>
                  </a:rPr>
                  <a:t>S</a:t>
                </a:r>
              </a:p>
            </p:txBody>
          </p:sp>
          <p:sp>
            <p:nvSpPr>
              <p:cNvPr id="207" name="Rectangle 206"/>
              <p:cNvSpPr/>
              <p:nvPr/>
            </p:nvSpPr>
            <p:spPr>
              <a:xfrm flipH="1">
                <a:off x="6016022" y="2776784"/>
                <a:ext cx="149380" cy="749825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6" dirty="0">
                    <a:solidFill>
                      <a:srgbClr val="FFFFFF"/>
                    </a:solidFill>
                    <a:latin typeface="Calibri Light" panose="020F0302020204030204" pitchFamily="34" charset="0"/>
                  </a:rPr>
                  <a:t>S</a:t>
                </a:r>
              </a:p>
            </p:txBody>
          </p:sp>
          <p:sp>
            <p:nvSpPr>
              <p:cNvPr id="208" name="Rectangle 207"/>
              <p:cNvSpPr/>
              <p:nvPr/>
            </p:nvSpPr>
            <p:spPr>
              <a:xfrm flipH="1">
                <a:off x="5045614" y="2776784"/>
                <a:ext cx="149380" cy="749825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6" dirty="0">
                    <a:solidFill>
                      <a:schemeClr val="bg2">
                        <a:lumMod val="20000"/>
                        <a:lumOff val="80000"/>
                      </a:schemeClr>
                    </a:solidFill>
                    <a:latin typeface="Calibri Light" panose="020F0302020204030204" pitchFamily="34" charset="0"/>
                  </a:rPr>
                  <a:t>R</a:t>
                </a:r>
              </a:p>
            </p:txBody>
          </p:sp>
        </p:grpSp>
        <p:grpSp>
          <p:nvGrpSpPr>
            <p:cNvPr id="167" name="Group 166"/>
            <p:cNvGrpSpPr/>
            <p:nvPr/>
          </p:nvGrpSpPr>
          <p:grpSpPr>
            <a:xfrm>
              <a:off x="1517227" y="3849487"/>
              <a:ext cx="2271444" cy="749825"/>
              <a:chOff x="1517227" y="3849487"/>
              <a:chExt cx="2271444" cy="749825"/>
            </a:xfrm>
          </p:grpSpPr>
          <p:sp>
            <p:nvSpPr>
              <p:cNvPr id="186" name="Rounded Rectangle 185"/>
              <p:cNvSpPr/>
              <p:nvPr/>
            </p:nvSpPr>
            <p:spPr>
              <a:xfrm>
                <a:off x="1517227" y="3849487"/>
                <a:ext cx="2271444" cy="749825"/>
              </a:xfrm>
              <a:prstGeom prst="round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914353">
                  <a:defRPr/>
                </a:pPr>
                <a:endParaRPr lang="en-US" sz="1406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Calibri Light" panose="020F0302020204030204" pitchFamily="34" charset="0"/>
                </a:endParaRPr>
              </a:p>
            </p:txBody>
          </p:sp>
          <p:sp>
            <p:nvSpPr>
              <p:cNvPr id="187" name="Rectangle 186"/>
              <p:cNvSpPr/>
              <p:nvPr/>
            </p:nvSpPr>
            <p:spPr>
              <a:xfrm flipH="1">
                <a:off x="3192024" y="3849487"/>
                <a:ext cx="149380" cy="749825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6" dirty="0">
                    <a:solidFill>
                      <a:srgbClr val="FFFFFF"/>
                    </a:solidFill>
                    <a:latin typeface="Calibri Light" panose="020F0302020204030204" pitchFamily="34" charset="0"/>
                  </a:rPr>
                  <a:t>S</a:t>
                </a:r>
              </a:p>
            </p:txBody>
          </p:sp>
          <p:sp>
            <p:nvSpPr>
              <p:cNvPr id="188" name="Rectangle 187"/>
              <p:cNvSpPr/>
              <p:nvPr/>
            </p:nvSpPr>
            <p:spPr>
              <a:xfrm flipH="1">
                <a:off x="2729241" y="3849487"/>
                <a:ext cx="149380" cy="74982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6" dirty="0">
                    <a:solidFill>
                      <a:schemeClr val="bg2">
                        <a:lumMod val="20000"/>
                        <a:lumOff val="80000"/>
                      </a:schemeClr>
                    </a:solidFill>
                    <a:latin typeface="Calibri Light" panose="020F0302020204030204" pitchFamily="34" charset="0"/>
                  </a:rPr>
                  <a:t>L</a:t>
                </a:r>
              </a:p>
            </p:txBody>
          </p:sp>
          <p:sp>
            <p:nvSpPr>
              <p:cNvPr id="189" name="Rectangle 188"/>
              <p:cNvSpPr/>
              <p:nvPr/>
            </p:nvSpPr>
            <p:spPr>
              <a:xfrm flipH="1">
                <a:off x="2387785" y="3849487"/>
                <a:ext cx="149380" cy="74982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6" dirty="0">
                    <a:solidFill>
                      <a:schemeClr val="bg2">
                        <a:lumMod val="20000"/>
                        <a:lumOff val="80000"/>
                      </a:schemeClr>
                    </a:solidFill>
                    <a:latin typeface="Calibri Light" panose="020F0302020204030204" pitchFamily="34" charset="0"/>
                  </a:rPr>
                  <a:t>L</a:t>
                </a:r>
              </a:p>
            </p:txBody>
          </p:sp>
          <p:sp>
            <p:nvSpPr>
              <p:cNvPr id="190" name="Rectangle 189"/>
              <p:cNvSpPr/>
              <p:nvPr/>
            </p:nvSpPr>
            <p:spPr>
              <a:xfrm flipH="1">
                <a:off x="2040928" y="3849487"/>
                <a:ext cx="149380" cy="74982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6" dirty="0">
                    <a:solidFill>
                      <a:schemeClr val="bg2">
                        <a:lumMod val="20000"/>
                        <a:lumOff val="80000"/>
                      </a:schemeClr>
                    </a:solidFill>
                    <a:latin typeface="Calibri Light" panose="020F0302020204030204" pitchFamily="34" charset="0"/>
                  </a:rPr>
                  <a:t>L</a:t>
                </a:r>
              </a:p>
            </p:txBody>
          </p:sp>
        </p:grpSp>
        <p:grpSp>
          <p:nvGrpSpPr>
            <p:cNvPr id="168" name="Group 167"/>
            <p:cNvGrpSpPr/>
            <p:nvPr/>
          </p:nvGrpSpPr>
          <p:grpSpPr>
            <a:xfrm>
              <a:off x="4102073" y="3849484"/>
              <a:ext cx="2183580" cy="749828"/>
              <a:chOff x="4102073" y="3849484"/>
              <a:chExt cx="2183580" cy="749828"/>
            </a:xfrm>
          </p:grpSpPr>
          <p:sp>
            <p:nvSpPr>
              <p:cNvPr id="178" name="Rounded Rectangle 177"/>
              <p:cNvSpPr/>
              <p:nvPr/>
            </p:nvSpPr>
            <p:spPr>
              <a:xfrm>
                <a:off x="4102073" y="3849487"/>
                <a:ext cx="2183580" cy="749825"/>
              </a:xfrm>
              <a:prstGeom prst="round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914353">
                  <a:defRPr/>
                </a:pPr>
                <a:endParaRPr lang="en-US" sz="1406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Calibri Light" panose="020F0302020204030204" pitchFamily="34" charset="0"/>
                </a:endParaRPr>
              </a:p>
            </p:txBody>
          </p:sp>
          <p:sp>
            <p:nvSpPr>
              <p:cNvPr id="179" name="Rectangle 178"/>
              <p:cNvSpPr/>
              <p:nvPr/>
            </p:nvSpPr>
            <p:spPr>
              <a:xfrm flipH="1">
                <a:off x="4443308" y="3849487"/>
                <a:ext cx="149380" cy="749825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6" dirty="0">
                    <a:solidFill>
                      <a:schemeClr val="bg2">
                        <a:lumMod val="20000"/>
                        <a:lumOff val="80000"/>
                      </a:schemeClr>
                    </a:solidFill>
                    <a:latin typeface="Calibri Light" panose="020F0302020204030204" pitchFamily="34" charset="0"/>
                  </a:rPr>
                  <a:t>R</a:t>
                </a:r>
              </a:p>
            </p:txBody>
          </p:sp>
          <p:sp>
            <p:nvSpPr>
              <p:cNvPr id="180" name="Rectangle 179"/>
              <p:cNvSpPr/>
              <p:nvPr/>
            </p:nvSpPr>
            <p:spPr>
              <a:xfrm flipH="1">
                <a:off x="5823058" y="3849487"/>
                <a:ext cx="149380" cy="749825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6" dirty="0">
                    <a:solidFill>
                      <a:srgbClr val="FFFFFF"/>
                    </a:solidFill>
                    <a:latin typeface="Calibri Light" panose="020F0302020204030204" pitchFamily="34" charset="0"/>
                  </a:rPr>
                  <a:t>S</a:t>
                </a:r>
              </a:p>
            </p:txBody>
          </p:sp>
          <p:sp>
            <p:nvSpPr>
              <p:cNvPr id="181" name="Rectangle 180"/>
              <p:cNvSpPr/>
              <p:nvPr/>
            </p:nvSpPr>
            <p:spPr>
              <a:xfrm flipH="1">
                <a:off x="5226955" y="3849487"/>
                <a:ext cx="149380" cy="749825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6" dirty="0">
                    <a:solidFill>
                      <a:srgbClr val="FFFFFF"/>
                    </a:solidFill>
                    <a:latin typeface="Calibri Light" panose="020F0302020204030204" pitchFamily="34" charset="0"/>
                  </a:rPr>
                  <a:t>S</a:t>
                </a:r>
              </a:p>
            </p:txBody>
          </p:sp>
          <p:sp>
            <p:nvSpPr>
              <p:cNvPr id="182" name="Rectangle 181"/>
              <p:cNvSpPr/>
              <p:nvPr/>
            </p:nvSpPr>
            <p:spPr>
              <a:xfrm flipH="1">
                <a:off x="5530666" y="3849487"/>
                <a:ext cx="149380" cy="74982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6" dirty="0">
                    <a:solidFill>
                      <a:schemeClr val="bg2">
                        <a:lumMod val="20000"/>
                        <a:lumOff val="80000"/>
                      </a:schemeClr>
                    </a:solidFill>
                    <a:latin typeface="Calibri Light" panose="020F0302020204030204" pitchFamily="34" charset="0"/>
                  </a:rPr>
                  <a:t>L</a:t>
                </a:r>
              </a:p>
            </p:txBody>
          </p:sp>
          <p:sp>
            <p:nvSpPr>
              <p:cNvPr id="183" name="Rectangle 182"/>
              <p:cNvSpPr/>
              <p:nvPr/>
            </p:nvSpPr>
            <p:spPr>
              <a:xfrm flipH="1">
                <a:off x="4816868" y="3849487"/>
                <a:ext cx="149380" cy="74982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6" dirty="0">
                    <a:solidFill>
                      <a:schemeClr val="bg2">
                        <a:lumMod val="20000"/>
                        <a:lumOff val="80000"/>
                      </a:schemeClr>
                    </a:solidFill>
                    <a:latin typeface="Calibri Light" panose="020F0302020204030204" pitchFamily="34" charset="0"/>
                  </a:rPr>
                  <a:t>L</a:t>
                </a:r>
              </a:p>
            </p:txBody>
          </p:sp>
          <p:sp>
            <p:nvSpPr>
              <p:cNvPr id="184" name="Rectangle 183"/>
              <p:cNvSpPr/>
              <p:nvPr/>
            </p:nvSpPr>
            <p:spPr>
              <a:xfrm flipH="1">
                <a:off x="4629584" y="3849485"/>
                <a:ext cx="149380" cy="749825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6" dirty="0">
                    <a:solidFill>
                      <a:schemeClr val="bg2">
                        <a:lumMod val="20000"/>
                        <a:lumOff val="80000"/>
                      </a:schemeClr>
                    </a:solidFill>
                    <a:latin typeface="Calibri Light" panose="020F0302020204030204" pitchFamily="34" charset="0"/>
                  </a:rPr>
                  <a:t>R</a:t>
                </a:r>
              </a:p>
            </p:txBody>
          </p:sp>
          <p:sp>
            <p:nvSpPr>
              <p:cNvPr id="185" name="Rectangle 184"/>
              <p:cNvSpPr/>
              <p:nvPr/>
            </p:nvSpPr>
            <p:spPr>
              <a:xfrm flipH="1">
                <a:off x="4975539" y="3849484"/>
                <a:ext cx="149380" cy="749825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6" dirty="0">
                    <a:solidFill>
                      <a:schemeClr val="bg2">
                        <a:lumMod val="20000"/>
                        <a:lumOff val="80000"/>
                      </a:schemeClr>
                    </a:solidFill>
                    <a:latin typeface="Calibri Light" panose="020F0302020204030204" pitchFamily="34" charset="0"/>
                  </a:rPr>
                  <a:t>R</a:t>
                </a:r>
              </a:p>
            </p:txBody>
          </p:sp>
        </p:grpSp>
        <p:grpSp>
          <p:nvGrpSpPr>
            <p:cNvPr id="169" name="Group 168"/>
            <p:cNvGrpSpPr/>
            <p:nvPr/>
          </p:nvGrpSpPr>
          <p:grpSpPr>
            <a:xfrm>
              <a:off x="8778241" y="2776783"/>
              <a:ext cx="2492587" cy="749826"/>
              <a:chOff x="8778241" y="2776783"/>
              <a:chExt cx="2492587" cy="749826"/>
            </a:xfrm>
          </p:grpSpPr>
          <p:sp>
            <p:nvSpPr>
              <p:cNvPr id="170" name="Rounded Rectangle 169"/>
              <p:cNvSpPr/>
              <p:nvPr/>
            </p:nvSpPr>
            <p:spPr>
              <a:xfrm>
                <a:off x="8778241" y="2776784"/>
                <a:ext cx="2492587" cy="749825"/>
              </a:xfrm>
              <a:prstGeom prst="roundRect">
                <a:avLst/>
              </a:prstGeom>
              <a:solidFill>
                <a:srgbClr val="808785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914353">
                  <a:defRPr/>
                </a:pPr>
                <a:endParaRPr lang="en-US" sz="1406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Calibri Light" panose="020F0302020204030204" pitchFamily="34" charset="0"/>
                </a:endParaRPr>
              </a:p>
            </p:txBody>
          </p:sp>
          <p:sp>
            <p:nvSpPr>
              <p:cNvPr id="171" name="Rectangle 170"/>
              <p:cNvSpPr/>
              <p:nvPr/>
            </p:nvSpPr>
            <p:spPr>
              <a:xfrm flipH="1">
                <a:off x="9245680" y="2776784"/>
                <a:ext cx="149380" cy="74982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6" dirty="0">
                    <a:solidFill>
                      <a:schemeClr val="bg2">
                        <a:lumMod val="20000"/>
                        <a:lumOff val="80000"/>
                      </a:schemeClr>
                    </a:solidFill>
                    <a:latin typeface="Calibri Light" panose="020F0302020204030204" pitchFamily="34" charset="0"/>
                  </a:rPr>
                  <a:t>L</a:t>
                </a:r>
              </a:p>
            </p:txBody>
          </p:sp>
          <p:sp>
            <p:nvSpPr>
              <p:cNvPr id="172" name="Rectangle 171"/>
              <p:cNvSpPr/>
              <p:nvPr/>
            </p:nvSpPr>
            <p:spPr>
              <a:xfrm flipH="1">
                <a:off x="10037714" y="2776784"/>
                <a:ext cx="149380" cy="74982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6" dirty="0">
                    <a:solidFill>
                      <a:schemeClr val="bg2">
                        <a:lumMod val="20000"/>
                        <a:lumOff val="80000"/>
                      </a:schemeClr>
                    </a:solidFill>
                    <a:latin typeface="Calibri Light" panose="020F0302020204030204" pitchFamily="34" charset="0"/>
                  </a:rPr>
                  <a:t>L</a:t>
                </a:r>
              </a:p>
            </p:txBody>
          </p:sp>
          <p:sp>
            <p:nvSpPr>
              <p:cNvPr id="173" name="Rectangle 172"/>
              <p:cNvSpPr/>
              <p:nvPr/>
            </p:nvSpPr>
            <p:spPr>
              <a:xfrm flipH="1">
                <a:off x="10437523" y="2776784"/>
                <a:ext cx="149380" cy="74982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6" dirty="0">
                    <a:solidFill>
                      <a:schemeClr val="bg2">
                        <a:lumMod val="20000"/>
                        <a:lumOff val="80000"/>
                      </a:schemeClr>
                    </a:solidFill>
                    <a:latin typeface="Calibri Light" panose="020F0302020204030204" pitchFamily="34" charset="0"/>
                  </a:rPr>
                  <a:t>L</a:t>
                </a:r>
              </a:p>
            </p:txBody>
          </p:sp>
          <p:sp>
            <p:nvSpPr>
              <p:cNvPr id="174" name="Rectangle 173"/>
              <p:cNvSpPr/>
              <p:nvPr/>
            </p:nvSpPr>
            <p:spPr>
              <a:xfrm flipH="1">
                <a:off x="10864908" y="2776784"/>
                <a:ext cx="149380" cy="74982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6" dirty="0">
                    <a:solidFill>
                      <a:schemeClr val="bg2">
                        <a:lumMod val="20000"/>
                        <a:lumOff val="80000"/>
                      </a:schemeClr>
                    </a:solidFill>
                    <a:latin typeface="Calibri Light" panose="020F0302020204030204" pitchFamily="34" charset="0"/>
                  </a:rPr>
                  <a:t>L</a:t>
                </a:r>
              </a:p>
            </p:txBody>
          </p:sp>
          <p:sp>
            <p:nvSpPr>
              <p:cNvPr id="175" name="Rectangle 174"/>
              <p:cNvSpPr/>
              <p:nvPr/>
            </p:nvSpPr>
            <p:spPr>
              <a:xfrm flipH="1">
                <a:off x="9835040" y="2776784"/>
                <a:ext cx="149380" cy="749825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6" dirty="0">
                    <a:solidFill>
                      <a:srgbClr val="FFFFFF"/>
                    </a:solidFill>
                    <a:latin typeface="Calibri Light" panose="020F0302020204030204" pitchFamily="34" charset="0"/>
                  </a:rPr>
                  <a:t>S</a:t>
                </a:r>
              </a:p>
            </p:txBody>
          </p:sp>
          <p:sp>
            <p:nvSpPr>
              <p:cNvPr id="176" name="Rectangle 175"/>
              <p:cNvSpPr/>
              <p:nvPr/>
            </p:nvSpPr>
            <p:spPr>
              <a:xfrm flipH="1">
                <a:off x="9571565" y="2776784"/>
                <a:ext cx="149380" cy="74982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6" dirty="0">
                    <a:solidFill>
                      <a:schemeClr val="bg2">
                        <a:lumMod val="20000"/>
                        <a:lumOff val="80000"/>
                      </a:schemeClr>
                    </a:solidFill>
                    <a:latin typeface="Calibri Light" panose="020F0302020204030204" pitchFamily="34" charset="0"/>
                  </a:rPr>
                  <a:t>L</a:t>
                </a:r>
              </a:p>
            </p:txBody>
          </p:sp>
          <p:sp>
            <p:nvSpPr>
              <p:cNvPr id="177" name="Rectangle 176"/>
              <p:cNvSpPr/>
              <p:nvPr/>
            </p:nvSpPr>
            <p:spPr>
              <a:xfrm flipH="1">
                <a:off x="9008046" y="2776783"/>
                <a:ext cx="149380" cy="749825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6" dirty="0">
                    <a:solidFill>
                      <a:schemeClr val="bg2">
                        <a:lumMod val="20000"/>
                        <a:lumOff val="80000"/>
                      </a:schemeClr>
                    </a:solidFill>
                    <a:latin typeface="Calibri Light" panose="020F0302020204030204" pitchFamily="34" charset="0"/>
                  </a:rPr>
                  <a:t>R</a:t>
                </a:r>
              </a:p>
            </p:txBody>
          </p:sp>
        </p:grpSp>
      </p:grpSp>
      <p:sp>
        <p:nvSpPr>
          <p:cNvPr id="229" name="Rectangle 228"/>
          <p:cNvSpPr/>
          <p:nvPr/>
        </p:nvSpPr>
        <p:spPr>
          <a:xfrm>
            <a:off x="1839080" y="3423695"/>
            <a:ext cx="8351561" cy="190412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r>
              <a:rPr lang="en-US" sz="2400" dirty="0">
                <a:solidFill>
                  <a:srgbClr val="000000"/>
                </a:solidFill>
                <a:latin typeface="Calibri Light" panose="020F0302020204030204" pitchFamily="34" charset="0"/>
              </a:rPr>
              <a:t>Reduced trace</a:t>
            </a:r>
          </a:p>
        </p:txBody>
      </p:sp>
      <p:sp>
        <p:nvSpPr>
          <p:cNvPr id="291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797" dirty="0">
                <a:latin typeface="Calibri Light" panose="020F0302020204030204" pitchFamily="34" charset="0"/>
              </a:rPr>
              <a:t>The atomic trace preserves failures</a:t>
            </a:r>
          </a:p>
        </p:txBody>
      </p:sp>
      <p:sp>
        <p:nvSpPr>
          <p:cNvPr id="135" name="Vertical Scroll 134"/>
          <p:cNvSpPr/>
          <p:nvPr/>
        </p:nvSpPr>
        <p:spPr>
          <a:xfrm>
            <a:off x="7355829" y="2360550"/>
            <a:ext cx="259128" cy="304800"/>
          </a:xfrm>
          <a:prstGeom prst="vertic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00"/>
          </a:p>
        </p:txBody>
      </p:sp>
      <p:sp>
        <p:nvSpPr>
          <p:cNvPr id="136" name="Vertical Scroll 135"/>
          <p:cNvSpPr/>
          <p:nvPr/>
        </p:nvSpPr>
        <p:spPr>
          <a:xfrm>
            <a:off x="5676436" y="1597223"/>
            <a:ext cx="259128" cy="304800"/>
          </a:xfrm>
          <a:prstGeom prst="vertic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00"/>
          </a:p>
        </p:txBody>
      </p:sp>
      <p:sp>
        <p:nvSpPr>
          <p:cNvPr id="137" name="Vertical Scroll 136"/>
          <p:cNvSpPr/>
          <p:nvPr/>
        </p:nvSpPr>
        <p:spPr>
          <a:xfrm>
            <a:off x="3649610" y="1598778"/>
            <a:ext cx="259128" cy="304800"/>
          </a:xfrm>
          <a:prstGeom prst="vertic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00"/>
          </a:p>
        </p:txBody>
      </p:sp>
      <p:sp>
        <p:nvSpPr>
          <p:cNvPr id="138" name="Vertical Scroll 137"/>
          <p:cNvSpPr/>
          <p:nvPr/>
        </p:nvSpPr>
        <p:spPr>
          <a:xfrm>
            <a:off x="7358288" y="4256701"/>
            <a:ext cx="259128" cy="304800"/>
          </a:xfrm>
          <a:prstGeom prst="vertic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00"/>
          </a:p>
        </p:txBody>
      </p:sp>
      <p:sp>
        <p:nvSpPr>
          <p:cNvPr id="139" name="Vertical Scroll 138"/>
          <p:cNvSpPr/>
          <p:nvPr/>
        </p:nvSpPr>
        <p:spPr>
          <a:xfrm>
            <a:off x="5678895" y="3493373"/>
            <a:ext cx="259128" cy="304800"/>
          </a:xfrm>
          <a:prstGeom prst="vertic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00"/>
          </a:p>
        </p:txBody>
      </p:sp>
      <p:sp>
        <p:nvSpPr>
          <p:cNvPr id="140" name="Vertical Scroll 139"/>
          <p:cNvSpPr/>
          <p:nvPr/>
        </p:nvSpPr>
        <p:spPr>
          <a:xfrm>
            <a:off x="3652069" y="3494929"/>
            <a:ext cx="259128" cy="304800"/>
          </a:xfrm>
          <a:prstGeom prst="vertic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00"/>
          </a:p>
        </p:txBody>
      </p:sp>
      <p:grpSp>
        <p:nvGrpSpPr>
          <p:cNvPr id="141" name="Group 140"/>
          <p:cNvGrpSpPr/>
          <p:nvPr/>
        </p:nvGrpSpPr>
        <p:grpSpPr>
          <a:xfrm>
            <a:off x="3064060" y="3852718"/>
            <a:ext cx="130075" cy="535061"/>
            <a:chOff x="1083730" y="2776784"/>
            <a:chExt cx="2302202" cy="760976"/>
          </a:xfrm>
        </p:grpSpPr>
        <p:sp>
          <p:nvSpPr>
            <p:cNvPr id="142" name="Rounded Rectangle 141"/>
            <p:cNvSpPr/>
            <p:nvPr/>
          </p:nvSpPr>
          <p:spPr>
            <a:xfrm>
              <a:off x="1083730" y="2776784"/>
              <a:ext cx="2302202" cy="749825"/>
            </a:xfrm>
            <a:prstGeom prst="roundRect">
              <a:avLst/>
            </a:prstGeom>
            <a:solidFill>
              <a:srgbClr val="808785"/>
            </a:solidFill>
            <a:ln>
              <a:solidFill>
                <a:srgbClr val="00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353">
                <a:defRPr/>
              </a:pPr>
              <a:endPara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43" name="Rectangle 142"/>
            <p:cNvSpPr/>
            <p:nvPr/>
          </p:nvSpPr>
          <p:spPr>
            <a:xfrm flipH="1">
              <a:off x="1442537" y="2776784"/>
              <a:ext cx="149380" cy="749825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44" name="Rectangle 143"/>
            <p:cNvSpPr/>
            <p:nvPr/>
          </p:nvSpPr>
          <p:spPr>
            <a:xfrm flipH="1">
              <a:off x="1765806" y="2776784"/>
              <a:ext cx="149380" cy="749825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45" name="Rectangle 144"/>
            <p:cNvSpPr/>
            <p:nvPr/>
          </p:nvSpPr>
          <p:spPr>
            <a:xfrm flipH="1">
              <a:off x="1591917" y="2776784"/>
              <a:ext cx="149380" cy="7498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46" name="Rectangle 145"/>
            <p:cNvSpPr/>
            <p:nvPr/>
          </p:nvSpPr>
          <p:spPr>
            <a:xfrm flipH="1">
              <a:off x="2025407" y="2776784"/>
              <a:ext cx="149379" cy="7498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47" name="Rectangle 146"/>
            <p:cNvSpPr/>
            <p:nvPr/>
          </p:nvSpPr>
          <p:spPr>
            <a:xfrm flipH="1">
              <a:off x="2792170" y="2787935"/>
              <a:ext cx="149380" cy="7498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48" name="Rectangle 147"/>
            <p:cNvSpPr/>
            <p:nvPr/>
          </p:nvSpPr>
          <p:spPr>
            <a:xfrm flipH="1">
              <a:off x="2386559" y="2776784"/>
              <a:ext cx="149380" cy="74982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6" dirty="0">
                <a:solidFill>
                  <a:srgbClr val="FFFFFF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49" name="Rectangle 148"/>
            <p:cNvSpPr/>
            <p:nvPr/>
          </p:nvSpPr>
          <p:spPr>
            <a:xfrm flipH="1">
              <a:off x="3085127" y="2776784"/>
              <a:ext cx="149380" cy="74982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6" dirty="0">
                <a:solidFill>
                  <a:srgbClr val="FFFFFF"/>
                </a:solidFill>
                <a:latin typeface="Calibri Light" panose="020F0302020204030204" pitchFamily="34" charset="0"/>
              </a:endParaRPr>
            </a:p>
          </p:txBody>
        </p:sp>
      </p:grpSp>
      <p:grpSp>
        <p:nvGrpSpPr>
          <p:cNvPr id="150" name="Group 149"/>
          <p:cNvGrpSpPr/>
          <p:nvPr/>
        </p:nvGrpSpPr>
        <p:grpSpPr>
          <a:xfrm>
            <a:off x="3237543" y="4605561"/>
            <a:ext cx="125852" cy="527221"/>
            <a:chOff x="1517227" y="3849487"/>
            <a:chExt cx="2271444" cy="749825"/>
          </a:xfrm>
        </p:grpSpPr>
        <p:sp>
          <p:nvSpPr>
            <p:cNvPr id="151" name="Rounded Rectangle 150"/>
            <p:cNvSpPr/>
            <p:nvPr/>
          </p:nvSpPr>
          <p:spPr>
            <a:xfrm>
              <a:off x="1517227" y="3849487"/>
              <a:ext cx="2271444" cy="749825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353">
                <a:defRPr/>
              </a:pPr>
              <a:endPara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52" name="Rectangle 151"/>
            <p:cNvSpPr/>
            <p:nvPr/>
          </p:nvSpPr>
          <p:spPr>
            <a:xfrm flipH="1">
              <a:off x="3192024" y="3849487"/>
              <a:ext cx="149380" cy="74982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6" dirty="0">
                <a:solidFill>
                  <a:srgbClr val="FFFFFF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92" name="Rectangle 191"/>
            <p:cNvSpPr/>
            <p:nvPr/>
          </p:nvSpPr>
          <p:spPr>
            <a:xfrm flipH="1">
              <a:off x="2729241" y="3849487"/>
              <a:ext cx="149380" cy="7498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93" name="Rectangle 192"/>
            <p:cNvSpPr/>
            <p:nvPr/>
          </p:nvSpPr>
          <p:spPr>
            <a:xfrm flipH="1">
              <a:off x="2387785" y="3849487"/>
              <a:ext cx="149380" cy="7498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94" name="Rectangle 193"/>
            <p:cNvSpPr/>
            <p:nvPr/>
          </p:nvSpPr>
          <p:spPr>
            <a:xfrm flipH="1">
              <a:off x="2040928" y="3849487"/>
              <a:ext cx="149380" cy="7498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endParaRPr>
            </a:p>
          </p:txBody>
        </p:sp>
      </p:grpSp>
      <p:grpSp>
        <p:nvGrpSpPr>
          <p:cNvPr id="195" name="Group 194"/>
          <p:cNvGrpSpPr/>
          <p:nvPr/>
        </p:nvGrpSpPr>
        <p:grpSpPr>
          <a:xfrm>
            <a:off x="5517783" y="3829807"/>
            <a:ext cx="100555" cy="527221"/>
            <a:chOff x="4633693" y="2776784"/>
            <a:chExt cx="2302201" cy="749825"/>
          </a:xfrm>
        </p:grpSpPr>
        <p:sp>
          <p:nvSpPr>
            <p:cNvPr id="196" name="Rounded Rectangle 195"/>
            <p:cNvSpPr/>
            <p:nvPr/>
          </p:nvSpPr>
          <p:spPr>
            <a:xfrm>
              <a:off x="4633693" y="2776784"/>
              <a:ext cx="2302201" cy="749825"/>
            </a:xfrm>
            <a:prstGeom prst="roundRect">
              <a:avLst/>
            </a:prstGeom>
            <a:solidFill>
              <a:srgbClr val="808785"/>
            </a:solidFill>
            <a:ln>
              <a:solidFill>
                <a:srgbClr val="00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353">
                <a:defRPr/>
              </a:pPr>
              <a:endPara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97" name="Rectangle 196"/>
            <p:cNvSpPr/>
            <p:nvPr/>
          </p:nvSpPr>
          <p:spPr>
            <a:xfrm flipH="1">
              <a:off x="5409396" y="2776784"/>
              <a:ext cx="149380" cy="749825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98" name="Rectangle 197"/>
            <p:cNvSpPr/>
            <p:nvPr/>
          </p:nvSpPr>
          <p:spPr>
            <a:xfrm flipH="1">
              <a:off x="4825208" y="2776784"/>
              <a:ext cx="149380" cy="7498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99" name="Rectangle 198"/>
            <p:cNvSpPr/>
            <p:nvPr/>
          </p:nvSpPr>
          <p:spPr>
            <a:xfrm flipH="1">
              <a:off x="5258700" y="2776784"/>
              <a:ext cx="149380" cy="7498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200" name="Rectangle 199"/>
            <p:cNvSpPr/>
            <p:nvPr/>
          </p:nvSpPr>
          <p:spPr>
            <a:xfrm flipH="1">
              <a:off x="6410126" y="2776784"/>
              <a:ext cx="149380" cy="7498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201" name="Rectangle 200"/>
            <p:cNvSpPr/>
            <p:nvPr/>
          </p:nvSpPr>
          <p:spPr>
            <a:xfrm flipH="1">
              <a:off x="5746382" y="2776784"/>
              <a:ext cx="149380" cy="74982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6" dirty="0">
                <a:solidFill>
                  <a:srgbClr val="FFFFFF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228" name="Rectangle 227"/>
            <p:cNvSpPr/>
            <p:nvPr/>
          </p:nvSpPr>
          <p:spPr>
            <a:xfrm flipH="1">
              <a:off x="6016022" y="2776784"/>
              <a:ext cx="149380" cy="74982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6" dirty="0">
                <a:solidFill>
                  <a:srgbClr val="FFFFFF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292" name="Rectangle 291"/>
            <p:cNvSpPr/>
            <p:nvPr/>
          </p:nvSpPr>
          <p:spPr>
            <a:xfrm flipH="1">
              <a:off x="5045614" y="2776784"/>
              <a:ext cx="149380" cy="749825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endParaRPr>
            </a:p>
          </p:txBody>
        </p:sp>
      </p:grpSp>
      <p:grpSp>
        <p:nvGrpSpPr>
          <p:cNvPr id="293" name="Group 292"/>
          <p:cNvGrpSpPr/>
          <p:nvPr/>
        </p:nvGrpSpPr>
        <p:grpSpPr>
          <a:xfrm>
            <a:off x="5284900" y="4597523"/>
            <a:ext cx="63020" cy="527223"/>
            <a:chOff x="4102073" y="3849484"/>
            <a:chExt cx="2183580" cy="749828"/>
          </a:xfrm>
        </p:grpSpPr>
        <p:sp>
          <p:nvSpPr>
            <p:cNvPr id="294" name="Rounded Rectangle 293"/>
            <p:cNvSpPr/>
            <p:nvPr/>
          </p:nvSpPr>
          <p:spPr>
            <a:xfrm>
              <a:off x="4102073" y="3849487"/>
              <a:ext cx="2183580" cy="749825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353">
                <a:defRPr/>
              </a:pPr>
              <a:endPara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295" name="Rectangle 294"/>
            <p:cNvSpPr/>
            <p:nvPr/>
          </p:nvSpPr>
          <p:spPr>
            <a:xfrm flipH="1">
              <a:off x="4443308" y="3849487"/>
              <a:ext cx="149380" cy="749825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296" name="Rectangle 295"/>
            <p:cNvSpPr/>
            <p:nvPr/>
          </p:nvSpPr>
          <p:spPr>
            <a:xfrm flipH="1">
              <a:off x="5823058" y="3849487"/>
              <a:ext cx="149380" cy="74982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6" dirty="0">
                <a:solidFill>
                  <a:srgbClr val="FFFFFF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297" name="Rectangle 296"/>
            <p:cNvSpPr/>
            <p:nvPr/>
          </p:nvSpPr>
          <p:spPr>
            <a:xfrm flipH="1">
              <a:off x="5226955" y="3849487"/>
              <a:ext cx="149380" cy="74982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6" dirty="0">
                <a:solidFill>
                  <a:srgbClr val="FFFFFF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298" name="Rectangle 297"/>
            <p:cNvSpPr/>
            <p:nvPr/>
          </p:nvSpPr>
          <p:spPr>
            <a:xfrm flipH="1">
              <a:off x="5530666" y="3849487"/>
              <a:ext cx="149380" cy="7498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299" name="Rectangle 298"/>
            <p:cNvSpPr/>
            <p:nvPr/>
          </p:nvSpPr>
          <p:spPr>
            <a:xfrm flipH="1">
              <a:off x="4816868" y="3849487"/>
              <a:ext cx="149380" cy="7498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300" name="Rectangle 299"/>
            <p:cNvSpPr/>
            <p:nvPr/>
          </p:nvSpPr>
          <p:spPr>
            <a:xfrm flipH="1">
              <a:off x="4629584" y="3849485"/>
              <a:ext cx="149380" cy="749825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301" name="Rectangle 300"/>
            <p:cNvSpPr/>
            <p:nvPr/>
          </p:nvSpPr>
          <p:spPr>
            <a:xfrm flipH="1">
              <a:off x="4975539" y="3849484"/>
              <a:ext cx="149380" cy="749825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endParaRPr>
            </a:p>
          </p:txBody>
        </p:sp>
      </p:grpSp>
      <p:grpSp>
        <p:nvGrpSpPr>
          <p:cNvPr id="302" name="Group 301"/>
          <p:cNvGrpSpPr/>
          <p:nvPr/>
        </p:nvGrpSpPr>
        <p:grpSpPr>
          <a:xfrm>
            <a:off x="8206198" y="3847320"/>
            <a:ext cx="132500" cy="527221"/>
            <a:chOff x="8778241" y="2776783"/>
            <a:chExt cx="2492587" cy="749826"/>
          </a:xfrm>
        </p:grpSpPr>
        <p:sp>
          <p:nvSpPr>
            <p:cNvPr id="303" name="Rounded Rectangle 302"/>
            <p:cNvSpPr/>
            <p:nvPr/>
          </p:nvSpPr>
          <p:spPr>
            <a:xfrm>
              <a:off x="8778241" y="2776784"/>
              <a:ext cx="2492587" cy="749825"/>
            </a:xfrm>
            <a:prstGeom prst="roundRect">
              <a:avLst/>
            </a:prstGeom>
            <a:solidFill>
              <a:srgbClr val="808785"/>
            </a:solidFill>
            <a:ln>
              <a:solidFill>
                <a:srgbClr val="00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353">
                <a:defRPr/>
              </a:pPr>
              <a:endPara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304" name="Rectangle 303"/>
            <p:cNvSpPr/>
            <p:nvPr/>
          </p:nvSpPr>
          <p:spPr>
            <a:xfrm flipH="1">
              <a:off x="9245680" y="2776784"/>
              <a:ext cx="149380" cy="7498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305" name="Rectangle 304"/>
            <p:cNvSpPr/>
            <p:nvPr/>
          </p:nvSpPr>
          <p:spPr>
            <a:xfrm flipH="1">
              <a:off x="10037714" y="2776784"/>
              <a:ext cx="149380" cy="7498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306" name="Rectangle 305"/>
            <p:cNvSpPr/>
            <p:nvPr/>
          </p:nvSpPr>
          <p:spPr>
            <a:xfrm flipH="1">
              <a:off x="10437523" y="2776784"/>
              <a:ext cx="149380" cy="7498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307" name="Rectangle 306"/>
            <p:cNvSpPr/>
            <p:nvPr/>
          </p:nvSpPr>
          <p:spPr>
            <a:xfrm flipH="1">
              <a:off x="10864908" y="2776784"/>
              <a:ext cx="149380" cy="7498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308" name="Rectangle 307"/>
            <p:cNvSpPr/>
            <p:nvPr/>
          </p:nvSpPr>
          <p:spPr>
            <a:xfrm flipH="1">
              <a:off x="9835040" y="2776784"/>
              <a:ext cx="149380" cy="74982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6" dirty="0">
                <a:solidFill>
                  <a:srgbClr val="FFFFFF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309" name="Rectangle 308"/>
            <p:cNvSpPr/>
            <p:nvPr/>
          </p:nvSpPr>
          <p:spPr>
            <a:xfrm flipH="1">
              <a:off x="9571565" y="2776784"/>
              <a:ext cx="149380" cy="7498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310" name="Rectangle 309"/>
            <p:cNvSpPr/>
            <p:nvPr/>
          </p:nvSpPr>
          <p:spPr>
            <a:xfrm flipH="1">
              <a:off x="9008046" y="2776783"/>
              <a:ext cx="149380" cy="749825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endParaRPr>
            </a:p>
          </p:txBody>
        </p:sp>
      </p:grpSp>
      <p:grpSp>
        <p:nvGrpSpPr>
          <p:cNvPr id="311" name="Group 310"/>
          <p:cNvGrpSpPr/>
          <p:nvPr/>
        </p:nvGrpSpPr>
        <p:grpSpPr>
          <a:xfrm>
            <a:off x="7240544" y="4601083"/>
            <a:ext cx="165875" cy="527221"/>
            <a:chOff x="6484815" y="3849487"/>
            <a:chExt cx="3702278" cy="749825"/>
          </a:xfrm>
        </p:grpSpPr>
        <p:sp>
          <p:nvSpPr>
            <p:cNvPr id="312" name="Rounded Rectangle 311"/>
            <p:cNvSpPr/>
            <p:nvPr/>
          </p:nvSpPr>
          <p:spPr>
            <a:xfrm>
              <a:off x="6484815" y="3849487"/>
              <a:ext cx="3702278" cy="749825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353">
                <a:defRPr/>
              </a:pPr>
              <a:endPara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313" name="Rectangle 312"/>
            <p:cNvSpPr/>
            <p:nvPr/>
          </p:nvSpPr>
          <p:spPr>
            <a:xfrm flipH="1">
              <a:off x="7261014" y="3849487"/>
              <a:ext cx="149380" cy="749825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314" name="Rectangle 313"/>
            <p:cNvSpPr/>
            <p:nvPr/>
          </p:nvSpPr>
          <p:spPr>
            <a:xfrm flipH="1">
              <a:off x="7694508" y="3849487"/>
              <a:ext cx="149380" cy="749825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315" name="Rectangle 314"/>
            <p:cNvSpPr/>
            <p:nvPr/>
          </p:nvSpPr>
          <p:spPr>
            <a:xfrm flipH="1">
              <a:off x="8369437" y="3849487"/>
              <a:ext cx="149380" cy="74982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6" dirty="0">
                <a:solidFill>
                  <a:srgbClr val="FFFFFF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316" name="Rectangle 315"/>
            <p:cNvSpPr/>
            <p:nvPr/>
          </p:nvSpPr>
          <p:spPr>
            <a:xfrm flipH="1">
              <a:off x="8981799" y="3849487"/>
              <a:ext cx="149380" cy="74982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6" dirty="0">
                <a:solidFill>
                  <a:srgbClr val="FFFFFF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317" name="Rectangle 316"/>
            <p:cNvSpPr/>
            <p:nvPr/>
          </p:nvSpPr>
          <p:spPr>
            <a:xfrm flipH="1">
              <a:off x="9594161" y="3849487"/>
              <a:ext cx="149380" cy="74982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6" dirty="0">
                <a:solidFill>
                  <a:srgbClr val="FFFFFF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318" name="Rectangle 317"/>
            <p:cNvSpPr/>
            <p:nvPr/>
          </p:nvSpPr>
          <p:spPr>
            <a:xfrm flipH="1">
              <a:off x="7076701" y="3849487"/>
              <a:ext cx="149380" cy="7498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319" name="Rectangle 318"/>
            <p:cNvSpPr/>
            <p:nvPr/>
          </p:nvSpPr>
          <p:spPr>
            <a:xfrm flipH="1">
              <a:off x="7476511" y="3849487"/>
              <a:ext cx="149380" cy="7498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325" name="Rectangle 324"/>
            <p:cNvSpPr/>
            <p:nvPr/>
          </p:nvSpPr>
          <p:spPr>
            <a:xfrm flipH="1">
              <a:off x="7903896" y="3849487"/>
              <a:ext cx="149380" cy="7498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326" name="Rectangle 325"/>
            <p:cNvSpPr/>
            <p:nvPr/>
          </p:nvSpPr>
          <p:spPr>
            <a:xfrm flipH="1">
              <a:off x="8605347" y="3849487"/>
              <a:ext cx="149380" cy="7498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327" name="Rectangle 326"/>
            <p:cNvSpPr/>
            <p:nvPr/>
          </p:nvSpPr>
          <p:spPr>
            <a:xfrm flipH="1">
              <a:off x="9432541" y="3849487"/>
              <a:ext cx="149380" cy="7498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endParaRPr>
            </a:p>
          </p:txBody>
        </p:sp>
      </p:grpSp>
      <p:grpSp>
        <p:nvGrpSpPr>
          <p:cNvPr id="328" name="Group 327"/>
          <p:cNvGrpSpPr/>
          <p:nvPr/>
        </p:nvGrpSpPr>
        <p:grpSpPr>
          <a:xfrm>
            <a:off x="8835219" y="2756831"/>
            <a:ext cx="457610" cy="518765"/>
            <a:chOff x="6315327" y="1295400"/>
            <a:chExt cx="457610" cy="518765"/>
          </a:xfrm>
          <a:solidFill>
            <a:srgbClr val="00B0F0"/>
          </a:solidFill>
        </p:grpSpPr>
        <p:sp>
          <p:nvSpPr>
            <p:cNvPr id="329" name="Vertical Scroll 328"/>
            <p:cNvSpPr/>
            <p:nvPr/>
          </p:nvSpPr>
          <p:spPr>
            <a:xfrm>
              <a:off x="6315327" y="1295400"/>
              <a:ext cx="259128" cy="304800"/>
            </a:xfrm>
            <a:prstGeom prst="verticalScroll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200"/>
            </a:p>
          </p:txBody>
        </p:sp>
        <p:sp>
          <p:nvSpPr>
            <p:cNvPr id="330" name="Vertical Scroll 329"/>
            <p:cNvSpPr/>
            <p:nvPr/>
          </p:nvSpPr>
          <p:spPr>
            <a:xfrm>
              <a:off x="6414568" y="1402383"/>
              <a:ext cx="259128" cy="304800"/>
            </a:xfrm>
            <a:prstGeom prst="verticalScroll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200"/>
            </a:p>
          </p:txBody>
        </p:sp>
        <p:sp>
          <p:nvSpPr>
            <p:cNvPr id="331" name="Vertical Scroll 330"/>
            <p:cNvSpPr/>
            <p:nvPr/>
          </p:nvSpPr>
          <p:spPr>
            <a:xfrm>
              <a:off x="6513809" y="1509365"/>
              <a:ext cx="259128" cy="304800"/>
            </a:xfrm>
            <a:prstGeom prst="verticalScroll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200"/>
            </a:p>
          </p:txBody>
        </p:sp>
      </p:grpSp>
      <p:pic>
        <p:nvPicPr>
          <p:cNvPr id="332" name="Picture 3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7502" y="2791889"/>
            <a:ext cx="485819" cy="484200"/>
          </a:xfrm>
          <a:prstGeom prst="rect">
            <a:avLst/>
          </a:prstGeom>
        </p:spPr>
      </p:pic>
      <p:grpSp>
        <p:nvGrpSpPr>
          <p:cNvPr id="333" name="Group 332"/>
          <p:cNvGrpSpPr/>
          <p:nvPr/>
        </p:nvGrpSpPr>
        <p:grpSpPr>
          <a:xfrm>
            <a:off x="8805175" y="4631895"/>
            <a:ext cx="457610" cy="518765"/>
            <a:chOff x="6315327" y="1295400"/>
            <a:chExt cx="457610" cy="518765"/>
          </a:xfrm>
          <a:solidFill>
            <a:srgbClr val="00B0F0"/>
          </a:solidFill>
        </p:grpSpPr>
        <p:sp>
          <p:nvSpPr>
            <p:cNvPr id="334" name="Vertical Scroll 333"/>
            <p:cNvSpPr/>
            <p:nvPr/>
          </p:nvSpPr>
          <p:spPr>
            <a:xfrm>
              <a:off x="6315327" y="1295400"/>
              <a:ext cx="259128" cy="304800"/>
            </a:xfrm>
            <a:prstGeom prst="verticalScroll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200"/>
            </a:p>
          </p:txBody>
        </p:sp>
        <p:sp>
          <p:nvSpPr>
            <p:cNvPr id="335" name="Vertical Scroll 334"/>
            <p:cNvSpPr/>
            <p:nvPr/>
          </p:nvSpPr>
          <p:spPr>
            <a:xfrm>
              <a:off x="6414568" y="1402383"/>
              <a:ext cx="259128" cy="304800"/>
            </a:xfrm>
            <a:prstGeom prst="verticalScroll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200"/>
            </a:p>
          </p:txBody>
        </p:sp>
        <p:sp>
          <p:nvSpPr>
            <p:cNvPr id="336" name="Vertical Scroll 335"/>
            <p:cNvSpPr/>
            <p:nvPr/>
          </p:nvSpPr>
          <p:spPr>
            <a:xfrm>
              <a:off x="6513809" y="1509365"/>
              <a:ext cx="259128" cy="304800"/>
            </a:xfrm>
            <a:prstGeom prst="verticalScroll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200"/>
            </a:p>
          </p:txBody>
        </p:sp>
      </p:grpSp>
      <p:pic>
        <p:nvPicPr>
          <p:cNvPr id="337" name="Picture 3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5855" y="4666265"/>
            <a:ext cx="908034" cy="479608"/>
          </a:xfrm>
          <a:prstGeom prst="rect">
            <a:avLst/>
          </a:prstGeom>
        </p:spPr>
      </p:pic>
      <p:pic>
        <p:nvPicPr>
          <p:cNvPr id="338" name="Picture 3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459" y="4666953"/>
            <a:ext cx="485819" cy="484200"/>
          </a:xfrm>
          <a:prstGeom prst="rect">
            <a:avLst/>
          </a:prstGeom>
        </p:spPr>
      </p:pic>
      <p:sp>
        <p:nvSpPr>
          <p:cNvPr id="230" name="Rounded Rectangle 229" hidden="1"/>
          <p:cNvSpPr/>
          <p:nvPr/>
        </p:nvSpPr>
        <p:spPr>
          <a:xfrm>
            <a:off x="2538284" y="3663067"/>
            <a:ext cx="7836323" cy="1617969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alibri Light" panose="020F0302020204030204" pitchFamily="34" charset="0"/>
              </a:rPr>
              <a:t>Constraining the implementation lets us think of the entire distributed system as hosts taking one step at a time.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0CAF9-2F96-A64D-94FF-DFC8BDE394D6}" type="datetime1">
              <a:rPr lang="en-US" smtClean="0"/>
              <a:t>11/14/24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93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5781E-6 1.71875E-6 L -0.06726 -0.0001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69" y="-1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4063E-6 4.47917E-6 L -0.02527 -0.0001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0" y="-1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7969E-6 -3.64583E-6 L -0.01599 0.0003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6" y="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 animBg="1"/>
      <p:bldP spid="136" grpId="0" animBg="1"/>
      <p:bldP spid="137" grpId="0" animBg="1"/>
      <p:bldP spid="138" grpId="0" animBg="1"/>
      <p:bldP spid="138" grpId="1" animBg="1"/>
      <p:bldP spid="139" grpId="0" animBg="1"/>
      <p:bldP spid="139" grpId="1" animBg="1"/>
      <p:bldP spid="140" grpId="0" animBg="1"/>
      <p:bldP spid="140" grpId="1" animBg="1"/>
      <p:bldP spid="2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0D5AE-CC0A-8AB3-455E-2402E5CE2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Formal Methods in the Field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E12C9B-BF80-EC79-E4A7-EA5D06728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2B91B-8B9B-A546-A35E-B95642C427E1}" type="datetime1">
              <a:rPr lang="en-US" smtClean="0"/>
              <a:t>11/14/24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015387-57BC-7DCB-7738-2BA9C299F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067B8A-A0F8-4767-84B1-34A110AA6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2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8AC120-B97C-AD2F-B90A-53D7A0122890}"/>
              </a:ext>
            </a:extLst>
          </p:cNvPr>
          <p:cNvSpPr txBox="1"/>
          <p:nvPr/>
        </p:nvSpPr>
        <p:spPr>
          <a:xfrm>
            <a:off x="5165387" y="2042809"/>
            <a:ext cx="22665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Galois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44F162-A01E-8236-4000-8D76BEE022A1}"/>
              </a:ext>
            </a:extLst>
          </p:cNvPr>
          <p:cNvSpPr txBox="1"/>
          <p:nvPr/>
        </p:nvSpPr>
        <p:spPr>
          <a:xfrm>
            <a:off x="1076527" y="2042808"/>
            <a:ext cx="22665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Amazon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B3E2EE-3914-6678-EB29-6EDE253F4914}"/>
              </a:ext>
            </a:extLst>
          </p:cNvPr>
          <p:cNvSpPr txBox="1"/>
          <p:nvPr/>
        </p:nvSpPr>
        <p:spPr>
          <a:xfrm>
            <a:off x="716604" y="2926465"/>
            <a:ext cx="318418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i="0" dirty="0">
                <a:solidFill>
                  <a:srgbClr val="000000"/>
                </a:solidFill>
                <a:effectLst/>
                <a:latin typeface="Zilla Slab"/>
              </a:rPr>
              <a:t>Cedar: A New Language for Expressive, Fast, Safe, and Analyzable Authorization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0B3168-F6D2-CEEE-662C-CF28DC1C37AA}"/>
              </a:ext>
            </a:extLst>
          </p:cNvPr>
          <p:cNvSpPr txBox="1"/>
          <p:nvPr/>
        </p:nvSpPr>
        <p:spPr>
          <a:xfrm>
            <a:off x="716604" y="4610341"/>
            <a:ext cx="337086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dirty="0">
                <a:solidFill>
                  <a:srgbClr val="000000"/>
                </a:solidFill>
                <a:effectLst/>
                <a:latin typeface="Apple Chancery" panose="03020702040506060504" pitchFamily="66" charset="-79"/>
                <a:cs typeface="Apple Chancery" panose="03020702040506060504" pitchFamily="66" charset="-79"/>
              </a:rPr>
              <a:t>“Cedar is used at scale in Amazon Verified Permissions and Amazon Verified Access”</a:t>
            </a:r>
            <a:endParaRPr lang="en-US" sz="2000" dirty="0">
              <a:latin typeface="Apple Chancery" panose="03020702040506060504" pitchFamily="66" charset="-79"/>
              <a:cs typeface="Apple Chancery" panose="03020702040506060504" pitchFamily="66" charset="-79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B380F16-68A6-DF8D-F396-35855F1BDCA0}"/>
              </a:ext>
            </a:extLst>
          </p:cNvPr>
          <p:cNvSpPr txBox="1"/>
          <p:nvPr/>
        </p:nvSpPr>
        <p:spPr>
          <a:xfrm>
            <a:off x="9059693" y="2042807"/>
            <a:ext cx="22665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/>
              <a:t>Imandra</a:t>
            </a:r>
            <a:endParaRPr lang="en-US" sz="4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9FE1B4B-F09E-2DF3-BF67-651A9A3C8252}"/>
              </a:ext>
            </a:extLst>
          </p:cNvPr>
          <p:cNvSpPr txBox="1"/>
          <p:nvPr/>
        </p:nvSpPr>
        <p:spPr>
          <a:xfrm>
            <a:off x="8610600" y="2926465"/>
            <a:ext cx="289397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i="0" dirty="0">
                <a:solidFill>
                  <a:srgbClr val="000000"/>
                </a:solidFill>
                <a:effectLst/>
                <a:latin typeface="Zilla Slab"/>
              </a:rPr>
              <a:t>Formal Verification of Financial Infrastructure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0DE6DB7-DA28-76B7-F45F-16E76653842A}"/>
              </a:ext>
            </a:extLst>
          </p:cNvPr>
          <p:cNvSpPr txBox="1"/>
          <p:nvPr/>
        </p:nvSpPr>
        <p:spPr>
          <a:xfrm>
            <a:off x="8490739" y="4249734"/>
            <a:ext cx="340445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Apple Chancery" panose="03020702040506060504" pitchFamily="66" charset="-79"/>
                <a:cs typeface="Apple Chancery" panose="03020702040506060504" pitchFamily="66" charset="-79"/>
              </a:rPr>
              <a:t>“Firms like Goldman Sachs,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pple Chancery" panose="03020702040506060504" pitchFamily="66" charset="-79"/>
                <a:cs typeface="Apple Chancery" panose="03020702040506060504" pitchFamily="66" charset="-79"/>
              </a:rPr>
              <a:t>Itiviti</a:t>
            </a:r>
            <a:r>
              <a:rPr lang="en-US" b="0" i="0" dirty="0">
                <a:solidFill>
                  <a:srgbClr val="000000"/>
                </a:solidFill>
                <a:effectLst/>
                <a:latin typeface="Apple Chancery" panose="03020702040506060504" pitchFamily="66" charset="-79"/>
                <a:cs typeface="Apple Chancery" panose="03020702040506060504" pitchFamily="66" charset="-79"/>
              </a:rPr>
              <a:t> and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pple Chancery" panose="03020702040506060504" pitchFamily="66" charset="-79"/>
                <a:cs typeface="Apple Chancery" panose="03020702040506060504" pitchFamily="66" charset="-79"/>
              </a:rPr>
              <a:t>OneChronos</a:t>
            </a:r>
            <a:r>
              <a:rPr lang="en-US" b="0" i="0" dirty="0">
                <a:solidFill>
                  <a:srgbClr val="000000"/>
                </a:solidFill>
                <a:effectLst/>
                <a:latin typeface="Apple Chancery" panose="03020702040506060504" pitchFamily="66" charset="-79"/>
                <a:cs typeface="Apple Chancery" panose="03020702040506060504" pitchFamily="66" charset="-79"/>
              </a:rPr>
              <a:t> rely upon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pple Chancery" panose="03020702040506060504" pitchFamily="66" charset="-79"/>
                <a:cs typeface="Apple Chancery" panose="03020702040506060504" pitchFamily="66" charset="-79"/>
              </a:rPr>
              <a:t>Imandra’s</a:t>
            </a:r>
            <a:r>
              <a:rPr lang="en-US" b="0" i="0" dirty="0">
                <a:solidFill>
                  <a:srgbClr val="000000"/>
                </a:solidFill>
                <a:effectLst/>
                <a:latin typeface="Apple Chancery" panose="03020702040506060504" pitchFamily="66" charset="-79"/>
                <a:cs typeface="Apple Chancery" panose="03020702040506060504" pitchFamily="66" charset="-79"/>
              </a:rPr>
              <a:t> algorithm governance tools for the design, regulation and calibration of many of their most complex algorithms.”</a:t>
            </a:r>
            <a:endParaRPr lang="en-US" dirty="0">
              <a:latin typeface="Apple Chancery" panose="03020702040506060504" pitchFamily="66" charset="-79"/>
              <a:cs typeface="Apple Chancery" panose="03020702040506060504" pitchFamily="66" charset="-79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12046C0-38EA-21F4-FBC5-1B44A7D1C3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2816" y="2812248"/>
            <a:ext cx="2966937" cy="3418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1694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" name="Group 165"/>
          <p:cNvGrpSpPr/>
          <p:nvPr/>
        </p:nvGrpSpPr>
        <p:grpSpPr>
          <a:xfrm>
            <a:off x="4263083" y="2691489"/>
            <a:ext cx="3665834" cy="1005086"/>
            <a:chOff x="4633693" y="2776784"/>
            <a:chExt cx="2302201" cy="749825"/>
          </a:xfrm>
        </p:grpSpPr>
        <p:sp>
          <p:nvSpPr>
            <p:cNvPr id="191" name="Rounded Rectangle 190"/>
            <p:cNvSpPr/>
            <p:nvPr/>
          </p:nvSpPr>
          <p:spPr>
            <a:xfrm>
              <a:off x="4633693" y="2776784"/>
              <a:ext cx="2302201" cy="749825"/>
            </a:xfrm>
            <a:prstGeom prst="roundRect">
              <a:avLst/>
            </a:prstGeom>
            <a:solidFill>
              <a:srgbClr val="808785"/>
            </a:solidFill>
            <a:ln>
              <a:solidFill>
                <a:srgbClr val="00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353">
                <a:defRPr/>
              </a:pPr>
              <a:endPara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202" name="Rectangle 201"/>
            <p:cNvSpPr/>
            <p:nvPr/>
          </p:nvSpPr>
          <p:spPr>
            <a:xfrm flipH="1">
              <a:off x="5469961" y="2776784"/>
              <a:ext cx="149380" cy="74982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6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Calibri Light" panose="020F0302020204030204" pitchFamily="34" charset="0"/>
                </a:rPr>
                <a:t>C</a:t>
              </a:r>
            </a:p>
          </p:txBody>
        </p:sp>
        <p:sp>
          <p:nvSpPr>
            <p:cNvPr id="203" name="Rectangle 202"/>
            <p:cNvSpPr/>
            <p:nvPr/>
          </p:nvSpPr>
          <p:spPr>
            <a:xfrm flipH="1">
              <a:off x="4825208" y="2776784"/>
              <a:ext cx="149380" cy="7498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6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Calibri Light" panose="020F0302020204030204" pitchFamily="34" charset="0"/>
                </a:rPr>
                <a:t>L</a:t>
              </a:r>
            </a:p>
          </p:txBody>
        </p:sp>
        <p:sp>
          <p:nvSpPr>
            <p:cNvPr id="204" name="Rectangle 203"/>
            <p:cNvSpPr/>
            <p:nvPr/>
          </p:nvSpPr>
          <p:spPr>
            <a:xfrm flipH="1">
              <a:off x="5258700" y="2776784"/>
              <a:ext cx="149380" cy="7498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6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Calibri Light" panose="020F0302020204030204" pitchFamily="34" charset="0"/>
                </a:rPr>
                <a:t>L</a:t>
              </a:r>
            </a:p>
          </p:txBody>
        </p:sp>
        <p:sp>
          <p:nvSpPr>
            <p:cNvPr id="205" name="Rectangle 204"/>
            <p:cNvSpPr/>
            <p:nvPr/>
          </p:nvSpPr>
          <p:spPr>
            <a:xfrm flipH="1">
              <a:off x="6410126" y="2776784"/>
              <a:ext cx="149380" cy="7498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6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Calibri Light" panose="020F0302020204030204" pitchFamily="34" charset="0"/>
                </a:rPr>
                <a:t>L</a:t>
              </a:r>
            </a:p>
          </p:txBody>
        </p:sp>
        <p:sp>
          <p:nvSpPr>
            <p:cNvPr id="206" name="Rectangle 205"/>
            <p:cNvSpPr/>
            <p:nvPr/>
          </p:nvSpPr>
          <p:spPr>
            <a:xfrm flipH="1">
              <a:off x="5746382" y="2776784"/>
              <a:ext cx="149380" cy="74982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6" dirty="0">
                  <a:solidFill>
                    <a:srgbClr val="FFFFFF"/>
                  </a:solidFill>
                  <a:latin typeface="Calibri Light" panose="020F0302020204030204" pitchFamily="34" charset="0"/>
                </a:rPr>
                <a:t>S</a:t>
              </a:r>
            </a:p>
          </p:txBody>
        </p:sp>
        <p:sp>
          <p:nvSpPr>
            <p:cNvPr id="207" name="Rectangle 206"/>
            <p:cNvSpPr/>
            <p:nvPr/>
          </p:nvSpPr>
          <p:spPr>
            <a:xfrm flipH="1">
              <a:off x="6016022" y="2776784"/>
              <a:ext cx="149380" cy="74982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6" dirty="0">
                  <a:solidFill>
                    <a:srgbClr val="FFFFFF"/>
                  </a:solidFill>
                  <a:latin typeface="Calibri Light" panose="020F0302020204030204" pitchFamily="34" charset="0"/>
                </a:rPr>
                <a:t>S</a:t>
              </a:r>
            </a:p>
          </p:txBody>
        </p:sp>
        <p:sp>
          <p:nvSpPr>
            <p:cNvPr id="208" name="Rectangle 207"/>
            <p:cNvSpPr/>
            <p:nvPr/>
          </p:nvSpPr>
          <p:spPr>
            <a:xfrm flipH="1">
              <a:off x="5045614" y="2776784"/>
              <a:ext cx="149380" cy="749825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6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Calibri Light" panose="020F0302020204030204" pitchFamily="34" charset="0"/>
                </a:rPr>
                <a:t>R</a:t>
              </a:r>
            </a:p>
          </p:txBody>
        </p:sp>
      </p:grpSp>
      <p:sp>
        <p:nvSpPr>
          <p:cNvPr id="291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797" dirty="0">
                <a:latin typeface="Calibri Light" panose="020F0302020204030204" pitchFamily="34" charset="0"/>
              </a:rPr>
              <a:t>Reading the clock is a “non-mover”</a:t>
            </a:r>
          </a:p>
        </p:txBody>
      </p:sp>
      <p:sp>
        <p:nvSpPr>
          <p:cNvPr id="230" name="Rounded Rectangle 229" hidden="1"/>
          <p:cNvSpPr/>
          <p:nvPr/>
        </p:nvSpPr>
        <p:spPr>
          <a:xfrm>
            <a:off x="2538284" y="3663067"/>
            <a:ext cx="7836323" cy="1617969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alibri Light" panose="020F0302020204030204" pitchFamily="34" charset="0"/>
              </a:rPr>
              <a:t>Constraining the implementation lets us think of the entire distributed system as hosts taking one step at a time.</a:t>
            </a:r>
          </a:p>
        </p:txBody>
      </p:sp>
      <p:sp>
        <p:nvSpPr>
          <p:cNvPr id="231" name="Rounded Rectangular Callout 230"/>
          <p:cNvSpPr/>
          <p:nvPr/>
        </p:nvSpPr>
        <p:spPr>
          <a:xfrm>
            <a:off x="3887644" y="4494970"/>
            <a:ext cx="4532245" cy="1103398"/>
          </a:xfrm>
          <a:prstGeom prst="wedgeRoundRectCallout">
            <a:avLst>
              <a:gd name="adj1" fmla="val -19650"/>
              <a:gd name="adj2" fmla="val -38151"/>
              <a:gd name="adj3" fmla="val 16667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alibri Light" panose="020F0302020204030204" pitchFamily="34" charset="0"/>
              </a:rPr>
              <a:t>You can only have one of these, and it must be the “atomic point”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51CB5-FF79-AE41-B690-7A5F81D7C733}" type="datetime1">
              <a:rPr lang="en-US" smtClean="0"/>
              <a:t>11/14/24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371395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8200" y="1374358"/>
            <a:ext cx="7848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Which of the following actions are amenable to reduction?</a:t>
            </a:r>
          </a:p>
          <a:p>
            <a:endParaRPr lang="en-US" sz="2400" dirty="0"/>
          </a:p>
          <a:p>
            <a:r>
              <a:rPr lang="en-US" sz="2400" dirty="0"/>
              <a:t>A.</a:t>
            </a:r>
          </a:p>
          <a:p>
            <a:endParaRPr lang="en-US" sz="2400" dirty="0"/>
          </a:p>
          <a:p>
            <a:r>
              <a:rPr lang="en-US" sz="2400" dirty="0"/>
              <a:t>B.</a:t>
            </a:r>
          </a:p>
          <a:p>
            <a:endParaRPr lang="en-US" sz="2400" dirty="0"/>
          </a:p>
          <a:p>
            <a:r>
              <a:rPr lang="en-US" sz="2400" dirty="0"/>
              <a:t>C.</a:t>
            </a:r>
          </a:p>
          <a:p>
            <a:endParaRPr lang="en-US" sz="2400" dirty="0"/>
          </a:p>
          <a:p>
            <a:r>
              <a:rPr lang="en-US" sz="2400" dirty="0"/>
              <a:t>D.</a:t>
            </a:r>
          </a:p>
          <a:p>
            <a:endParaRPr lang="en-US" sz="2400" dirty="0"/>
          </a:p>
          <a:p>
            <a:r>
              <a:rPr lang="en-US" sz="2400" dirty="0"/>
              <a:t>E. </a:t>
            </a:r>
          </a:p>
        </p:txBody>
      </p:sp>
      <p:grpSp>
        <p:nvGrpSpPr>
          <p:cNvPr id="166" name="Group 165"/>
          <p:cNvGrpSpPr/>
          <p:nvPr/>
        </p:nvGrpSpPr>
        <p:grpSpPr>
          <a:xfrm>
            <a:off x="1512570" y="1996702"/>
            <a:ext cx="2830830" cy="606834"/>
            <a:chOff x="4633693" y="2776784"/>
            <a:chExt cx="2302201" cy="749825"/>
          </a:xfrm>
        </p:grpSpPr>
        <p:sp>
          <p:nvSpPr>
            <p:cNvPr id="191" name="Rounded Rectangle 190"/>
            <p:cNvSpPr/>
            <p:nvPr/>
          </p:nvSpPr>
          <p:spPr>
            <a:xfrm>
              <a:off x="4633693" y="2776784"/>
              <a:ext cx="2302201" cy="749825"/>
            </a:xfrm>
            <a:prstGeom prst="roundRect">
              <a:avLst/>
            </a:prstGeom>
            <a:solidFill>
              <a:srgbClr val="808785"/>
            </a:solidFill>
            <a:ln>
              <a:solidFill>
                <a:srgbClr val="00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353">
                <a:defRPr/>
              </a:pPr>
              <a:endPara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202" name="Rectangle 201"/>
            <p:cNvSpPr/>
            <p:nvPr/>
          </p:nvSpPr>
          <p:spPr>
            <a:xfrm flipH="1">
              <a:off x="5469961" y="2784629"/>
              <a:ext cx="149380" cy="73441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6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Calibri Light" panose="020F0302020204030204" pitchFamily="34" charset="0"/>
                </a:rPr>
                <a:t>C</a:t>
              </a:r>
            </a:p>
          </p:txBody>
        </p:sp>
        <p:sp>
          <p:nvSpPr>
            <p:cNvPr id="203" name="Rectangle 202"/>
            <p:cNvSpPr/>
            <p:nvPr/>
          </p:nvSpPr>
          <p:spPr>
            <a:xfrm flipH="1">
              <a:off x="4825208" y="2784629"/>
              <a:ext cx="149380" cy="7344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6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Calibri Light" panose="020F0302020204030204" pitchFamily="34" charset="0"/>
                </a:rPr>
                <a:t>L</a:t>
              </a:r>
            </a:p>
          </p:txBody>
        </p:sp>
        <p:sp>
          <p:nvSpPr>
            <p:cNvPr id="205" name="Rectangle 204"/>
            <p:cNvSpPr/>
            <p:nvPr/>
          </p:nvSpPr>
          <p:spPr>
            <a:xfrm flipH="1">
              <a:off x="6410126" y="2784629"/>
              <a:ext cx="149380" cy="7344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6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Calibri Light" panose="020F0302020204030204" pitchFamily="34" charset="0"/>
                </a:rPr>
                <a:t>L</a:t>
              </a:r>
            </a:p>
          </p:txBody>
        </p:sp>
        <p:sp>
          <p:nvSpPr>
            <p:cNvPr id="206" name="Rectangle 205"/>
            <p:cNvSpPr/>
            <p:nvPr/>
          </p:nvSpPr>
          <p:spPr>
            <a:xfrm flipH="1">
              <a:off x="5746382" y="2784629"/>
              <a:ext cx="149380" cy="734412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6" dirty="0">
                  <a:solidFill>
                    <a:srgbClr val="FFFFFF"/>
                  </a:solidFill>
                  <a:latin typeface="Calibri Light" panose="020F0302020204030204" pitchFamily="34" charset="0"/>
                </a:rPr>
                <a:t>S</a:t>
              </a:r>
            </a:p>
          </p:txBody>
        </p:sp>
        <p:sp>
          <p:nvSpPr>
            <p:cNvPr id="207" name="Rectangle 206"/>
            <p:cNvSpPr/>
            <p:nvPr/>
          </p:nvSpPr>
          <p:spPr>
            <a:xfrm flipH="1">
              <a:off x="6016022" y="2784629"/>
              <a:ext cx="149380" cy="73441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6" dirty="0">
                  <a:solidFill>
                    <a:srgbClr val="FFFFFF"/>
                  </a:solidFill>
                  <a:latin typeface="Calibri Light" panose="020F0302020204030204" pitchFamily="34" charset="0"/>
                </a:rPr>
                <a:t>C</a:t>
              </a:r>
            </a:p>
          </p:txBody>
        </p:sp>
        <p:sp>
          <p:nvSpPr>
            <p:cNvPr id="208" name="Rectangle 207"/>
            <p:cNvSpPr/>
            <p:nvPr/>
          </p:nvSpPr>
          <p:spPr>
            <a:xfrm flipH="1">
              <a:off x="5045614" y="2784629"/>
              <a:ext cx="149380" cy="734412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6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Calibri Light" panose="020F0302020204030204" pitchFamily="34" charset="0"/>
                </a:rPr>
                <a:t>R</a:t>
              </a:r>
            </a:p>
          </p:txBody>
        </p:sp>
      </p:grpSp>
      <p:sp>
        <p:nvSpPr>
          <p:cNvPr id="291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797" dirty="0">
                <a:latin typeface="Calibri Light" panose="020F0302020204030204" pitchFamily="34" charset="0"/>
              </a:rPr>
              <a:t>Reduction quiz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FEB5A-A0D8-2746-B2D8-8EB0BC90B043}" type="datetime1">
              <a:rPr lang="en-US" smtClean="0"/>
              <a:t>11/14/24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21</a:t>
            </a:fld>
            <a:endParaRPr lang="en-US"/>
          </a:p>
        </p:txBody>
      </p:sp>
      <p:sp>
        <p:nvSpPr>
          <p:cNvPr id="230" name="Rounded Rectangle 229" hidden="1"/>
          <p:cNvSpPr/>
          <p:nvPr/>
        </p:nvSpPr>
        <p:spPr>
          <a:xfrm>
            <a:off x="2538284" y="3663067"/>
            <a:ext cx="7836323" cy="1617969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alibri Light" panose="020F0302020204030204" pitchFamily="34" charset="0"/>
              </a:rPr>
              <a:t>Constraining the implementation lets us think of the entire distributed system as hosts taking one step at a time.</a:t>
            </a:r>
          </a:p>
        </p:txBody>
      </p:sp>
      <p:sp>
        <p:nvSpPr>
          <p:cNvPr id="231" name="Rounded Rectangular Callout 230"/>
          <p:cNvSpPr/>
          <p:nvPr/>
        </p:nvSpPr>
        <p:spPr>
          <a:xfrm>
            <a:off x="6755379" y="2449266"/>
            <a:ext cx="4532245" cy="1103398"/>
          </a:xfrm>
          <a:prstGeom prst="wedgeRoundRectCallout">
            <a:avLst>
              <a:gd name="adj1" fmla="val -19650"/>
              <a:gd name="adj2" fmla="val -38151"/>
              <a:gd name="adj3" fmla="val 16667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alibri Light" panose="020F0302020204030204" pitchFamily="34" charset="0"/>
              </a:rPr>
              <a:t>You can only have one clock read, and it must be the “atomic point”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512570" y="2733980"/>
            <a:ext cx="2830830" cy="606833"/>
            <a:chOff x="1512570" y="3384511"/>
            <a:chExt cx="2830830" cy="606833"/>
          </a:xfrm>
        </p:grpSpPr>
        <p:sp>
          <p:nvSpPr>
            <p:cNvPr id="19" name="Rounded Rectangle 18"/>
            <p:cNvSpPr/>
            <p:nvPr/>
          </p:nvSpPr>
          <p:spPr>
            <a:xfrm>
              <a:off x="1512570" y="3384511"/>
              <a:ext cx="2830830" cy="606833"/>
            </a:xfrm>
            <a:prstGeom prst="roundRect">
              <a:avLst/>
            </a:prstGeom>
            <a:solidFill>
              <a:srgbClr val="808785"/>
            </a:solidFill>
            <a:ln>
              <a:solidFill>
                <a:srgbClr val="00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353">
                <a:defRPr/>
              </a:pPr>
              <a:endPara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 flipH="1">
              <a:off x="2240819" y="3393475"/>
              <a:ext cx="183680" cy="59436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6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Calibri Light" panose="020F0302020204030204" pitchFamily="34" charset="0"/>
                </a:rPr>
                <a:t>C</a:t>
              </a:r>
            </a:p>
          </p:txBody>
        </p:sp>
        <p:sp>
          <p:nvSpPr>
            <p:cNvPr id="21" name="Rectangle 20"/>
            <p:cNvSpPr/>
            <p:nvPr/>
          </p:nvSpPr>
          <p:spPr>
            <a:xfrm flipH="1">
              <a:off x="1748060" y="3390150"/>
              <a:ext cx="183680" cy="59436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6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Calibri Light" panose="020F0302020204030204" pitchFamily="34" charset="0"/>
                </a:rPr>
                <a:t>L</a:t>
              </a:r>
            </a:p>
          </p:txBody>
        </p:sp>
        <p:sp>
          <p:nvSpPr>
            <p:cNvPr id="24" name="Rectangle 23"/>
            <p:cNvSpPr/>
            <p:nvPr/>
          </p:nvSpPr>
          <p:spPr>
            <a:xfrm flipH="1">
              <a:off x="2880753" y="3392424"/>
              <a:ext cx="183680" cy="59436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6" dirty="0">
                  <a:solidFill>
                    <a:srgbClr val="FFFFFF"/>
                  </a:solidFill>
                  <a:latin typeface="Calibri Light" panose="020F0302020204030204" pitchFamily="34" charset="0"/>
                </a:rPr>
                <a:t>S</a:t>
              </a:r>
            </a:p>
          </p:txBody>
        </p:sp>
        <p:sp>
          <p:nvSpPr>
            <p:cNvPr id="25" name="Rectangle 24"/>
            <p:cNvSpPr/>
            <p:nvPr/>
          </p:nvSpPr>
          <p:spPr>
            <a:xfrm flipH="1">
              <a:off x="3469485" y="3392424"/>
              <a:ext cx="183680" cy="59436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6" dirty="0">
                  <a:solidFill>
                    <a:srgbClr val="FFFFFF"/>
                  </a:solidFill>
                  <a:latin typeface="Calibri Light" panose="020F0302020204030204" pitchFamily="34" charset="0"/>
                </a:rPr>
                <a:t>S</a:t>
              </a:r>
            </a:p>
          </p:txBody>
        </p:sp>
        <p:sp>
          <p:nvSpPr>
            <p:cNvPr id="26" name="Rectangle 25"/>
            <p:cNvSpPr/>
            <p:nvPr/>
          </p:nvSpPr>
          <p:spPr>
            <a:xfrm flipH="1">
              <a:off x="2591101" y="3390125"/>
              <a:ext cx="183680" cy="594360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6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Calibri Light" panose="020F0302020204030204" pitchFamily="34" charset="0"/>
                </a:rPr>
                <a:t>R</a:t>
              </a:r>
            </a:p>
          </p:txBody>
        </p:sp>
        <p:sp>
          <p:nvSpPr>
            <p:cNvPr id="45" name="Rectangle 44"/>
            <p:cNvSpPr/>
            <p:nvPr/>
          </p:nvSpPr>
          <p:spPr>
            <a:xfrm flipH="1">
              <a:off x="3205385" y="3391180"/>
              <a:ext cx="183680" cy="59436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6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Calibri Light" panose="020F0302020204030204" pitchFamily="34" charset="0"/>
                </a:rPr>
                <a:t>L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1512570" y="3495478"/>
            <a:ext cx="2830830" cy="606833"/>
            <a:chOff x="1512570" y="3384511"/>
            <a:chExt cx="2830830" cy="606833"/>
          </a:xfrm>
        </p:grpSpPr>
        <p:sp>
          <p:nvSpPr>
            <p:cNvPr id="48" name="Rounded Rectangle 47"/>
            <p:cNvSpPr/>
            <p:nvPr/>
          </p:nvSpPr>
          <p:spPr>
            <a:xfrm>
              <a:off x="1512570" y="3384511"/>
              <a:ext cx="2830830" cy="606833"/>
            </a:xfrm>
            <a:prstGeom prst="roundRect">
              <a:avLst/>
            </a:prstGeom>
            <a:solidFill>
              <a:srgbClr val="808785"/>
            </a:solidFill>
            <a:ln>
              <a:solidFill>
                <a:srgbClr val="00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353">
                <a:defRPr/>
              </a:pPr>
              <a:endPara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 flipH="1">
              <a:off x="2583300" y="3393475"/>
              <a:ext cx="183680" cy="59436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6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Calibri Light" panose="020F0302020204030204" pitchFamily="34" charset="0"/>
                </a:rPr>
                <a:t>C</a:t>
              </a:r>
            </a:p>
          </p:txBody>
        </p:sp>
        <p:sp>
          <p:nvSpPr>
            <p:cNvPr id="50" name="Rectangle 49"/>
            <p:cNvSpPr/>
            <p:nvPr/>
          </p:nvSpPr>
          <p:spPr>
            <a:xfrm flipH="1">
              <a:off x="1748060" y="3390150"/>
              <a:ext cx="183680" cy="59436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6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Calibri Light" panose="020F0302020204030204" pitchFamily="34" charset="0"/>
                </a:rPr>
                <a:t>L</a:t>
              </a:r>
            </a:p>
          </p:txBody>
        </p:sp>
        <p:sp>
          <p:nvSpPr>
            <p:cNvPr id="51" name="Rectangle 50"/>
            <p:cNvSpPr/>
            <p:nvPr/>
          </p:nvSpPr>
          <p:spPr>
            <a:xfrm flipH="1">
              <a:off x="2880753" y="3392424"/>
              <a:ext cx="183680" cy="59436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6" dirty="0">
                  <a:solidFill>
                    <a:srgbClr val="FFFFFF"/>
                  </a:solidFill>
                  <a:latin typeface="Calibri Light" panose="020F0302020204030204" pitchFamily="34" charset="0"/>
                </a:rPr>
                <a:t>S</a:t>
              </a:r>
            </a:p>
          </p:txBody>
        </p:sp>
        <p:sp>
          <p:nvSpPr>
            <p:cNvPr id="52" name="Rectangle 51"/>
            <p:cNvSpPr/>
            <p:nvPr/>
          </p:nvSpPr>
          <p:spPr>
            <a:xfrm flipH="1">
              <a:off x="3469485" y="3392424"/>
              <a:ext cx="183680" cy="59436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6" dirty="0">
                  <a:solidFill>
                    <a:srgbClr val="FFFFFF"/>
                  </a:solidFill>
                  <a:latin typeface="Calibri Light" panose="020F0302020204030204" pitchFamily="34" charset="0"/>
                </a:rPr>
                <a:t>S</a:t>
              </a:r>
            </a:p>
          </p:txBody>
        </p:sp>
        <p:sp>
          <p:nvSpPr>
            <p:cNvPr id="53" name="Rectangle 52"/>
            <p:cNvSpPr/>
            <p:nvPr/>
          </p:nvSpPr>
          <p:spPr>
            <a:xfrm flipH="1">
              <a:off x="2032486" y="3390125"/>
              <a:ext cx="183680" cy="594360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6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Calibri Light" panose="020F0302020204030204" pitchFamily="34" charset="0"/>
                </a:rPr>
                <a:t>R</a:t>
              </a:r>
            </a:p>
          </p:txBody>
        </p:sp>
        <p:sp>
          <p:nvSpPr>
            <p:cNvPr id="54" name="Rectangle 53"/>
            <p:cNvSpPr/>
            <p:nvPr/>
          </p:nvSpPr>
          <p:spPr>
            <a:xfrm flipH="1">
              <a:off x="3205385" y="3391180"/>
              <a:ext cx="183680" cy="59436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6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Calibri Light" panose="020F0302020204030204" pitchFamily="34" charset="0"/>
                </a:rPr>
                <a:t>L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1512570" y="4239171"/>
            <a:ext cx="2830830" cy="606833"/>
            <a:chOff x="1512570" y="3384511"/>
            <a:chExt cx="2830830" cy="606833"/>
          </a:xfrm>
        </p:grpSpPr>
        <p:sp>
          <p:nvSpPr>
            <p:cNvPr id="56" name="Rounded Rectangle 55"/>
            <p:cNvSpPr/>
            <p:nvPr/>
          </p:nvSpPr>
          <p:spPr>
            <a:xfrm>
              <a:off x="1512570" y="3384511"/>
              <a:ext cx="2830830" cy="606833"/>
            </a:xfrm>
            <a:prstGeom prst="roundRect">
              <a:avLst/>
            </a:prstGeom>
            <a:solidFill>
              <a:srgbClr val="808785"/>
            </a:solidFill>
            <a:ln>
              <a:solidFill>
                <a:srgbClr val="00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353">
                <a:defRPr/>
              </a:pPr>
              <a:endPara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 flipH="1">
              <a:off x="2656454" y="3393475"/>
              <a:ext cx="183680" cy="59436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6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Calibri Light" panose="020F0302020204030204" pitchFamily="34" charset="0"/>
                </a:rPr>
                <a:t>C</a:t>
              </a:r>
            </a:p>
          </p:txBody>
        </p:sp>
        <p:sp>
          <p:nvSpPr>
            <p:cNvPr id="58" name="Rectangle 57"/>
            <p:cNvSpPr/>
            <p:nvPr/>
          </p:nvSpPr>
          <p:spPr>
            <a:xfrm flipH="1">
              <a:off x="1748060" y="3390150"/>
              <a:ext cx="183680" cy="59436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6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Calibri Light" panose="020F0302020204030204" pitchFamily="34" charset="0"/>
                </a:rPr>
                <a:t>L</a:t>
              </a:r>
            </a:p>
          </p:txBody>
        </p:sp>
        <p:sp>
          <p:nvSpPr>
            <p:cNvPr id="59" name="Rectangle 58"/>
            <p:cNvSpPr/>
            <p:nvPr/>
          </p:nvSpPr>
          <p:spPr>
            <a:xfrm flipH="1">
              <a:off x="2880753" y="3392424"/>
              <a:ext cx="183680" cy="59436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6" dirty="0">
                  <a:solidFill>
                    <a:srgbClr val="FFFFFF"/>
                  </a:solidFill>
                  <a:latin typeface="Calibri Light" panose="020F0302020204030204" pitchFamily="34" charset="0"/>
                </a:rPr>
                <a:t>S</a:t>
              </a:r>
            </a:p>
          </p:txBody>
        </p:sp>
        <p:sp>
          <p:nvSpPr>
            <p:cNvPr id="60" name="Rectangle 59"/>
            <p:cNvSpPr/>
            <p:nvPr/>
          </p:nvSpPr>
          <p:spPr>
            <a:xfrm flipH="1">
              <a:off x="3469485" y="3392424"/>
              <a:ext cx="183680" cy="59436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6" dirty="0">
                  <a:solidFill>
                    <a:srgbClr val="FFFFFF"/>
                  </a:solidFill>
                  <a:latin typeface="Calibri Light" panose="020F0302020204030204" pitchFamily="34" charset="0"/>
                </a:rPr>
                <a:t>S</a:t>
              </a:r>
            </a:p>
          </p:txBody>
        </p:sp>
        <p:sp>
          <p:nvSpPr>
            <p:cNvPr id="61" name="Rectangle 60"/>
            <p:cNvSpPr/>
            <p:nvPr/>
          </p:nvSpPr>
          <p:spPr>
            <a:xfrm flipH="1">
              <a:off x="2032486" y="3390125"/>
              <a:ext cx="183680" cy="594360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6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Calibri Light" panose="020F0302020204030204" pitchFamily="34" charset="0"/>
                </a:rPr>
                <a:t>R</a:t>
              </a:r>
            </a:p>
          </p:txBody>
        </p:sp>
        <p:sp>
          <p:nvSpPr>
            <p:cNvPr id="62" name="Rectangle 61"/>
            <p:cNvSpPr/>
            <p:nvPr/>
          </p:nvSpPr>
          <p:spPr>
            <a:xfrm flipH="1">
              <a:off x="3205385" y="3391180"/>
              <a:ext cx="183680" cy="59436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6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Calibri Light" panose="020F0302020204030204" pitchFamily="34" charset="0"/>
                </a:rPr>
                <a:t>L</a:t>
              </a:r>
            </a:p>
          </p:txBody>
        </p:sp>
      </p:grpSp>
      <p:sp>
        <p:nvSpPr>
          <p:cNvPr id="63" name="Rectangle 62"/>
          <p:cNvSpPr/>
          <p:nvPr/>
        </p:nvSpPr>
        <p:spPr>
          <a:xfrm flipH="1">
            <a:off x="2300096" y="3503968"/>
            <a:ext cx="183680" cy="59436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rPr>
              <a:t>C</a:t>
            </a:r>
          </a:p>
        </p:txBody>
      </p:sp>
      <p:sp>
        <p:nvSpPr>
          <p:cNvPr id="64" name="Rectangle 63"/>
          <p:cNvSpPr/>
          <p:nvPr/>
        </p:nvSpPr>
        <p:spPr>
          <a:xfrm flipH="1">
            <a:off x="2347161" y="4244150"/>
            <a:ext cx="183680" cy="59436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rPr>
              <a:t>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565" y="4153130"/>
            <a:ext cx="685380" cy="6853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216" y="2016593"/>
            <a:ext cx="773788" cy="567051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216" y="2798992"/>
            <a:ext cx="773788" cy="567051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361" y="3512303"/>
            <a:ext cx="773788" cy="567051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E81EAE8E-6209-C398-D00A-63D05790017A}"/>
              </a:ext>
            </a:extLst>
          </p:cNvPr>
          <p:cNvGrpSpPr/>
          <p:nvPr/>
        </p:nvGrpSpPr>
        <p:grpSpPr>
          <a:xfrm>
            <a:off x="1512570" y="4990939"/>
            <a:ext cx="2830830" cy="606833"/>
            <a:chOff x="1512570" y="3384511"/>
            <a:chExt cx="2830830" cy="606833"/>
          </a:xfrm>
        </p:grpSpPr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76C7F117-ADE2-81DA-05E5-63B9867EA3C2}"/>
                </a:ext>
              </a:extLst>
            </p:cNvPr>
            <p:cNvSpPr/>
            <p:nvPr/>
          </p:nvSpPr>
          <p:spPr>
            <a:xfrm>
              <a:off x="1512570" y="3384511"/>
              <a:ext cx="2830830" cy="606833"/>
            </a:xfrm>
            <a:prstGeom prst="roundRect">
              <a:avLst/>
            </a:prstGeom>
            <a:solidFill>
              <a:srgbClr val="808785"/>
            </a:solidFill>
            <a:ln>
              <a:solidFill>
                <a:srgbClr val="00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353">
                <a:defRPr/>
              </a:pPr>
              <a:endPara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790F974-8766-40B8-A2DF-F1F9997FFAD7}"/>
                </a:ext>
              </a:extLst>
            </p:cNvPr>
            <p:cNvSpPr/>
            <p:nvPr/>
          </p:nvSpPr>
          <p:spPr>
            <a:xfrm flipH="1">
              <a:off x="2656454" y="3390372"/>
              <a:ext cx="183680" cy="59436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6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Calibri Light" panose="020F0302020204030204" pitchFamily="34" charset="0"/>
                </a:rPr>
                <a:t>C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4BB6C60-0559-657A-6277-67611371467F}"/>
                </a:ext>
              </a:extLst>
            </p:cNvPr>
            <p:cNvSpPr/>
            <p:nvPr/>
          </p:nvSpPr>
          <p:spPr>
            <a:xfrm flipH="1">
              <a:off x="3530017" y="3390372"/>
              <a:ext cx="183680" cy="59436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6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Calibri Light" panose="020F0302020204030204" pitchFamily="34" charset="0"/>
                </a:rPr>
                <a:t>L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A4A47AD-0960-21A0-8CC2-B355F4EFD90A}"/>
                </a:ext>
              </a:extLst>
            </p:cNvPr>
            <p:cNvSpPr/>
            <p:nvPr/>
          </p:nvSpPr>
          <p:spPr>
            <a:xfrm flipH="1">
              <a:off x="3240962" y="3390372"/>
              <a:ext cx="183680" cy="59436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6" dirty="0">
                  <a:solidFill>
                    <a:srgbClr val="FFFFFF"/>
                  </a:solidFill>
                  <a:latin typeface="Calibri Light" panose="020F0302020204030204" pitchFamily="34" charset="0"/>
                </a:rPr>
                <a:t>S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2857F50-8AF2-7381-0BFA-1ADAA95C31CF}"/>
                </a:ext>
              </a:extLst>
            </p:cNvPr>
            <p:cNvSpPr/>
            <p:nvPr/>
          </p:nvSpPr>
          <p:spPr>
            <a:xfrm flipH="1">
              <a:off x="2322205" y="3390372"/>
              <a:ext cx="183680" cy="59436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6" dirty="0">
                  <a:solidFill>
                    <a:srgbClr val="FFFFFF"/>
                  </a:solidFill>
                  <a:latin typeface="Calibri Light" panose="020F0302020204030204" pitchFamily="34" charset="0"/>
                </a:rPr>
                <a:t>S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5D61696-F511-9EA5-841B-277C8598FC02}"/>
                </a:ext>
              </a:extLst>
            </p:cNvPr>
            <p:cNvSpPr/>
            <p:nvPr/>
          </p:nvSpPr>
          <p:spPr>
            <a:xfrm flipH="1">
              <a:off x="2032486" y="3390372"/>
              <a:ext cx="183680" cy="594360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6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Calibri Light" panose="020F0302020204030204" pitchFamily="34" charset="0"/>
                </a:rPr>
                <a:t>R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B4E734D-6310-C1FA-6862-008BED08F8BF}"/>
                </a:ext>
              </a:extLst>
            </p:cNvPr>
            <p:cNvSpPr/>
            <p:nvPr/>
          </p:nvSpPr>
          <p:spPr>
            <a:xfrm flipH="1">
              <a:off x="2933012" y="3390372"/>
              <a:ext cx="183680" cy="59436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6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Calibri Light" panose="020F0302020204030204" pitchFamily="34" charset="0"/>
                </a:rPr>
                <a:t>L</a:t>
              </a: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15CD7CF4-E8A5-4296-BADF-33E820F9AE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803" y="4962291"/>
            <a:ext cx="773788" cy="567051"/>
          </a:xfrm>
          <a:prstGeom prst="rect">
            <a:avLst/>
          </a:prstGeom>
        </p:spPr>
      </p:pic>
      <p:sp>
        <p:nvSpPr>
          <p:cNvPr id="18" name="Rounded Rectangular Callout 17">
            <a:extLst>
              <a:ext uri="{FF2B5EF4-FFF2-40B4-BE49-F238E27FC236}">
                <a16:creationId xmlns:a16="http://schemas.microsoft.com/office/drawing/2014/main" id="{E1DE2BE8-FF94-7AEE-6062-FA2C1DFC500E}"/>
              </a:ext>
            </a:extLst>
          </p:cNvPr>
          <p:cNvSpPr/>
          <p:nvPr/>
        </p:nvSpPr>
        <p:spPr>
          <a:xfrm>
            <a:off x="6755379" y="3966030"/>
            <a:ext cx="4532245" cy="1103398"/>
          </a:xfrm>
          <a:prstGeom prst="wedgeRoundRectCallout">
            <a:avLst>
              <a:gd name="adj1" fmla="val -19650"/>
              <a:gd name="adj2" fmla="val -38151"/>
              <a:gd name="adj3" fmla="val 16667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alibri Light" panose="020F0302020204030204" pitchFamily="34" charset="0"/>
              </a:rPr>
              <a:t>Receives before Clock, </a:t>
            </a:r>
          </a:p>
          <a:p>
            <a:pPr algn="ctr"/>
            <a:r>
              <a:rPr lang="en-US" sz="2400" dirty="0">
                <a:solidFill>
                  <a:srgbClr val="000000"/>
                </a:solidFill>
                <a:latin typeface="Calibri Light" panose="020F0302020204030204" pitchFamily="34" charset="0"/>
              </a:rPr>
              <a:t>Sends after Clock</a:t>
            </a:r>
          </a:p>
        </p:txBody>
      </p:sp>
    </p:spTree>
    <p:extLst>
      <p:ext uri="{BB962C8B-B14F-4D97-AF65-F5344CB8AC3E}">
        <p14:creationId xmlns:p14="http://schemas.microsoft.com/office/powerpoint/2010/main" val="11927583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797" dirty="0">
                <a:latin typeface="Calibri Light" panose="020F0302020204030204" pitchFamily="34" charset="0"/>
              </a:rPr>
              <a:t>Reduction-enabling obligation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4212-E1CB-9A4E-A2B7-E966A9817E3F}" type="datetime1">
              <a:rPr lang="en-US" smtClean="0"/>
              <a:t>11/14/24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22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838200" y="1847850"/>
            <a:ext cx="10515600" cy="4351338"/>
          </a:xfrm>
        </p:spPr>
        <p:txBody>
          <a:bodyPr/>
          <a:lstStyle/>
          <a:p>
            <a:r>
              <a:rPr lang="en-US" dirty="0"/>
              <a:t>Each action should be of the form:</a:t>
            </a:r>
          </a:p>
          <a:p>
            <a:pPr lvl="1"/>
            <a:r>
              <a:rPr lang="en-US" dirty="0"/>
              <a:t>R* C?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/>
              <a:t>S*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en-US" dirty="0"/>
              <a:t>i.e., Receives then Clock then Sends </a:t>
            </a:r>
          </a:p>
          <a:p>
            <a:pPr lvl="2"/>
            <a:r>
              <a:rPr lang="en-US" dirty="0"/>
              <a:t>with local actions interspersed between them</a:t>
            </a:r>
          </a:p>
        </p:txBody>
      </p:sp>
      <p:sp>
        <p:nvSpPr>
          <p:cNvPr id="230" name="Rounded Rectangle 229" hidden="1"/>
          <p:cNvSpPr/>
          <p:nvPr/>
        </p:nvSpPr>
        <p:spPr>
          <a:xfrm>
            <a:off x="2538284" y="3663067"/>
            <a:ext cx="7836323" cy="1617969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alibri Light" panose="020F0302020204030204" pitchFamily="34" charset="0"/>
              </a:rPr>
              <a:t>Constraining the implementation lets us think of the entire distributed system as hosts taking one step at a time.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1942792" y="3991539"/>
            <a:ext cx="3665835" cy="1005089"/>
            <a:chOff x="2440358" y="2776779"/>
            <a:chExt cx="2302201" cy="749827"/>
          </a:xfrm>
        </p:grpSpPr>
        <p:sp>
          <p:nvSpPr>
            <p:cNvPr id="27" name="Rounded Rectangle 26"/>
            <p:cNvSpPr/>
            <p:nvPr/>
          </p:nvSpPr>
          <p:spPr>
            <a:xfrm>
              <a:off x="2440358" y="2776780"/>
              <a:ext cx="2302201" cy="749825"/>
            </a:xfrm>
            <a:prstGeom prst="roundRect">
              <a:avLst/>
            </a:prstGeom>
            <a:solidFill>
              <a:srgbClr val="808785"/>
            </a:solidFill>
            <a:ln>
              <a:solidFill>
                <a:srgbClr val="00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353">
                <a:defRPr/>
              </a:pPr>
              <a:endPara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 flipH="1">
              <a:off x="3470434" y="2776781"/>
              <a:ext cx="149380" cy="74982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6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Calibri Light" panose="020F0302020204030204" pitchFamily="34" charset="0"/>
                </a:rPr>
                <a:t>C</a:t>
              </a:r>
            </a:p>
          </p:txBody>
        </p:sp>
        <p:sp>
          <p:nvSpPr>
            <p:cNvPr id="32" name="Rectangle 31"/>
            <p:cNvSpPr/>
            <p:nvPr/>
          </p:nvSpPr>
          <p:spPr>
            <a:xfrm flipH="1">
              <a:off x="3783921" y="2776779"/>
              <a:ext cx="149380" cy="74982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6" dirty="0">
                  <a:solidFill>
                    <a:srgbClr val="FFFFFF"/>
                  </a:solidFill>
                  <a:latin typeface="Calibri Light" panose="020F0302020204030204" pitchFamily="34" charset="0"/>
                </a:rPr>
                <a:t>S</a:t>
              </a:r>
            </a:p>
          </p:txBody>
        </p:sp>
        <p:sp>
          <p:nvSpPr>
            <p:cNvPr id="33" name="Rectangle 32"/>
            <p:cNvSpPr/>
            <p:nvPr/>
          </p:nvSpPr>
          <p:spPr>
            <a:xfrm flipH="1">
              <a:off x="4340383" y="2776780"/>
              <a:ext cx="149380" cy="74982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6" dirty="0">
                  <a:solidFill>
                    <a:srgbClr val="FFFFFF"/>
                  </a:solidFill>
                  <a:latin typeface="Calibri Light" panose="020F0302020204030204" pitchFamily="34" charset="0"/>
                </a:rPr>
                <a:t>S</a:t>
              </a:r>
            </a:p>
          </p:txBody>
        </p:sp>
        <p:sp>
          <p:nvSpPr>
            <p:cNvPr id="34" name="Rectangle 33"/>
            <p:cNvSpPr/>
            <p:nvPr/>
          </p:nvSpPr>
          <p:spPr>
            <a:xfrm flipH="1">
              <a:off x="2852279" y="2776781"/>
              <a:ext cx="149380" cy="749825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6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Calibri Light" panose="020F0302020204030204" pitchFamily="34" charset="0"/>
                </a:rPr>
                <a:t>R</a:t>
              </a:r>
            </a:p>
          </p:txBody>
        </p:sp>
      </p:grpSp>
      <p:sp>
        <p:nvSpPr>
          <p:cNvPr id="35" name="Rectangle 34"/>
          <p:cNvSpPr/>
          <p:nvPr/>
        </p:nvSpPr>
        <p:spPr>
          <a:xfrm flipH="1">
            <a:off x="2327755" y="3991543"/>
            <a:ext cx="237860" cy="100508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rPr>
              <a:t>L</a:t>
            </a:r>
          </a:p>
        </p:txBody>
      </p:sp>
      <p:sp>
        <p:nvSpPr>
          <p:cNvPr id="36" name="Rectangle 35"/>
          <p:cNvSpPr/>
          <p:nvPr/>
        </p:nvSpPr>
        <p:spPr>
          <a:xfrm flipH="1">
            <a:off x="2938002" y="3991543"/>
            <a:ext cx="237860" cy="100508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rPr>
              <a:t>L</a:t>
            </a:r>
          </a:p>
        </p:txBody>
      </p:sp>
      <p:sp>
        <p:nvSpPr>
          <p:cNvPr id="37" name="Rectangle 36"/>
          <p:cNvSpPr/>
          <p:nvPr/>
        </p:nvSpPr>
        <p:spPr>
          <a:xfrm flipH="1">
            <a:off x="4668567" y="3991543"/>
            <a:ext cx="237860" cy="100508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rPr>
              <a:t>L</a:t>
            </a:r>
          </a:p>
        </p:txBody>
      </p:sp>
      <p:sp>
        <p:nvSpPr>
          <p:cNvPr id="39" name="Rectangle 38"/>
          <p:cNvSpPr/>
          <p:nvPr/>
        </p:nvSpPr>
        <p:spPr>
          <a:xfrm flipH="1">
            <a:off x="2072267" y="3991536"/>
            <a:ext cx="237860" cy="1005086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rPr>
              <a:t>R</a:t>
            </a:r>
          </a:p>
        </p:txBody>
      </p:sp>
      <p:sp>
        <p:nvSpPr>
          <p:cNvPr id="40" name="Rectangle 39"/>
          <p:cNvSpPr/>
          <p:nvPr/>
        </p:nvSpPr>
        <p:spPr>
          <a:xfrm flipH="1">
            <a:off x="3216132" y="3995353"/>
            <a:ext cx="237860" cy="100508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rPr>
              <a:t>L</a:t>
            </a:r>
          </a:p>
        </p:txBody>
      </p:sp>
      <p:sp>
        <p:nvSpPr>
          <p:cNvPr id="41" name="Rectangle 40"/>
          <p:cNvSpPr/>
          <p:nvPr/>
        </p:nvSpPr>
        <p:spPr>
          <a:xfrm flipH="1">
            <a:off x="5226036" y="3987726"/>
            <a:ext cx="237860" cy="100508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29177530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40" grpId="0" animBg="1"/>
      <p:bldP spid="4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C4C55-926D-59F6-D024-C2FA45C38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Administrivia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EDDED6-1C74-A612-4C1C-DD40389D49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PS4 (Chapter 6 – Refinement) is due next week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06D880-8C42-74A0-94EF-77ADF6918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6B300-E5D1-9D41-B635-05A432B60434}" type="datetime1">
              <a:rPr lang="en-US" smtClean="0"/>
              <a:t>11/14/24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68C622-9700-36FE-070F-46AEF76F6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dirty="0"/>
              <a:t>EECS498-003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ADA5E-E72F-7341-E16A-352A9AC47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23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9953717-CEAA-09E4-D4E3-F82CCDCEFCC6}"/>
              </a:ext>
            </a:extLst>
          </p:cNvPr>
          <p:cNvCxnSpPr>
            <a:cxnSpLocks/>
          </p:cNvCxnSpPr>
          <p:nvPr/>
        </p:nvCxnSpPr>
        <p:spPr>
          <a:xfrm>
            <a:off x="1356589" y="3801726"/>
            <a:ext cx="8370379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AF789335-DB9D-A2BA-4A8C-93C19E4365E6}"/>
              </a:ext>
            </a:extLst>
          </p:cNvPr>
          <p:cNvSpPr/>
          <p:nvPr/>
        </p:nvSpPr>
        <p:spPr>
          <a:xfrm>
            <a:off x="2448924" y="3757941"/>
            <a:ext cx="85725" cy="857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4DE7E05-3A39-45C8-E1CD-90A1EF466F89}"/>
              </a:ext>
            </a:extLst>
          </p:cNvPr>
          <p:cNvCxnSpPr/>
          <p:nvPr/>
        </p:nvCxnSpPr>
        <p:spPr>
          <a:xfrm>
            <a:off x="2631804" y="3772288"/>
            <a:ext cx="0" cy="642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01E14DB-8B73-BE3F-47BA-B709529B1DF3}"/>
              </a:ext>
            </a:extLst>
          </p:cNvPr>
          <p:cNvCxnSpPr/>
          <p:nvPr/>
        </p:nvCxnSpPr>
        <p:spPr>
          <a:xfrm>
            <a:off x="2768964" y="3772288"/>
            <a:ext cx="0" cy="642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CB9382F-E1A9-0A0D-830D-83CF0288F898}"/>
              </a:ext>
            </a:extLst>
          </p:cNvPr>
          <p:cNvCxnSpPr/>
          <p:nvPr/>
        </p:nvCxnSpPr>
        <p:spPr>
          <a:xfrm>
            <a:off x="2906124" y="3772288"/>
            <a:ext cx="0" cy="642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BA4E1D3-49A4-5400-99A3-EAAE9B2A9415}"/>
              </a:ext>
            </a:extLst>
          </p:cNvPr>
          <p:cNvCxnSpPr/>
          <p:nvPr/>
        </p:nvCxnSpPr>
        <p:spPr>
          <a:xfrm>
            <a:off x="3180444" y="3772288"/>
            <a:ext cx="0" cy="642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A1732A6-811E-A59A-7D27-D46120678169}"/>
              </a:ext>
            </a:extLst>
          </p:cNvPr>
          <p:cNvCxnSpPr/>
          <p:nvPr/>
        </p:nvCxnSpPr>
        <p:spPr>
          <a:xfrm>
            <a:off x="3043284" y="3772288"/>
            <a:ext cx="0" cy="642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963A156-51D6-A77E-5189-E0397E1DB8A6}"/>
              </a:ext>
            </a:extLst>
          </p:cNvPr>
          <p:cNvCxnSpPr/>
          <p:nvPr/>
        </p:nvCxnSpPr>
        <p:spPr>
          <a:xfrm>
            <a:off x="3317604" y="3772288"/>
            <a:ext cx="0" cy="642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A151A51-4690-8379-3039-DA2248AB61D8}"/>
              </a:ext>
            </a:extLst>
          </p:cNvPr>
          <p:cNvCxnSpPr/>
          <p:nvPr/>
        </p:nvCxnSpPr>
        <p:spPr>
          <a:xfrm>
            <a:off x="2383536" y="3772288"/>
            <a:ext cx="0" cy="642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Up Arrow 15">
            <a:extLst>
              <a:ext uri="{FF2B5EF4-FFF2-40B4-BE49-F238E27FC236}">
                <a16:creationId xmlns:a16="http://schemas.microsoft.com/office/drawing/2014/main" id="{252D9200-93E8-7647-D080-E9D08CA3954E}"/>
              </a:ext>
            </a:extLst>
          </p:cNvPr>
          <p:cNvSpPr/>
          <p:nvPr/>
        </p:nvSpPr>
        <p:spPr>
          <a:xfrm>
            <a:off x="4288821" y="4194361"/>
            <a:ext cx="288778" cy="381506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925F381-0C76-6457-7C18-C3A054C0DEA9}"/>
              </a:ext>
            </a:extLst>
          </p:cNvPr>
          <p:cNvSpPr txBox="1"/>
          <p:nvPr/>
        </p:nvSpPr>
        <p:spPr>
          <a:xfrm>
            <a:off x="3643623" y="4557091"/>
            <a:ext cx="1679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YOU ARE HERE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C89C539-4A26-2781-BB09-E3AC5DA0649F}"/>
              </a:ext>
            </a:extLst>
          </p:cNvPr>
          <p:cNvSpPr txBox="1"/>
          <p:nvPr/>
        </p:nvSpPr>
        <p:spPr>
          <a:xfrm>
            <a:off x="2193747" y="3826967"/>
            <a:ext cx="7820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10/31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6443A603-4A69-9A0D-48F8-7412D75A234B}"/>
              </a:ext>
            </a:extLst>
          </p:cNvPr>
          <p:cNvSpPr/>
          <p:nvPr/>
        </p:nvSpPr>
        <p:spPr>
          <a:xfrm>
            <a:off x="1836463" y="3429000"/>
            <a:ext cx="1624374" cy="2696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Project 1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5B161C5-EB47-5FBC-DD30-387DC8B74681}"/>
              </a:ext>
            </a:extLst>
          </p:cNvPr>
          <p:cNvSpPr/>
          <p:nvPr/>
        </p:nvSpPr>
        <p:spPr>
          <a:xfrm>
            <a:off x="3413550" y="3758397"/>
            <a:ext cx="85725" cy="857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43957C5-EE55-AA5B-D1DF-70D3D1F878F5}"/>
              </a:ext>
            </a:extLst>
          </p:cNvPr>
          <p:cNvCxnSpPr/>
          <p:nvPr/>
        </p:nvCxnSpPr>
        <p:spPr>
          <a:xfrm>
            <a:off x="3596430" y="3772744"/>
            <a:ext cx="0" cy="642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CA0C862-0837-954E-D062-A2E63B75FBF8}"/>
              </a:ext>
            </a:extLst>
          </p:cNvPr>
          <p:cNvCxnSpPr/>
          <p:nvPr/>
        </p:nvCxnSpPr>
        <p:spPr>
          <a:xfrm>
            <a:off x="3733590" y="3772744"/>
            <a:ext cx="0" cy="642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D5972A5-7EFC-BA3A-F61C-2A7187F372E4}"/>
              </a:ext>
            </a:extLst>
          </p:cNvPr>
          <p:cNvCxnSpPr/>
          <p:nvPr/>
        </p:nvCxnSpPr>
        <p:spPr>
          <a:xfrm>
            <a:off x="3870750" y="3772744"/>
            <a:ext cx="0" cy="642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F899410-7784-0FD6-A7C8-BFF1018E8B46}"/>
              </a:ext>
            </a:extLst>
          </p:cNvPr>
          <p:cNvCxnSpPr/>
          <p:nvPr/>
        </p:nvCxnSpPr>
        <p:spPr>
          <a:xfrm>
            <a:off x="4145070" y="3772744"/>
            <a:ext cx="0" cy="642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497A6D6-F27F-E665-2996-FB66BA0EB112}"/>
              </a:ext>
            </a:extLst>
          </p:cNvPr>
          <p:cNvCxnSpPr/>
          <p:nvPr/>
        </p:nvCxnSpPr>
        <p:spPr>
          <a:xfrm>
            <a:off x="4007910" y="3772744"/>
            <a:ext cx="0" cy="642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5B53EF7-EF47-C79F-3FDB-F4D5957F3E34}"/>
              </a:ext>
            </a:extLst>
          </p:cNvPr>
          <p:cNvCxnSpPr/>
          <p:nvPr/>
        </p:nvCxnSpPr>
        <p:spPr>
          <a:xfrm>
            <a:off x="4282230" y="3772744"/>
            <a:ext cx="0" cy="642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4F664764-7ABD-BCF0-56D9-20FE4E10BBDC}"/>
              </a:ext>
            </a:extLst>
          </p:cNvPr>
          <p:cNvSpPr/>
          <p:nvPr/>
        </p:nvSpPr>
        <p:spPr>
          <a:xfrm>
            <a:off x="4376527" y="3757941"/>
            <a:ext cx="85725" cy="857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D90E6DB-30CB-4AD2-73F1-DE93FE3E7B42}"/>
              </a:ext>
            </a:extLst>
          </p:cNvPr>
          <p:cNvCxnSpPr/>
          <p:nvPr/>
        </p:nvCxnSpPr>
        <p:spPr>
          <a:xfrm>
            <a:off x="4559407" y="3772288"/>
            <a:ext cx="0" cy="642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CF6A52F-B0F5-6A90-1B20-BCCB5A89CC49}"/>
              </a:ext>
            </a:extLst>
          </p:cNvPr>
          <p:cNvCxnSpPr/>
          <p:nvPr/>
        </p:nvCxnSpPr>
        <p:spPr>
          <a:xfrm>
            <a:off x="4696567" y="3772288"/>
            <a:ext cx="0" cy="642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6AC413F-9952-0129-C6AF-7C626B9410AA}"/>
              </a:ext>
            </a:extLst>
          </p:cNvPr>
          <p:cNvCxnSpPr/>
          <p:nvPr/>
        </p:nvCxnSpPr>
        <p:spPr>
          <a:xfrm>
            <a:off x="4833727" y="3772288"/>
            <a:ext cx="0" cy="642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51F36EE-DC26-1EA5-5C2D-948BBBA4CB0C}"/>
              </a:ext>
            </a:extLst>
          </p:cNvPr>
          <p:cNvCxnSpPr/>
          <p:nvPr/>
        </p:nvCxnSpPr>
        <p:spPr>
          <a:xfrm>
            <a:off x="5108047" y="3772288"/>
            <a:ext cx="0" cy="642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2511AA4-2DE3-AE53-7DFC-17F8D8493BDB}"/>
              </a:ext>
            </a:extLst>
          </p:cNvPr>
          <p:cNvCxnSpPr/>
          <p:nvPr/>
        </p:nvCxnSpPr>
        <p:spPr>
          <a:xfrm>
            <a:off x="4970887" y="3772288"/>
            <a:ext cx="0" cy="642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61095E1-C755-76C4-58DB-BB6D72ECD9DF}"/>
              </a:ext>
            </a:extLst>
          </p:cNvPr>
          <p:cNvCxnSpPr/>
          <p:nvPr/>
        </p:nvCxnSpPr>
        <p:spPr>
          <a:xfrm>
            <a:off x="5245207" y="3772288"/>
            <a:ext cx="0" cy="642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8E9B8347-D113-FE38-8A3C-8076B1E43DE8}"/>
              </a:ext>
            </a:extLst>
          </p:cNvPr>
          <p:cNvSpPr/>
          <p:nvPr/>
        </p:nvSpPr>
        <p:spPr>
          <a:xfrm>
            <a:off x="5341153" y="3758397"/>
            <a:ext cx="85725" cy="857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34CABE3-8DF2-7ADE-E2F6-765BC05B557C}"/>
              </a:ext>
            </a:extLst>
          </p:cNvPr>
          <p:cNvCxnSpPr/>
          <p:nvPr/>
        </p:nvCxnSpPr>
        <p:spPr>
          <a:xfrm>
            <a:off x="5524033" y="3772744"/>
            <a:ext cx="0" cy="642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FE9DFBD-B06D-2A76-B3A7-AF1949D93A89}"/>
              </a:ext>
            </a:extLst>
          </p:cNvPr>
          <p:cNvCxnSpPr/>
          <p:nvPr/>
        </p:nvCxnSpPr>
        <p:spPr>
          <a:xfrm>
            <a:off x="5661193" y="3772744"/>
            <a:ext cx="0" cy="642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E7C7E5E-D732-20FB-1F4C-E16B08395A95}"/>
              </a:ext>
            </a:extLst>
          </p:cNvPr>
          <p:cNvCxnSpPr/>
          <p:nvPr/>
        </p:nvCxnSpPr>
        <p:spPr>
          <a:xfrm>
            <a:off x="5798353" y="3772744"/>
            <a:ext cx="0" cy="642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5033155C-ACA5-DAFB-38A2-7C8F3879054A}"/>
              </a:ext>
            </a:extLst>
          </p:cNvPr>
          <p:cNvCxnSpPr/>
          <p:nvPr/>
        </p:nvCxnSpPr>
        <p:spPr>
          <a:xfrm>
            <a:off x="6072673" y="3772744"/>
            <a:ext cx="0" cy="642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3A05922-BD79-AF5E-9F16-605724790FEA}"/>
              </a:ext>
            </a:extLst>
          </p:cNvPr>
          <p:cNvCxnSpPr/>
          <p:nvPr/>
        </p:nvCxnSpPr>
        <p:spPr>
          <a:xfrm>
            <a:off x="5935513" y="3772744"/>
            <a:ext cx="0" cy="642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61938DF-0354-6D82-AF07-09DD25ED68DD}"/>
              </a:ext>
            </a:extLst>
          </p:cNvPr>
          <p:cNvCxnSpPr/>
          <p:nvPr/>
        </p:nvCxnSpPr>
        <p:spPr>
          <a:xfrm>
            <a:off x="6209833" y="3772744"/>
            <a:ext cx="0" cy="642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CC731A28-CC42-B4C8-3D48-8A78C45596DF}"/>
              </a:ext>
            </a:extLst>
          </p:cNvPr>
          <p:cNvSpPr txBox="1"/>
          <p:nvPr/>
        </p:nvSpPr>
        <p:spPr>
          <a:xfrm>
            <a:off x="4094999" y="3841669"/>
            <a:ext cx="7725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11/14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DEBB360-C184-12DB-7511-193C8186BCCF}"/>
              </a:ext>
            </a:extLst>
          </p:cNvPr>
          <p:cNvSpPr txBox="1"/>
          <p:nvPr/>
        </p:nvSpPr>
        <p:spPr>
          <a:xfrm>
            <a:off x="5073606" y="3840334"/>
            <a:ext cx="7725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11/21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D0D2962C-4D37-4FC7-C3D9-9795C10F1744}"/>
              </a:ext>
            </a:extLst>
          </p:cNvPr>
          <p:cNvSpPr/>
          <p:nvPr/>
        </p:nvSpPr>
        <p:spPr>
          <a:xfrm>
            <a:off x="6302993" y="3758407"/>
            <a:ext cx="85725" cy="857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82C06FEC-34A6-09AE-CE2A-8C3A4FDFDB12}"/>
              </a:ext>
            </a:extLst>
          </p:cNvPr>
          <p:cNvCxnSpPr/>
          <p:nvPr/>
        </p:nvCxnSpPr>
        <p:spPr>
          <a:xfrm>
            <a:off x="6485873" y="3772754"/>
            <a:ext cx="0" cy="642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D57D299-166B-AFC7-6C1D-223306E1F77E}"/>
              </a:ext>
            </a:extLst>
          </p:cNvPr>
          <p:cNvCxnSpPr/>
          <p:nvPr/>
        </p:nvCxnSpPr>
        <p:spPr>
          <a:xfrm>
            <a:off x="6623033" y="3772754"/>
            <a:ext cx="0" cy="642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B50640D-3748-9081-1F13-AB66037EF47B}"/>
              </a:ext>
            </a:extLst>
          </p:cNvPr>
          <p:cNvCxnSpPr/>
          <p:nvPr/>
        </p:nvCxnSpPr>
        <p:spPr>
          <a:xfrm>
            <a:off x="6760193" y="3772754"/>
            <a:ext cx="0" cy="642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1672B09A-22AC-CA01-B490-25548BCD51E4}"/>
              </a:ext>
            </a:extLst>
          </p:cNvPr>
          <p:cNvCxnSpPr/>
          <p:nvPr/>
        </p:nvCxnSpPr>
        <p:spPr>
          <a:xfrm>
            <a:off x="7034513" y="3772754"/>
            <a:ext cx="0" cy="642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C5AD776B-8D18-D84C-1DB9-602F5C73E72D}"/>
              </a:ext>
            </a:extLst>
          </p:cNvPr>
          <p:cNvCxnSpPr/>
          <p:nvPr/>
        </p:nvCxnSpPr>
        <p:spPr>
          <a:xfrm>
            <a:off x="6897353" y="3772754"/>
            <a:ext cx="0" cy="642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1E1C8307-DA78-4519-070B-BE71A5C1BBA5}"/>
              </a:ext>
            </a:extLst>
          </p:cNvPr>
          <p:cNvCxnSpPr/>
          <p:nvPr/>
        </p:nvCxnSpPr>
        <p:spPr>
          <a:xfrm>
            <a:off x="7171673" y="3772754"/>
            <a:ext cx="0" cy="642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>
            <a:extLst>
              <a:ext uri="{FF2B5EF4-FFF2-40B4-BE49-F238E27FC236}">
                <a16:creationId xmlns:a16="http://schemas.microsoft.com/office/drawing/2014/main" id="{6DE0141E-AD0B-F403-04CF-521908ACACC0}"/>
              </a:ext>
            </a:extLst>
          </p:cNvPr>
          <p:cNvSpPr/>
          <p:nvPr/>
        </p:nvSpPr>
        <p:spPr>
          <a:xfrm>
            <a:off x="7267619" y="3758863"/>
            <a:ext cx="85725" cy="857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21E904A6-8A62-6B35-4E85-6BABC016F338}"/>
              </a:ext>
            </a:extLst>
          </p:cNvPr>
          <p:cNvCxnSpPr/>
          <p:nvPr/>
        </p:nvCxnSpPr>
        <p:spPr>
          <a:xfrm>
            <a:off x="7450499" y="3773210"/>
            <a:ext cx="0" cy="642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0198D8E-547E-2845-895C-9D2B11D4F223}"/>
              </a:ext>
            </a:extLst>
          </p:cNvPr>
          <p:cNvCxnSpPr/>
          <p:nvPr/>
        </p:nvCxnSpPr>
        <p:spPr>
          <a:xfrm>
            <a:off x="7587659" y="3773210"/>
            <a:ext cx="0" cy="642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095A7279-083C-7AE8-445C-FE6424111F8B}"/>
              </a:ext>
            </a:extLst>
          </p:cNvPr>
          <p:cNvCxnSpPr/>
          <p:nvPr/>
        </p:nvCxnSpPr>
        <p:spPr>
          <a:xfrm>
            <a:off x="7724819" y="3773210"/>
            <a:ext cx="0" cy="642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D1230EEF-9F64-7B8E-7132-4BC9DDAF6766}"/>
              </a:ext>
            </a:extLst>
          </p:cNvPr>
          <p:cNvCxnSpPr/>
          <p:nvPr/>
        </p:nvCxnSpPr>
        <p:spPr>
          <a:xfrm>
            <a:off x="7999139" y="3773210"/>
            <a:ext cx="0" cy="642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40A65DEE-2FFC-A14D-AF37-1DBC5C5F84F0}"/>
              </a:ext>
            </a:extLst>
          </p:cNvPr>
          <p:cNvCxnSpPr/>
          <p:nvPr/>
        </p:nvCxnSpPr>
        <p:spPr>
          <a:xfrm>
            <a:off x="7861979" y="3773210"/>
            <a:ext cx="0" cy="642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0CD2F18E-6369-BC9C-3606-FA4AA8E85A23}"/>
              </a:ext>
            </a:extLst>
          </p:cNvPr>
          <p:cNvSpPr txBox="1"/>
          <p:nvPr/>
        </p:nvSpPr>
        <p:spPr>
          <a:xfrm>
            <a:off x="6009833" y="3832017"/>
            <a:ext cx="7725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11/28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B70EDEFE-C918-47B4-EC34-09DCA1309482}"/>
              </a:ext>
            </a:extLst>
          </p:cNvPr>
          <p:cNvSpPr txBox="1"/>
          <p:nvPr/>
        </p:nvSpPr>
        <p:spPr>
          <a:xfrm>
            <a:off x="6987119" y="3826169"/>
            <a:ext cx="7725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12/5</a:t>
            </a:r>
          </a:p>
        </p:txBody>
      </p:sp>
      <p:sp>
        <p:nvSpPr>
          <p:cNvPr id="75" name="Rounded Rectangle 74">
            <a:extLst>
              <a:ext uri="{FF2B5EF4-FFF2-40B4-BE49-F238E27FC236}">
                <a16:creationId xmlns:a16="http://schemas.microsoft.com/office/drawing/2014/main" id="{DDE6D596-C13A-4508-8242-5E7B5043C2B4}"/>
              </a:ext>
            </a:extLst>
          </p:cNvPr>
          <p:cNvSpPr/>
          <p:nvPr/>
        </p:nvSpPr>
        <p:spPr>
          <a:xfrm>
            <a:off x="3581400" y="3429000"/>
            <a:ext cx="1816115" cy="2696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PS4</a:t>
            </a:r>
          </a:p>
        </p:txBody>
      </p:sp>
      <p:sp>
        <p:nvSpPr>
          <p:cNvPr id="77" name="Rounded Rectangle 76">
            <a:extLst>
              <a:ext uri="{FF2B5EF4-FFF2-40B4-BE49-F238E27FC236}">
                <a16:creationId xmlns:a16="http://schemas.microsoft.com/office/drawing/2014/main" id="{45501D34-B4F4-EFCD-EC9A-29D03BFD7FDC}"/>
              </a:ext>
            </a:extLst>
          </p:cNvPr>
          <p:cNvSpPr/>
          <p:nvPr/>
        </p:nvSpPr>
        <p:spPr>
          <a:xfrm>
            <a:off x="5518078" y="3425610"/>
            <a:ext cx="2764897" cy="2696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Project 2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59804C77-7C33-AA71-7884-B35FF50ED7F4}"/>
              </a:ext>
            </a:extLst>
          </p:cNvPr>
          <p:cNvSpPr txBox="1"/>
          <p:nvPr/>
        </p:nvSpPr>
        <p:spPr>
          <a:xfrm>
            <a:off x="8468279" y="2875591"/>
            <a:ext cx="1264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Final exam on Dec 18</a:t>
            </a:r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65A7974F-AA9D-0233-5765-AAA31BD49E60}"/>
              </a:ext>
            </a:extLst>
          </p:cNvPr>
          <p:cNvCxnSpPr>
            <a:cxnSpLocks/>
            <a:stCxn id="78" idx="2"/>
          </p:cNvCxnSpPr>
          <p:nvPr/>
        </p:nvCxnSpPr>
        <p:spPr>
          <a:xfrm flipH="1">
            <a:off x="9100275" y="3521922"/>
            <a:ext cx="362" cy="209502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0B6F519F-7BA5-5C14-71A5-E54A3C6F2F37}"/>
              </a:ext>
            </a:extLst>
          </p:cNvPr>
          <p:cNvSpPr txBox="1"/>
          <p:nvPr/>
        </p:nvSpPr>
        <p:spPr>
          <a:xfrm>
            <a:off x="3158527" y="3817681"/>
            <a:ext cx="7725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11/7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23D40BE-A8D9-EF79-DF4F-3C54DBAC2241}"/>
              </a:ext>
            </a:extLst>
          </p:cNvPr>
          <p:cNvSpPr txBox="1"/>
          <p:nvPr/>
        </p:nvSpPr>
        <p:spPr>
          <a:xfrm>
            <a:off x="7931831" y="3820193"/>
            <a:ext cx="7725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12/12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3F1CB4F5-B408-129B-7DB3-B618A3FA54D5}"/>
              </a:ext>
            </a:extLst>
          </p:cNvPr>
          <p:cNvCxnSpPr/>
          <p:nvPr/>
        </p:nvCxnSpPr>
        <p:spPr>
          <a:xfrm>
            <a:off x="8136299" y="3772288"/>
            <a:ext cx="0" cy="642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>
            <a:extLst>
              <a:ext uri="{FF2B5EF4-FFF2-40B4-BE49-F238E27FC236}">
                <a16:creationId xmlns:a16="http://schemas.microsoft.com/office/drawing/2014/main" id="{27AEE54C-6451-A859-A1A9-261A5DE95A9E}"/>
              </a:ext>
            </a:extLst>
          </p:cNvPr>
          <p:cNvSpPr/>
          <p:nvPr/>
        </p:nvSpPr>
        <p:spPr>
          <a:xfrm>
            <a:off x="8236030" y="3760393"/>
            <a:ext cx="85725" cy="857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671DD759-9FCE-E792-9D0D-C47B4C89056C}"/>
              </a:ext>
            </a:extLst>
          </p:cNvPr>
          <p:cNvCxnSpPr/>
          <p:nvPr/>
        </p:nvCxnSpPr>
        <p:spPr>
          <a:xfrm>
            <a:off x="8414475" y="3772288"/>
            <a:ext cx="0" cy="642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498904E6-AAD1-E5CB-D1AB-0853964F59C9}"/>
              </a:ext>
            </a:extLst>
          </p:cNvPr>
          <p:cNvCxnSpPr/>
          <p:nvPr/>
        </p:nvCxnSpPr>
        <p:spPr>
          <a:xfrm>
            <a:off x="8551635" y="3772288"/>
            <a:ext cx="0" cy="642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1A71F293-2CAF-CF0F-A0BF-AAC26BB83C32}"/>
              </a:ext>
            </a:extLst>
          </p:cNvPr>
          <p:cNvCxnSpPr/>
          <p:nvPr/>
        </p:nvCxnSpPr>
        <p:spPr>
          <a:xfrm>
            <a:off x="8688795" y="3772288"/>
            <a:ext cx="0" cy="642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3775CC0B-5DD8-FC6D-0B8D-AF64AED298D4}"/>
              </a:ext>
            </a:extLst>
          </p:cNvPr>
          <p:cNvCxnSpPr/>
          <p:nvPr/>
        </p:nvCxnSpPr>
        <p:spPr>
          <a:xfrm>
            <a:off x="8963115" y="3772288"/>
            <a:ext cx="0" cy="642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1F1FB43F-C01C-4CF9-EEEB-4F926063AECF}"/>
              </a:ext>
            </a:extLst>
          </p:cNvPr>
          <p:cNvCxnSpPr/>
          <p:nvPr/>
        </p:nvCxnSpPr>
        <p:spPr>
          <a:xfrm>
            <a:off x="8825955" y="3772288"/>
            <a:ext cx="0" cy="642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97C4143B-CF1D-EE6A-7B7D-43CD83B5D75F}"/>
              </a:ext>
            </a:extLst>
          </p:cNvPr>
          <p:cNvCxnSpPr/>
          <p:nvPr/>
        </p:nvCxnSpPr>
        <p:spPr>
          <a:xfrm>
            <a:off x="9100275" y="3771366"/>
            <a:ext cx="0" cy="642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C5D0E37F-4B94-147C-1417-8033F80A56D0}"/>
              </a:ext>
            </a:extLst>
          </p:cNvPr>
          <p:cNvSpPr txBox="1"/>
          <p:nvPr/>
        </p:nvSpPr>
        <p:spPr>
          <a:xfrm>
            <a:off x="8933216" y="3817681"/>
            <a:ext cx="7725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12/1</a:t>
            </a:r>
            <a:r>
              <a:rPr lang="el-GR" sz="1600" dirty="0"/>
              <a:t>9</a:t>
            </a:r>
            <a:endParaRPr lang="en-US" sz="1600" dirty="0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97B42253-13F7-A8AE-2521-1CEB7DAEB585}"/>
              </a:ext>
            </a:extLst>
          </p:cNvPr>
          <p:cNvSpPr/>
          <p:nvPr/>
        </p:nvSpPr>
        <p:spPr>
          <a:xfrm>
            <a:off x="9237415" y="3757881"/>
            <a:ext cx="85725" cy="857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5985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Shape 68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Calibri Light" panose="020F0302020204030204" pitchFamily="34" charset="0"/>
              </a:rPr>
              <a:t>Synchronous specs</a:t>
            </a:r>
            <a:endParaRPr dirty="0">
              <a:latin typeface="Calibri Light" panose="020F0302020204030204" pitchFamily="34" charset="0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24</a:t>
            </a:fld>
            <a:endParaRPr lang="uk-UA"/>
          </a:p>
        </p:txBody>
      </p:sp>
      <p:sp>
        <p:nvSpPr>
          <p:cNvPr id="12" name="Google Shape;123;p16"/>
          <p:cNvSpPr txBox="1"/>
          <p:nvPr/>
        </p:nvSpPr>
        <p:spPr>
          <a:xfrm>
            <a:off x="2093725" y="1893094"/>
            <a:ext cx="9172586" cy="3242828"/>
          </a:xfrm>
          <a:prstGeom prst="rect">
            <a:avLst/>
          </a:prstGeom>
          <a:solidFill>
            <a:srgbClr val="EAD1DC"/>
          </a:solidFill>
          <a:ln w="9525" cap="flat" cmpd="sng">
            <a:solidFill>
              <a:srgbClr val="741B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4283" tIns="64283" rIns="64283" bIns="64283" anchor="t" anchorCtr="0">
            <a:noAutofit/>
          </a:bodyPr>
          <a:lstStyle/>
          <a:p>
            <a:pPr defTabSz="642915">
              <a:buClr>
                <a:srgbClr val="000000"/>
              </a:buClr>
            </a:pPr>
            <a:r>
              <a:rPr lang="en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module </a:t>
            </a:r>
            <a:r>
              <a:rPr lang="en" dirty="0" err="1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MapSpec</a:t>
            </a:r>
            <a:r>
              <a:rPr lang="en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{  </a:t>
            </a:r>
            <a:endParaRPr lang="en-US" dirty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defTabSz="642915">
              <a:buClr>
                <a:srgbClr val="000000"/>
              </a:buClr>
            </a:pPr>
            <a:r>
              <a:rPr lang="en-US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datatype Variables = Variables(</a:t>
            </a:r>
            <a:r>
              <a:rPr lang="en" dirty="0" err="1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mapp:map</a:t>
            </a:r>
            <a:r>
              <a:rPr lang="en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&lt;Key, Value&gt;)</a:t>
            </a:r>
            <a:endParaRPr lang="en-US" dirty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defTabSz="642915">
              <a:buClr>
                <a:srgbClr val="000000"/>
              </a:buClr>
            </a:pPr>
            <a:r>
              <a:rPr lang="en-US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</a:p>
          <a:p>
            <a:pPr defTabSz="642915">
              <a:buClr>
                <a:srgbClr val="000000"/>
              </a:buClr>
            </a:pPr>
            <a:r>
              <a:rPr lang="en-US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predicate </a:t>
            </a:r>
            <a:r>
              <a:rPr lang="en-US" dirty="0" err="1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InsertOp</a:t>
            </a:r>
            <a:r>
              <a:rPr lang="en-US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v:Variables</a:t>
            </a:r>
            <a:r>
              <a:rPr lang="en-US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v':Variables</a:t>
            </a:r>
            <a:r>
              <a:rPr lang="en-US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key:Key</a:t>
            </a:r>
            <a:r>
              <a:rPr lang="en-US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value:Value</a:t>
            </a:r>
            <a:r>
              <a:rPr lang="en-US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 {</a:t>
            </a:r>
          </a:p>
          <a:p>
            <a:pPr defTabSz="642915">
              <a:buClr>
                <a:srgbClr val="000000"/>
              </a:buClr>
            </a:pPr>
            <a:r>
              <a:rPr lang="en-US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 ...</a:t>
            </a:r>
          </a:p>
          <a:p>
            <a:pPr defTabSz="642915">
              <a:buClr>
                <a:srgbClr val="000000"/>
              </a:buClr>
            </a:pPr>
            <a:r>
              <a:rPr lang="en-US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}</a:t>
            </a:r>
          </a:p>
          <a:p>
            <a:pPr defTabSz="642915">
              <a:buClr>
                <a:srgbClr val="000000"/>
              </a:buClr>
            </a:pPr>
            <a:endParaRPr lang="en-US" dirty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defTabSz="642915">
              <a:buClr>
                <a:srgbClr val="000000"/>
              </a:buClr>
            </a:pP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  <a:sym typeface="Consolas"/>
              </a:rPr>
              <a:t>  </a:t>
            </a:r>
            <a:r>
              <a:rPr lang="en-U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predicate </a:t>
            </a:r>
            <a:r>
              <a:rPr lang="en-US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QueryOp</a:t>
            </a:r>
            <a:r>
              <a:rPr lang="en-U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v:Variables</a:t>
            </a:r>
            <a:r>
              <a:rPr lang="en-U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v':Variables</a:t>
            </a:r>
            <a:r>
              <a:rPr lang="en-U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key:Key</a:t>
            </a:r>
            <a:r>
              <a:rPr lang="en-U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output:Value</a:t>
            </a:r>
            <a:r>
              <a:rPr lang="en-U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)</a:t>
            </a:r>
            <a:r>
              <a:rPr lang="en-US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{</a:t>
            </a:r>
          </a:p>
          <a:p>
            <a:pPr defTabSz="642915">
              <a:buClr>
                <a:srgbClr val="000000"/>
              </a:buClr>
            </a:pPr>
            <a:r>
              <a:rPr lang="en-US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 ...</a:t>
            </a:r>
          </a:p>
          <a:p>
            <a:pPr defTabSz="642915">
              <a:buClr>
                <a:srgbClr val="000000"/>
              </a:buClr>
            </a:pPr>
            <a:r>
              <a:rPr lang="en-US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}</a:t>
            </a:r>
          </a:p>
          <a:p>
            <a:pPr defTabSz="642915">
              <a:buClr>
                <a:srgbClr val="000000"/>
              </a:buClr>
            </a:pPr>
            <a:r>
              <a:rPr lang="en-US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171321" y="5785023"/>
            <a:ext cx="8004551" cy="0"/>
          </a:xfrm>
          <a:prstGeom prst="line">
            <a:avLst/>
          </a:prstGeom>
          <a:noFill/>
          <a:ln w="38100" cap="flat">
            <a:solidFill>
              <a:srgbClr val="5A5F5E"/>
            </a:solidFill>
            <a:prstDash val="solid"/>
            <a:miter lim="400000"/>
            <a:tailEnd type="stealth" w="lg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4" name="Group 3"/>
          <p:cNvGrpSpPr/>
          <p:nvPr/>
        </p:nvGrpSpPr>
        <p:grpSpPr>
          <a:xfrm>
            <a:off x="2672900" y="5303178"/>
            <a:ext cx="783869" cy="568105"/>
            <a:chOff x="1633991" y="7857601"/>
            <a:chExt cx="1114836" cy="807971"/>
          </a:xfrm>
        </p:grpSpPr>
        <p:sp>
          <p:nvSpPr>
            <p:cNvPr id="2" name="Oval 1"/>
            <p:cNvSpPr/>
            <p:nvPr/>
          </p:nvSpPr>
          <p:spPr>
            <a:xfrm>
              <a:off x="2191408" y="8418481"/>
              <a:ext cx="252248" cy="247091"/>
            </a:xfrm>
            <a:prstGeom prst="ellipse">
              <a:avLst/>
            </a:prstGeom>
            <a:solidFill>
              <a:srgbClr val="808785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633991" y="7857601"/>
              <a:ext cx="1114836" cy="4718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r>
                <a:rPr lang="en-US" sz="1687" dirty="0">
                  <a:latin typeface="Consolas" charset="0"/>
                  <a:ea typeface="Consolas" charset="0"/>
                  <a:cs typeface="Consolas" charset="0"/>
                  <a:sym typeface="Gill Sans Light"/>
                </a:rPr>
                <a:t>Insert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868507" y="5697534"/>
            <a:ext cx="755635" cy="475702"/>
            <a:chOff x="3334409" y="8418481"/>
            <a:chExt cx="1074681" cy="676555"/>
          </a:xfrm>
        </p:grpSpPr>
        <p:sp>
          <p:nvSpPr>
            <p:cNvPr id="7" name="Oval 6"/>
            <p:cNvSpPr/>
            <p:nvPr/>
          </p:nvSpPr>
          <p:spPr>
            <a:xfrm>
              <a:off x="4156842" y="8418481"/>
              <a:ext cx="252248" cy="247092"/>
            </a:xfrm>
            <a:prstGeom prst="ellipse">
              <a:avLst/>
            </a:prstGeom>
            <a:solidFill>
              <a:srgbClr val="808785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334409" y="8623202"/>
              <a:ext cx="946130" cy="4718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r>
                <a:rPr lang="en-US" sz="1687" dirty="0">
                  <a:latin typeface="Consolas" charset="0"/>
                  <a:ea typeface="Consolas" charset="0"/>
                  <a:cs typeface="Consolas" charset="0"/>
                  <a:sym typeface="Gill Sans Light"/>
                </a:rPr>
                <a:t>Query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697785" y="5321661"/>
            <a:ext cx="783869" cy="544120"/>
            <a:chOff x="4513826" y="7883889"/>
            <a:chExt cx="1114836" cy="773859"/>
          </a:xfrm>
        </p:grpSpPr>
        <p:sp>
          <p:nvSpPr>
            <p:cNvPr id="13" name="TextBox 12"/>
            <p:cNvSpPr txBox="1"/>
            <p:nvPr/>
          </p:nvSpPr>
          <p:spPr>
            <a:xfrm>
              <a:off x="4513826" y="7883889"/>
              <a:ext cx="1114836" cy="4718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r>
                <a:rPr lang="en-US" sz="1687" dirty="0">
                  <a:latin typeface="Consolas" charset="0"/>
                  <a:ea typeface="Consolas" charset="0"/>
                  <a:cs typeface="Consolas" charset="0"/>
                  <a:sym typeface="Gill Sans Light"/>
                </a:rPr>
                <a:t>Insert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4724400" y="8410657"/>
              <a:ext cx="247091" cy="247091"/>
            </a:xfrm>
            <a:prstGeom prst="ellipse">
              <a:avLst/>
            </a:prstGeom>
            <a:solidFill>
              <a:srgbClr val="808785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614155" y="5321676"/>
            <a:ext cx="783869" cy="544136"/>
            <a:chOff x="5817106" y="7883879"/>
            <a:chExt cx="1114836" cy="773879"/>
          </a:xfrm>
        </p:grpSpPr>
        <p:sp>
          <p:nvSpPr>
            <p:cNvPr id="9" name="Oval 8"/>
            <p:cNvSpPr/>
            <p:nvPr/>
          </p:nvSpPr>
          <p:spPr>
            <a:xfrm>
              <a:off x="6122277" y="8410668"/>
              <a:ext cx="252248" cy="247090"/>
            </a:xfrm>
            <a:prstGeom prst="ellipse">
              <a:avLst/>
            </a:prstGeom>
            <a:solidFill>
              <a:srgbClr val="808785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817106" y="7883879"/>
              <a:ext cx="1114836" cy="4718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r>
                <a:rPr lang="en-US" sz="1687">
                  <a:latin typeface="Consolas" charset="0"/>
                  <a:ea typeface="Consolas" charset="0"/>
                  <a:cs typeface="Consolas" charset="0"/>
                  <a:sym typeface="Gill Sans Light"/>
                </a:rPr>
                <a:t>Insert</a:t>
              </a:r>
              <a:endParaRPr lang="en-US" sz="1687" dirty="0">
                <a:latin typeface="Consolas" charset="0"/>
                <a:ea typeface="Consolas" charset="0"/>
                <a:cs typeface="Consolas" charset="0"/>
                <a:sym typeface="Gill Sans Light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767196" y="5692028"/>
            <a:ext cx="665248" cy="481199"/>
            <a:chOff x="7456991" y="8410662"/>
            <a:chExt cx="946131" cy="684374"/>
          </a:xfrm>
        </p:grpSpPr>
        <p:sp>
          <p:nvSpPr>
            <p:cNvPr id="10" name="Oval 9"/>
            <p:cNvSpPr/>
            <p:nvPr/>
          </p:nvSpPr>
          <p:spPr>
            <a:xfrm>
              <a:off x="7930055" y="8410662"/>
              <a:ext cx="252248" cy="247092"/>
            </a:xfrm>
            <a:prstGeom prst="ellipse">
              <a:avLst/>
            </a:prstGeom>
            <a:solidFill>
              <a:srgbClr val="808785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456991" y="8623202"/>
              <a:ext cx="946131" cy="4718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r>
                <a:rPr lang="en-US" sz="1687" dirty="0">
                  <a:latin typeface="Consolas" charset="0"/>
                  <a:ea typeface="Consolas" charset="0"/>
                  <a:cs typeface="Consolas" charset="0"/>
                  <a:sym typeface="Gill Sans Light"/>
                </a:rPr>
                <a:t>Query</a:t>
              </a:r>
            </a:p>
          </p:txBody>
        </p:sp>
      </p:grp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58B9E-8104-494E-B806-1968C951703E}" type="datetime1">
              <a:rPr lang="en-US" smtClean="0"/>
              <a:t>11/14/24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83498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0" name="Straight Arrow Connector 69"/>
          <p:cNvCxnSpPr/>
          <p:nvPr/>
        </p:nvCxnSpPr>
        <p:spPr>
          <a:xfrm>
            <a:off x="5850152" y="2806709"/>
            <a:ext cx="0" cy="2915607"/>
          </a:xfrm>
          <a:prstGeom prst="straightConnector1">
            <a:avLst/>
          </a:prstGeom>
          <a:noFill/>
          <a:ln w="31750" cap="flat">
            <a:solidFill>
              <a:srgbClr val="5A5F5E">
                <a:alpha val="75000"/>
              </a:srgb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1" name="Straight Arrow Connector 70"/>
          <p:cNvCxnSpPr/>
          <p:nvPr/>
        </p:nvCxnSpPr>
        <p:spPr>
          <a:xfrm flipV="1">
            <a:off x="5975565" y="2806709"/>
            <a:ext cx="0" cy="2915607"/>
          </a:xfrm>
          <a:prstGeom prst="straightConnector1">
            <a:avLst/>
          </a:prstGeom>
          <a:noFill/>
          <a:ln w="31750" cap="flat">
            <a:solidFill>
              <a:srgbClr val="5A5F5E">
                <a:alpha val="75000"/>
              </a:srgb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6" name="Straight Arrow Connector 75"/>
          <p:cNvCxnSpPr/>
          <p:nvPr/>
        </p:nvCxnSpPr>
        <p:spPr>
          <a:xfrm flipH="1">
            <a:off x="4875331" y="3580700"/>
            <a:ext cx="1280" cy="2147891"/>
          </a:xfrm>
          <a:prstGeom prst="straightConnector1">
            <a:avLst/>
          </a:prstGeom>
          <a:noFill/>
          <a:ln w="31750" cap="flat">
            <a:solidFill>
              <a:srgbClr val="5A5F5E">
                <a:alpha val="75000"/>
              </a:srgb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7" name="Straight Arrow Connector 76"/>
          <p:cNvCxnSpPr/>
          <p:nvPr/>
        </p:nvCxnSpPr>
        <p:spPr>
          <a:xfrm flipV="1">
            <a:off x="5000745" y="3580701"/>
            <a:ext cx="1280" cy="2147891"/>
          </a:xfrm>
          <a:prstGeom prst="straightConnector1">
            <a:avLst/>
          </a:prstGeom>
          <a:noFill/>
          <a:ln w="31750" cap="flat">
            <a:solidFill>
              <a:srgbClr val="5A5F5E">
                <a:alpha val="75000"/>
              </a:srgb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2" name="Straight Arrow Connector 71"/>
          <p:cNvCxnSpPr>
            <a:stCxn id="59" idx="3"/>
            <a:endCxn id="44" idx="1"/>
          </p:cNvCxnSpPr>
          <p:nvPr/>
        </p:nvCxnSpPr>
        <p:spPr>
          <a:xfrm>
            <a:off x="4472754" y="3575276"/>
            <a:ext cx="0" cy="2148142"/>
          </a:xfrm>
          <a:prstGeom prst="straightConnector1">
            <a:avLst/>
          </a:prstGeom>
          <a:noFill/>
          <a:ln w="31750" cap="flat">
            <a:solidFill>
              <a:srgbClr val="5A5F5E">
                <a:alpha val="75000"/>
              </a:srgb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3" name="Straight Arrow Connector 72"/>
          <p:cNvCxnSpPr>
            <a:stCxn id="44" idx="7"/>
            <a:endCxn id="59" idx="5"/>
          </p:cNvCxnSpPr>
          <p:nvPr/>
        </p:nvCxnSpPr>
        <p:spPr>
          <a:xfrm flipV="1">
            <a:off x="4598168" y="3575276"/>
            <a:ext cx="0" cy="2148142"/>
          </a:xfrm>
          <a:prstGeom prst="straightConnector1">
            <a:avLst/>
          </a:prstGeom>
          <a:noFill/>
          <a:ln w="31750" cap="flat">
            <a:solidFill>
              <a:srgbClr val="5A5F5E">
                <a:alpha val="75000"/>
              </a:srgb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80" name="Shape 68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Calibri Light" panose="020F0302020204030204" pitchFamily="34" charset="0"/>
              </a:rPr>
              <a:t>Synchronous specs</a:t>
            </a:r>
            <a:endParaRPr dirty="0">
              <a:latin typeface="Calibri Light" panose="020F03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25</a:t>
            </a:fld>
            <a:endParaRPr lang="uk-UA"/>
          </a:p>
        </p:txBody>
      </p:sp>
      <p:cxnSp>
        <p:nvCxnSpPr>
          <p:cNvPr id="39" name="Straight Connector 38"/>
          <p:cNvCxnSpPr/>
          <p:nvPr/>
        </p:nvCxnSpPr>
        <p:spPr>
          <a:xfrm>
            <a:off x="2171321" y="5785023"/>
            <a:ext cx="8004551" cy="0"/>
          </a:xfrm>
          <a:prstGeom prst="line">
            <a:avLst/>
          </a:prstGeom>
          <a:noFill/>
          <a:ln w="38100" cap="flat">
            <a:solidFill>
              <a:srgbClr val="5A5F5E"/>
            </a:solidFill>
            <a:prstDash val="solid"/>
            <a:miter lim="400000"/>
            <a:tailEnd type="stealth" w="lg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40" name="Group 39"/>
          <p:cNvGrpSpPr/>
          <p:nvPr/>
        </p:nvGrpSpPr>
        <p:grpSpPr>
          <a:xfrm>
            <a:off x="2672900" y="5303183"/>
            <a:ext cx="783869" cy="562607"/>
            <a:chOff x="1633991" y="7857601"/>
            <a:chExt cx="1114836" cy="800151"/>
          </a:xfrm>
        </p:grpSpPr>
        <p:sp>
          <p:nvSpPr>
            <p:cNvPr id="42" name="TextBox 41"/>
            <p:cNvSpPr txBox="1"/>
            <p:nvPr/>
          </p:nvSpPr>
          <p:spPr>
            <a:xfrm>
              <a:off x="1633991" y="7857601"/>
              <a:ext cx="1114836" cy="4718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r>
                <a:rPr lang="en-US" sz="1687" dirty="0">
                  <a:latin typeface="Consolas" charset="0"/>
                  <a:ea typeface="Consolas" charset="0"/>
                  <a:cs typeface="Consolas" charset="0"/>
                  <a:sym typeface="Gill Sans Light"/>
                </a:rPr>
                <a:t>Insert</a:t>
              </a:r>
            </a:p>
          </p:txBody>
        </p:sp>
        <p:sp>
          <p:nvSpPr>
            <p:cNvPr id="41" name="Oval 40"/>
            <p:cNvSpPr/>
            <p:nvPr/>
          </p:nvSpPr>
          <p:spPr>
            <a:xfrm>
              <a:off x="2191408" y="8410661"/>
              <a:ext cx="252248" cy="247091"/>
            </a:xfrm>
            <a:prstGeom prst="ellipse">
              <a:avLst/>
            </a:prstGeom>
            <a:solidFill>
              <a:srgbClr val="808785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868507" y="5697975"/>
            <a:ext cx="755635" cy="475264"/>
            <a:chOff x="3334409" y="8419104"/>
            <a:chExt cx="1074681" cy="675932"/>
          </a:xfrm>
        </p:grpSpPr>
        <p:sp>
          <p:nvSpPr>
            <p:cNvPr id="44" name="Oval 43"/>
            <p:cNvSpPr/>
            <p:nvPr/>
          </p:nvSpPr>
          <p:spPr>
            <a:xfrm>
              <a:off x="4156842" y="8419104"/>
              <a:ext cx="252248" cy="247092"/>
            </a:xfrm>
            <a:prstGeom prst="ellipse">
              <a:avLst/>
            </a:prstGeom>
            <a:solidFill>
              <a:srgbClr val="808785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334409" y="8623202"/>
              <a:ext cx="946130" cy="4718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r>
                <a:rPr lang="en-US" sz="1687" dirty="0">
                  <a:latin typeface="Consolas" charset="0"/>
                  <a:ea typeface="Consolas" charset="0"/>
                  <a:cs typeface="Consolas" charset="0"/>
                  <a:sym typeface="Gill Sans Light"/>
                </a:rPr>
                <a:t>Query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4697785" y="5321669"/>
            <a:ext cx="783869" cy="544135"/>
            <a:chOff x="4513826" y="7883879"/>
            <a:chExt cx="1114836" cy="773878"/>
          </a:xfrm>
        </p:grpSpPr>
        <p:sp>
          <p:nvSpPr>
            <p:cNvPr id="47" name="Oval 46"/>
            <p:cNvSpPr/>
            <p:nvPr/>
          </p:nvSpPr>
          <p:spPr>
            <a:xfrm>
              <a:off x="4724400" y="8410667"/>
              <a:ext cx="252248" cy="247090"/>
            </a:xfrm>
            <a:prstGeom prst="ellipse">
              <a:avLst/>
            </a:prstGeom>
            <a:solidFill>
              <a:srgbClr val="808785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513826" y="7883879"/>
              <a:ext cx="1114836" cy="4718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r>
                <a:rPr lang="en-US" sz="1687">
                  <a:latin typeface="Consolas" charset="0"/>
                  <a:ea typeface="Consolas" charset="0"/>
                  <a:cs typeface="Consolas" charset="0"/>
                  <a:sym typeface="Gill Sans Light"/>
                </a:rPr>
                <a:t>Insert</a:t>
              </a:r>
              <a:endParaRPr lang="en-US" sz="1687" dirty="0">
                <a:latin typeface="Consolas" charset="0"/>
                <a:ea typeface="Consolas" charset="0"/>
                <a:cs typeface="Consolas" charset="0"/>
                <a:sym typeface="Gill Sans Light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5614155" y="5321657"/>
            <a:ext cx="783869" cy="544131"/>
            <a:chOff x="5817106" y="7883879"/>
            <a:chExt cx="1114836" cy="773874"/>
          </a:xfrm>
        </p:grpSpPr>
        <p:sp>
          <p:nvSpPr>
            <p:cNvPr id="51" name="TextBox 50"/>
            <p:cNvSpPr txBox="1"/>
            <p:nvPr/>
          </p:nvSpPr>
          <p:spPr>
            <a:xfrm>
              <a:off x="5817106" y="7883879"/>
              <a:ext cx="1114836" cy="4718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r>
                <a:rPr lang="en-US" sz="1687">
                  <a:latin typeface="Consolas" charset="0"/>
                  <a:ea typeface="Consolas" charset="0"/>
                  <a:cs typeface="Consolas" charset="0"/>
                  <a:sym typeface="Gill Sans Light"/>
                </a:rPr>
                <a:t>Insert</a:t>
              </a:r>
              <a:endParaRPr lang="en-US" sz="1687" dirty="0">
                <a:latin typeface="Consolas" charset="0"/>
                <a:ea typeface="Consolas" charset="0"/>
                <a:cs typeface="Consolas" charset="0"/>
                <a:sym typeface="Gill Sans Light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122277" y="8410662"/>
              <a:ext cx="252248" cy="247091"/>
            </a:xfrm>
            <a:prstGeom prst="ellipse">
              <a:avLst/>
            </a:prstGeom>
            <a:solidFill>
              <a:srgbClr val="808785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6767196" y="5692031"/>
            <a:ext cx="665248" cy="481200"/>
            <a:chOff x="7456991" y="8410661"/>
            <a:chExt cx="946131" cy="684375"/>
          </a:xfrm>
        </p:grpSpPr>
        <p:sp>
          <p:nvSpPr>
            <p:cNvPr id="53" name="Oval 52"/>
            <p:cNvSpPr/>
            <p:nvPr/>
          </p:nvSpPr>
          <p:spPr>
            <a:xfrm>
              <a:off x="7930055" y="8410661"/>
              <a:ext cx="252248" cy="247092"/>
            </a:xfrm>
            <a:prstGeom prst="ellipse">
              <a:avLst/>
            </a:prstGeom>
            <a:solidFill>
              <a:srgbClr val="808785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7456991" y="8623202"/>
              <a:ext cx="946131" cy="4718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r>
                <a:rPr lang="en-US" sz="1687" dirty="0">
                  <a:latin typeface="Consolas" charset="0"/>
                  <a:ea typeface="Consolas" charset="0"/>
                  <a:cs typeface="Consolas" charset="0"/>
                  <a:sym typeface="Gill Sans Light"/>
                </a:rPr>
                <a:t>Query</a:t>
              </a:r>
            </a:p>
          </p:txBody>
        </p:sp>
      </p:grpSp>
      <p:cxnSp>
        <p:nvCxnSpPr>
          <p:cNvPr id="55" name="Straight Connector 54"/>
          <p:cNvCxnSpPr/>
          <p:nvPr/>
        </p:nvCxnSpPr>
        <p:spPr>
          <a:xfrm>
            <a:off x="2171321" y="2744002"/>
            <a:ext cx="8004551" cy="0"/>
          </a:xfrm>
          <a:prstGeom prst="line">
            <a:avLst/>
          </a:prstGeom>
          <a:noFill/>
          <a:ln w="38100" cap="flat">
            <a:solidFill>
              <a:srgbClr val="5A5F5E"/>
            </a:solidFill>
            <a:prstDash val="solid"/>
            <a:miter lim="400000"/>
            <a:tailEnd type="stealth" w="lg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6" name="Straight Connector 55"/>
          <p:cNvCxnSpPr/>
          <p:nvPr/>
        </p:nvCxnSpPr>
        <p:spPr>
          <a:xfrm>
            <a:off x="2171321" y="3519962"/>
            <a:ext cx="8004551" cy="0"/>
          </a:xfrm>
          <a:prstGeom prst="line">
            <a:avLst/>
          </a:prstGeom>
          <a:noFill/>
          <a:ln w="38100" cap="flat">
            <a:solidFill>
              <a:srgbClr val="5A5F5E"/>
            </a:solidFill>
            <a:prstDash val="solid"/>
            <a:miter lim="400000"/>
            <a:tailEnd type="stealth" w="lg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" name="TextBox 1"/>
          <p:cNvSpPr txBox="1"/>
          <p:nvPr/>
        </p:nvSpPr>
        <p:spPr>
          <a:xfrm>
            <a:off x="1942525" y="2337263"/>
            <a:ext cx="737061" cy="331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1687" dirty="0">
                <a:solidFill>
                  <a:srgbClr val="535353"/>
                </a:solidFill>
                <a:latin typeface="Calibri" charset="0"/>
                <a:ea typeface="Calibri" charset="0"/>
                <a:cs typeface="Calibri" charset="0"/>
                <a:sym typeface="Gill Sans Light"/>
              </a:rPr>
              <a:t>Client 1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932685" y="3188171"/>
            <a:ext cx="737061" cy="331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1687" dirty="0">
                <a:solidFill>
                  <a:srgbClr val="535353"/>
                </a:solidFill>
                <a:latin typeface="Calibri" charset="0"/>
                <a:ea typeface="Calibri" charset="0"/>
                <a:cs typeface="Calibri" charset="0"/>
                <a:sym typeface="Gill Sans Light"/>
              </a:rPr>
              <a:t>Client 2</a:t>
            </a:r>
          </a:p>
        </p:txBody>
      </p:sp>
      <p:sp>
        <p:nvSpPr>
          <p:cNvPr id="58" name="Oval 57"/>
          <p:cNvSpPr/>
          <p:nvPr/>
        </p:nvSpPr>
        <p:spPr>
          <a:xfrm>
            <a:off x="3064834" y="2651024"/>
            <a:ext cx="177362" cy="173736"/>
          </a:xfrm>
          <a:prstGeom prst="ellipse">
            <a:avLst/>
          </a:prstGeom>
          <a:solidFill>
            <a:srgbClr val="80878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4446780" y="3426983"/>
            <a:ext cx="177362" cy="173736"/>
          </a:xfrm>
          <a:prstGeom prst="ellipse">
            <a:avLst/>
          </a:prstGeom>
          <a:solidFill>
            <a:srgbClr val="80878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4845844" y="3426983"/>
            <a:ext cx="177362" cy="173736"/>
          </a:xfrm>
          <a:prstGeom prst="ellipse">
            <a:avLst/>
          </a:prstGeom>
          <a:solidFill>
            <a:srgbClr val="80878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61" name="Oval 60"/>
          <p:cNvSpPr/>
          <p:nvPr/>
        </p:nvSpPr>
        <p:spPr>
          <a:xfrm>
            <a:off x="5828725" y="2655562"/>
            <a:ext cx="177362" cy="173736"/>
          </a:xfrm>
          <a:prstGeom prst="ellipse">
            <a:avLst/>
          </a:prstGeom>
          <a:solidFill>
            <a:srgbClr val="80878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7099820" y="3428876"/>
            <a:ext cx="177362" cy="173736"/>
          </a:xfrm>
          <a:prstGeom prst="ellipse">
            <a:avLst/>
          </a:prstGeom>
          <a:solidFill>
            <a:srgbClr val="80878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cxnSp>
        <p:nvCxnSpPr>
          <p:cNvPr id="4" name="Straight Arrow Connector 3"/>
          <p:cNvCxnSpPr>
            <a:stCxn id="58" idx="3"/>
            <a:endCxn id="41" idx="1"/>
          </p:cNvCxnSpPr>
          <p:nvPr/>
        </p:nvCxnSpPr>
        <p:spPr>
          <a:xfrm>
            <a:off x="3090808" y="2799317"/>
            <a:ext cx="0" cy="2918180"/>
          </a:xfrm>
          <a:prstGeom prst="straightConnector1">
            <a:avLst/>
          </a:prstGeom>
          <a:noFill/>
          <a:ln w="31750" cap="flat">
            <a:solidFill>
              <a:srgbClr val="5A5F5E">
                <a:alpha val="75000"/>
              </a:srgb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6" name="Straight Arrow Connector 65"/>
          <p:cNvCxnSpPr>
            <a:stCxn id="41" idx="7"/>
            <a:endCxn id="58" idx="5"/>
          </p:cNvCxnSpPr>
          <p:nvPr/>
        </p:nvCxnSpPr>
        <p:spPr>
          <a:xfrm flipV="1">
            <a:off x="3216222" y="2799317"/>
            <a:ext cx="0" cy="2918180"/>
          </a:xfrm>
          <a:prstGeom prst="straightConnector1">
            <a:avLst/>
          </a:prstGeom>
          <a:noFill/>
          <a:ln w="31750" cap="flat">
            <a:solidFill>
              <a:srgbClr val="5A5F5E">
                <a:alpha val="75000"/>
              </a:srgb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9" name="TextBox 68"/>
          <p:cNvSpPr txBox="1"/>
          <p:nvPr/>
        </p:nvSpPr>
        <p:spPr>
          <a:xfrm>
            <a:off x="1788768" y="5479171"/>
            <a:ext cx="634790" cy="331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1687" dirty="0">
                <a:solidFill>
                  <a:srgbClr val="535353"/>
                </a:solidFill>
                <a:latin typeface="Calibri" charset="0"/>
                <a:ea typeface="Calibri" charset="0"/>
                <a:cs typeface="Calibri" charset="0"/>
                <a:sym typeface="Gill Sans Light"/>
              </a:rPr>
              <a:t>Server</a:t>
            </a:r>
          </a:p>
        </p:txBody>
      </p:sp>
      <p:cxnSp>
        <p:nvCxnSpPr>
          <p:cNvPr id="78" name="Straight Arrow Connector 77"/>
          <p:cNvCxnSpPr/>
          <p:nvPr/>
        </p:nvCxnSpPr>
        <p:spPr>
          <a:xfrm flipH="1">
            <a:off x="7107137" y="3579493"/>
            <a:ext cx="1280" cy="2147891"/>
          </a:xfrm>
          <a:prstGeom prst="straightConnector1">
            <a:avLst/>
          </a:prstGeom>
          <a:noFill/>
          <a:ln w="31750" cap="flat">
            <a:solidFill>
              <a:srgbClr val="5A5F5E">
                <a:alpha val="75000"/>
              </a:srgb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9" name="Straight Arrow Connector 78"/>
          <p:cNvCxnSpPr/>
          <p:nvPr/>
        </p:nvCxnSpPr>
        <p:spPr>
          <a:xfrm flipV="1">
            <a:off x="7232551" y="3579493"/>
            <a:ext cx="1280" cy="2147891"/>
          </a:xfrm>
          <a:prstGeom prst="straightConnector1">
            <a:avLst/>
          </a:prstGeom>
          <a:noFill/>
          <a:ln w="31750" cap="flat">
            <a:solidFill>
              <a:srgbClr val="5A5F5E">
                <a:alpha val="75000"/>
              </a:srgb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E51BA-B383-BC40-85CE-92BF71D0B044}" type="datetime1">
              <a:rPr lang="en-US" smtClean="0"/>
              <a:t>11/14/24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05149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60" grpId="0" animBg="1"/>
      <p:bldP spid="61" grpId="0" animBg="1"/>
      <p:bldP spid="6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Asynchrony in real life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26</a:t>
            </a:fld>
            <a:endParaRPr lang="uk-UA"/>
          </a:p>
        </p:txBody>
      </p:sp>
      <p:cxnSp>
        <p:nvCxnSpPr>
          <p:cNvPr id="16" name="Straight Connector 15"/>
          <p:cNvCxnSpPr/>
          <p:nvPr/>
        </p:nvCxnSpPr>
        <p:spPr>
          <a:xfrm>
            <a:off x="2171321" y="5785023"/>
            <a:ext cx="8004551" cy="0"/>
          </a:xfrm>
          <a:prstGeom prst="line">
            <a:avLst/>
          </a:prstGeom>
          <a:noFill/>
          <a:ln w="38100" cap="flat">
            <a:solidFill>
              <a:srgbClr val="5A5F5E"/>
            </a:solidFill>
            <a:prstDash val="solid"/>
            <a:miter lim="400000"/>
            <a:tailEnd type="stealth" w="lg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2" name="Straight Connector 31"/>
          <p:cNvCxnSpPr/>
          <p:nvPr/>
        </p:nvCxnSpPr>
        <p:spPr>
          <a:xfrm>
            <a:off x="2171321" y="2744002"/>
            <a:ext cx="8004551" cy="0"/>
          </a:xfrm>
          <a:prstGeom prst="line">
            <a:avLst/>
          </a:prstGeom>
          <a:noFill/>
          <a:ln w="38100" cap="flat">
            <a:solidFill>
              <a:srgbClr val="5A5F5E"/>
            </a:solidFill>
            <a:prstDash val="solid"/>
            <a:miter lim="400000"/>
            <a:tailEnd type="stealth" w="lg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3" name="Straight Connector 32"/>
          <p:cNvCxnSpPr/>
          <p:nvPr/>
        </p:nvCxnSpPr>
        <p:spPr>
          <a:xfrm>
            <a:off x="2171321" y="3519962"/>
            <a:ext cx="8004551" cy="0"/>
          </a:xfrm>
          <a:prstGeom prst="line">
            <a:avLst/>
          </a:prstGeom>
          <a:noFill/>
          <a:ln w="38100" cap="flat">
            <a:solidFill>
              <a:srgbClr val="5A5F5E"/>
            </a:solidFill>
            <a:prstDash val="solid"/>
            <a:miter lim="400000"/>
            <a:tailEnd type="stealth" w="lg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4" name="TextBox 33"/>
          <p:cNvSpPr txBox="1"/>
          <p:nvPr/>
        </p:nvSpPr>
        <p:spPr>
          <a:xfrm>
            <a:off x="1942525" y="2337263"/>
            <a:ext cx="737061" cy="331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1687" dirty="0">
                <a:solidFill>
                  <a:srgbClr val="535353"/>
                </a:solidFill>
                <a:latin typeface="Calibri" charset="0"/>
                <a:ea typeface="Calibri" charset="0"/>
                <a:cs typeface="Calibri" charset="0"/>
                <a:sym typeface="Gill Sans Light"/>
              </a:rPr>
              <a:t>Client 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932685" y="3188171"/>
            <a:ext cx="737061" cy="331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1687" dirty="0">
                <a:solidFill>
                  <a:srgbClr val="535353"/>
                </a:solidFill>
                <a:latin typeface="Calibri" charset="0"/>
                <a:ea typeface="Calibri" charset="0"/>
                <a:cs typeface="Calibri" charset="0"/>
                <a:sym typeface="Gill Sans Light"/>
              </a:rPr>
              <a:t>Client 2</a:t>
            </a:r>
          </a:p>
        </p:txBody>
      </p:sp>
      <p:sp>
        <p:nvSpPr>
          <p:cNvPr id="36" name="Oval 35"/>
          <p:cNvSpPr/>
          <p:nvPr/>
        </p:nvSpPr>
        <p:spPr>
          <a:xfrm>
            <a:off x="3064834" y="2651027"/>
            <a:ext cx="173736" cy="173736"/>
          </a:xfrm>
          <a:prstGeom prst="ellipse">
            <a:avLst/>
          </a:prstGeom>
          <a:solidFill>
            <a:srgbClr val="80878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6369332" y="3426986"/>
            <a:ext cx="173736" cy="173736"/>
          </a:xfrm>
          <a:prstGeom prst="ellipse">
            <a:avLst/>
          </a:prstGeom>
          <a:solidFill>
            <a:srgbClr val="80878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7898409" y="3426986"/>
            <a:ext cx="173736" cy="173736"/>
          </a:xfrm>
          <a:prstGeom prst="ellipse">
            <a:avLst/>
          </a:prstGeom>
          <a:solidFill>
            <a:srgbClr val="80878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cxnSp>
        <p:nvCxnSpPr>
          <p:cNvPr id="42" name="Straight Arrow Connector 41"/>
          <p:cNvCxnSpPr>
            <a:stCxn id="36" idx="4"/>
          </p:cNvCxnSpPr>
          <p:nvPr/>
        </p:nvCxnSpPr>
        <p:spPr>
          <a:xfrm>
            <a:off x="3151702" y="2824763"/>
            <a:ext cx="134808" cy="1452517"/>
          </a:xfrm>
          <a:prstGeom prst="straightConnector1">
            <a:avLst/>
          </a:prstGeom>
          <a:noFill/>
          <a:ln w="31750" cap="flat">
            <a:solidFill>
              <a:srgbClr val="5A5F5E">
                <a:alpha val="75000"/>
              </a:srgb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3" name="Straight Arrow Connector 42"/>
          <p:cNvCxnSpPr>
            <a:endCxn id="47" idx="4"/>
          </p:cNvCxnSpPr>
          <p:nvPr/>
        </p:nvCxnSpPr>
        <p:spPr>
          <a:xfrm flipV="1">
            <a:off x="4472896" y="2824763"/>
            <a:ext cx="213943" cy="1452518"/>
          </a:xfrm>
          <a:prstGeom prst="straightConnector1">
            <a:avLst/>
          </a:prstGeom>
          <a:noFill/>
          <a:ln w="31750" cap="flat">
            <a:solidFill>
              <a:srgbClr val="5A5F5E">
                <a:alpha val="75000"/>
              </a:srgb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7" name="Oval 46"/>
          <p:cNvSpPr/>
          <p:nvPr/>
        </p:nvSpPr>
        <p:spPr>
          <a:xfrm>
            <a:off x="4599971" y="2651027"/>
            <a:ext cx="173736" cy="173736"/>
          </a:xfrm>
          <a:prstGeom prst="ellipse">
            <a:avLst/>
          </a:prstGeom>
          <a:solidFill>
            <a:srgbClr val="80878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811945" y="2321640"/>
            <a:ext cx="1376980" cy="331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1687" dirty="0" err="1">
                <a:latin typeface="Consolas" charset="0"/>
                <a:ea typeface="Consolas" charset="0"/>
                <a:cs typeface="Consolas" charset="0"/>
                <a:sym typeface="Gill Sans Light"/>
              </a:rPr>
              <a:t>SendRequest</a:t>
            </a:r>
            <a:endParaRPr lang="en-US" sz="1687" dirty="0">
              <a:latin typeface="Consolas" charset="0"/>
              <a:ea typeface="Consolas" charset="0"/>
              <a:cs typeface="Consolas" charset="0"/>
              <a:sym typeface="Gill Sans Light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317119" y="2319217"/>
            <a:ext cx="1495603" cy="331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1687" dirty="0" err="1">
                <a:latin typeface="Consolas" charset="0"/>
                <a:ea typeface="Consolas" charset="0"/>
                <a:cs typeface="Consolas" charset="0"/>
                <a:sym typeface="Gill Sans Light"/>
              </a:rPr>
              <a:t>ReceiveReply</a:t>
            </a:r>
            <a:endParaRPr lang="en-US" sz="1687" dirty="0">
              <a:latin typeface="Consolas" charset="0"/>
              <a:ea typeface="Consolas" charset="0"/>
              <a:cs typeface="Consolas" charset="0"/>
              <a:sym typeface="Gill Sans Light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896457" y="3103454"/>
            <a:ext cx="1376980" cy="331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1687" dirty="0" err="1">
                <a:latin typeface="Consolas" charset="0"/>
                <a:ea typeface="Consolas" charset="0"/>
                <a:cs typeface="Consolas" charset="0"/>
                <a:sym typeface="Gill Sans Light"/>
              </a:rPr>
              <a:t>SendRequest</a:t>
            </a:r>
            <a:endParaRPr lang="en-US" sz="1687" dirty="0">
              <a:latin typeface="Consolas" charset="0"/>
              <a:ea typeface="Consolas" charset="0"/>
              <a:cs typeface="Consolas" charset="0"/>
              <a:sym typeface="Gill Sans Light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474463" y="3099490"/>
            <a:ext cx="1495602" cy="331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r>
              <a:rPr lang="en-US" sz="1687" dirty="0" err="1">
                <a:latin typeface="Consolas" charset="0"/>
                <a:ea typeface="Consolas" charset="0"/>
                <a:cs typeface="Consolas" charset="0"/>
              </a:rPr>
              <a:t>ReceiveReply</a:t>
            </a:r>
            <a:endParaRPr lang="en-US" sz="1687" dirty="0">
              <a:latin typeface="Consolas" charset="0"/>
              <a:ea typeface="Consolas" charset="0"/>
              <a:cs typeface="Consolas" charset="0"/>
            </a:endParaRPr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6451952" y="3594911"/>
            <a:ext cx="132995" cy="1213023"/>
          </a:xfrm>
          <a:prstGeom prst="straightConnector1">
            <a:avLst/>
          </a:prstGeom>
          <a:noFill/>
          <a:ln w="31750" cap="flat">
            <a:solidFill>
              <a:srgbClr val="5A5F5E">
                <a:alpha val="75000"/>
              </a:srgb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8" name="Straight Arrow Connector 57"/>
          <p:cNvCxnSpPr/>
          <p:nvPr/>
        </p:nvCxnSpPr>
        <p:spPr>
          <a:xfrm flipV="1">
            <a:off x="7771333" y="3594911"/>
            <a:ext cx="215757" cy="1213023"/>
          </a:xfrm>
          <a:prstGeom prst="straightConnector1">
            <a:avLst/>
          </a:prstGeom>
          <a:noFill/>
          <a:ln w="31750" cap="flat">
            <a:solidFill>
              <a:srgbClr val="5A5F5E">
                <a:alpha val="75000"/>
              </a:srgb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1" name="TextBox 60"/>
          <p:cNvSpPr txBox="1"/>
          <p:nvPr/>
        </p:nvSpPr>
        <p:spPr>
          <a:xfrm>
            <a:off x="1788768" y="5479171"/>
            <a:ext cx="634790" cy="331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1687" dirty="0">
                <a:solidFill>
                  <a:srgbClr val="535353"/>
                </a:solidFill>
                <a:latin typeface="Calibri" charset="0"/>
                <a:ea typeface="Calibri" charset="0"/>
                <a:cs typeface="Calibri" charset="0"/>
                <a:sym typeface="Gill Sans Light"/>
              </a:rPr>
              <a:t>Server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0E743-112F-464B-BEEB-3EC796495BA9}" type="datetime1">
              <a:rPr lang="en-US" smtClean="0"/>
              <a:t>11/14/24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13554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41" grpId="0" animBg="1"/>
      <p:bldP spid="47" grpId="0" animBg="1"/>
      <p:bldP spid="52" grpId="0"/>
      <p:bldP spid="53" grpId="0"/>
      <p:bldP spid="54" grpId="0"/>
      <p:bldP spid="5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Linearizability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27</a:t>
            </a:fld>
            <a:endParaRPr lang="uk-UA"/>
          </a:p>
        </p:txBody>
      </p:sp>
      <p:cxnSp>
        <p:nvCxnSpPr>
          <p:cNvPr id="16" name="Straight Connector 15"/>
          <p:cNvCxnSpPr/>
          <p:nvPr/>
        </p:nvCxnSpPr>
        <p:spPr>
          <a:xfrm>
            <a:off x="2171321" y="5785023"/>
            <a:ext cx="8004551" cy="0"/>
          </a:xfrm>
          <a:prstGeom prst="line">
            <a:avLst/>
          </a:prstGeom>
          <a:noFill/>
          <a:ln w="38100" cap="flat">
            <a:solidFill>
              <a:srgbClr val="5A5F5E"/>
            </a:solidFill>
            <a:prstDash val="solid"/>
            <a:miter lim="400000"/>
            <a:tailEnd type="stealth" w="lg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2" name="Straight Connector 31"/>
          <p:cNvCxnSpPr/>
          <p:nvPr/>
        </p:nvCxnSpPr>
        <p:spPr>
          <a:xfrm>
            <a:off x="2171321" y="2744002"/>
            <a:ext cx="8004551" cy="0"/>
          </a:xfrm>
          <a:prstGeom prst="line">
            <a:avLst/>
          </a:prstGeom>
          <a:noFill/>
          <a:ln w="38100" cap="flat">
            <a:solidFill>
              <a:srgbClr val="5A5F5E"/>
            </a:solidFill>
            <a:prstDash val="solid"/>
            <a:miter lim="400000"/>
            <a:tailEnd type="stealth" w="lg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3" name="Straight Connector 32"/>
          <p:cNvCxnSpPr/>
          <p:nvPr/>
        </p:nvCxnSpPr>
        <p:spPr>
          <a:xfrm>
            <a:off x="2171321" y="3519962"/>
            <a:ext cx="8004551" cy="0"/>
          </a:xfrm>
          <a:prstGeom prst="line">
            <a:avLst/>
          </a:prstGeom>
          <a:noFill/>
          <a:ln w="38100" cap="flat">
            <a:solidFill>
              <a:srgbClr val="5A5F5E"/>
            </a:solidFill>
            <a:prstDash val="solid"/>
            <a:miter lim="400000"/>
            <a:tailEnd type="stealth" w="lg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6" name="Oval 35"/>
          <p:cNvSpPr/>
          <p:nvPr/>
        </p:nvSpPr>
        <p:spPr>
          <a:xfrm>
            <a:off x="3064834" y="2651022"/>
            <a:ext cx="177362" cy="173736"/>
          </a:xfrm>
          <a:prstGeom prst="ellipse">
            <a:avLst/>
          </a:prstGeom>
          <a:solidFill>
            <a:srgbClr val="80878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6369332" y="3426981"/>
            <a:ext cx="177362" cy="173736"/>
          </a:xfrm>
          <a:prstGeom prst="ellipse">
            <a:avLst/>
          </a:prstGeom>
          <a:solidFill>
            <a:srgbClr val="80878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7898409" y="3426981"/>
            <a:ext cx="177362" cy="173736"/>
          </a:xfrm>
          <a:prstGeom prst="ellipse">
            <a:avLst/>
          </a:prstGeom>
          <a:solidFill>
            <a:srgbClr val="80878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cxnSp>
        <p:nvCxnSpPr>
          <p:cNvPr id="42" name="Straight Arrow Connector 41"/>
          <p:cNvCxnSpPr>
            <a:stCxn id="36" idx="4"/>
          </p:cNvCxnSpPr>
          <p:nvPr/>
        </p:nvCxnSpPr>
        <p:spPr>
          <a:xfrm>
            <a:off x="3153515" y="2824758"/>
            <a:ext cx="132995" cy="1452517"/>
          </a:xfrm>
          <a:prstGeom prst="straightConnector1">
            <a:avLst/>
          </a:prstGeom>
          <a:noFill/>
          <a:ln w="31750" cap="flat">
            <a:solidFill>
              <a:srgbClr val="5A5F5E">
                <a:alpha val="75000"/>
              </a:srgb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3" name="Straight Arrow Connector 42"/>
          <p:cNvCxnSpPr>
            <a:endCxn id="47" idx="4"/>
          </p:cNvCxnSpPr>
          <p:nvPr/>
        </p:nvCxnSpPr>
        <p:spPr>
          <a:xfrm flipV="1">
            <a:off x="4472896" y="2824758"/>
            <a:ext cx="215756" cy="1452517"/>
          </a:xfrm>
          <a:prstGeom prst="straightConnector1">
            <a:avLst/>
          </a:prstGeom>
          <a:noFill/>
          <a:ln w="31750" cap="flat">
            <a:solidFill>
              <a:srgbClr val="5A5F5E">
                <a:alpha val="75000"/>
              </a:srgb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7" name="Oval 46"/>
          <p:cNvSpPr/>
          <p:nvPr/>
        </p:nvSpPr>
        <p:spPr>
          <a:xfrm>
            <a:off x="4599971" y="2651022"/>
            <a:ext cx="177362" cy="173736"/>
          </a:xfrm>
          <a:prstGeom prst="ellipse">
            <a:avLst/>
          </a:prstGeom>
          <a:solidFill>
            <a:srgbClr val="80878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811945" y="2321640"/>
            <a:ext cx="1376980" cy="331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1687" dirty="0" err="1">
                <a:latin typeface="Consolas" charset="0"/>
                <a:ea typeface="Consolas" charset="0"/>
                <a:cs typeface="Consolas" charset="0"/>
                <a:sym typeface="Gill Sans Light"/>
              </a:rPr>
              <a:t>SendRequest</a:t>
            </a:r>
            <a:endParaRPr lang="en-US" sz="1687" dirty="0">
              <a:latin typeface="Consolas" charset="0"/>
              <a:ea typeface="Consolas" charset="0"/>
              <a:cs typeface="Consolas" charset="0"/>
              <a:sym typeface="Gill Sans Light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317119" y="2319217"/>
            <a:ext cx="1495603" cy="331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1687" dirty="0" err="1">
                <a:latin typeface="Consolas" charset="0"/>
                <a:ea typeface="Consolas" charset="0"/>
                <a:cs typeface="Consolas" charset="0"/>
              </a:rPr>
              <a:t>Receive</a:t>
            </a:r>
            <a:r>
              <a:rPr lang="en-US" sz="1687" dirty="0" err="1">
                <a:latin typeface="Consolas" charset="0"/>
                <a:ea typeface="Consolas" charset="0"/>
                <a:cs typeface="Consolas" charset="0"/>
                <a:sym typeface="Gill Sans Light"/>
              </a:rPr>
              <a:t>Reply</a:t>
            </a:r>
            <a:endParaRPr lang="en-US" sz="1687" dirty="0">
              <a:latin typeface="Consolas" charset="0"/>
              <a:ea typeface="Consolas" charset="0"/>
              <a:cs typeface="Consolas" charset="0"/>
              <a:sym typeface="Gill Sans Light"/>
            </a:endParaRPr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6451952" y="3594911"/>
            <a:ext cx="132995" cy="1213023"/>
          </a:xfrm>
          <a:prstGeom prst="straightConnector1">
            <a:avLst/>
          </a:prstGeom>
          <a:noFill/>
          <a:ln w="31750" cap="flat">
            <a:solidFill>
              <a:srgbClr val="5A5F5E">
                <a:alpha val="75000"/>
              </a:srgb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8" name="Straight Arrow Connector 57"/>
          <p:cNvCxnSpPr/>
          <p:nvPr/>
        </p:nvCxnSpPr>
        <p:spPr>
          <a:xfrm flipV="1">
            <a:off x="7771333" y="3594911"/>
            <a:ext cx="215757" cy="1213023"/>
          </a:xfrm>
          <a:prstGeom prst="straightConnector1">
            <a:avLst/>
          </a:prstGeom>
          <a:noFill/>
          <a:ln w="31750" cap="flat">
            <a:solidFill>
              <a:srgbClr val="5A5F5E">
                <a:alpha val="75000"/>
              </a:srgb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1" name="TextBox 50"/>
          <p:cNvSpPr txBox="1"/>
          <p:nvPr/>
        </p:nvSpPr>
        <p:spPr>
          <a:xfrm>
            <a:off x="3260617" y="4110872"/>
            <a:ext cx="1269579" cy="4183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2250" dirty="0">
                <a:sym typeface="Gill Sans Light"/>
              </a:rPr>
              <a:t>Insert(x,7)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635051" y="4641605"/>
            <a:ext cx="1096007" cy="4183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2250" dirty="0">
                <a:sym typeface="Gill Sans Light"/>
              </a:rPr>
              <a:t>Query(x)</a:t>
            </a:r>
          </a:p>
        </p:txBody>
      </p:sp>
      <p:pic>
        <p:nvPicPr>
          <p:cNvPr id="1026" name="Picture 2" descr="rofile photo for Jon Howell (him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662" y="3114445"/>
            <a:ext cx="661132" cy="661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ofile photo for Mano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718" y="2358266"/>
            <a:ext cx="621574" cy="621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5896457" y="3103454"/>
            <a:ext cx="1376980" cy="331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1687" dirty="0" err="1">
                <a:latin typeface="Consolas" charset="0"/>
                <a:ea typeface="Consolas" charset="0"/>
                <a:cs typeface="Consolas" charset="0"/>
                <a:sym typeface="Gill Sans Light"/>
              </a:rPr>
              <a:t>SendRequest</a:t>
            </a:r>
            <a:endParaRPr lang="en-US" sz="1687" dirty="0">
              <a:latin typeface="Consolas" charset="0"/>
              <a:ea typeface="Consolas" charset="0"/>
              <a:cs typeface="Consolas" charset="0"/>
              <a:sym typeface="Gill Sans Ligh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479573" y="3099490"/>
            <a:ext cx="1495603" cy="331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1687" dirty="0" err="1">
                <a:latin typeface="Consolas" charset="0"/>
                <a:ea typeface="Consolas" charset="0"/>
                <a:cs typeface="Consolas" charset="0"/>
                <a:sym typeface="Gill Sans Light"/>
              </a:rPr>
              <a:t>ReceiveReply</a:t>
            </a:r>
            <a:endParaRPr lang="en-US" sz="1687" dirty="0">
              <a:latin typeface="Consolas" charset="0"/>
              <a:ea typeface="Consolas" charset="0"/>
              <a:cs typeface="Consolas" charset="0"/>
              <a:sym typeface="Gill Sans Light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112599" y="2739688"/>
            <a:ext cx="705231" cy="780274"/>
            <a:chOff x="5103785" y="3896445"/>
            <a:chExt cx="1002995" cy="1109723"/>
          </a:xfrm>
        </p:grpSpPr>
        <p:cxnSp>
          <p:nvCxnSpPr>
            <p:cNvPr id="3" name="Straight Arrow Connector 2"/>
            <p:cNvCxnSpPr/>
            <p:nvPr/>
          </p:nvCxnSpPr>
          <p:spPr>
            <a:xfrm>
              <a:off x="5103785" y="3896445"/>
              <a:ext cx="1002995" cy="1109723"/>
            </a:xfrm>
            <a:prstGeom prst="straightConnector1">
              <a:avLst/>
            </a:prstGeom>
            <a:noFill/>
            <a:ln w="41275" cap="flat">
              <a:solidFill>
                <a:srgbClr val="5A5F5E"/>
              </a:solidFill>
              <a:prstDash val="sysDot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pic>
          <p:nvPicPr>
            <p:cNvPr id="1030" name="Picture 6" descr="hone call icon vector image | Free SV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9938" y="4109353"/>
              <a:ext cx="708832" cy="7088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8" name="TextBox 37"/>
          <p:cNvSpPr txBox="1"/>
          <p:nvPr/>
        </p:nvSpPr>
        <p:spPr>
          <a:xfrm>
            <a:off x="1788768" y="5479171"/>
            <a:ext cx="634790" cy="331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1687" dirty="0">
                <a:solidFill>
                  <a:srgbClr val="535353"/>
                </a:solidFill>
                <a:latin typeface="Calibri" charset="0"/>
                <a:ea typeface="Calibri" charset="0"/>
                <a:cs typeface="Calibri" charset="0"/>
                <a:sym typeface="Gill Sans Light"/>
              </a:rPr>
              <a:t>Server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020F4-2C6F-394B-83CB-7B8469183D7C}" type="datetime1">
              <a:rPr lang="en-US" smtClean="0"/>
              <a:t>11/14/24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3053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6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Linearizability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28</a:t>
            </a:fld>
            <a:endParaRPr lang="uk-UA"/>
          </a:p>
        </p:txBody>
      </p:sp>
      <p:cxnSp>
        <p:nvCxnSpPr>
          <p:cNvPr id="16" name="Straight Connector 15"/>
          <p:cNvCxnSpPr/>
          <p:nvPr/>
        </p:nvCxnSpPr>
        <p:spPr>
          <a:xfrm>
            <a:off x="2171321" y="5785023"/>
            <a:ext cx="8004551" cy="0"/>
          </a:xfrm>
          <a:prstGeom prst="line">
            <a:avLst/>
          </a:prstGeom>
          <a:noFill/>
          <a:ln w="38100" cap="flat">
            <a:solidFill>
              <a:srgbClr val="5A5F5E"/>
            </a:solidFill>
            <a:prstDash val="solid"/>
            <a:miter lim="400000"/>
            <a:tailEnd type="stealth" w="lg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2" name="Straight Connector 31"/>
          <p:cNvCxnSpPr/>
          <p:nvPr/>
        </p:nvCxnSpPr>
        <p:spPr>
          <a:xfrm>
            <a:off x="2171321" y="2744002"/>
            <a:ext cx="8004551" cy="0"/>
          </a:xfrm>
          <a:prstGeom prst="line">
            <a:avLst/>
          </a:prstGeom>
          <a:noFill/>
          <a:ln w="38100" cap="flat">
            <a:solidFill>
              <a:srgbClr val="5A5F5E"/>
            </a:solidFill>
            <a:prstDash val="solid"/>
            <a:miter lim="400000"/>
            <a:tailEnd type="stealth" w="lg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3" name="Straight Connector 32"/>
          <p:cNvCxnSpPr/>
          <p:nvPr/>
        </p:nvCxnSpPr>
        <p:spPr>
          <a:xfrm>
            <a:off x="2171321" y="3519962"/>
            <a:ext cx="8004551" cy="0"/>
          </a:xfrm>
          <a:prstGeom prst="line">
            <a:avLst/>
          </a:prstGeom>
          <a:noFill/>
          <a:ln w="38100" cap="flat">
            <a:solidFill>
              <a:srgbClr val="5A5F5E"/>
            </a:solidFill>
            <a:prstDash val="solid"/>
            <a:miter lim="400000"/>
            <a:tailEnd type="stealth" w="lg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6" name="Oval 35"/>
          <p:cNvSpPr/>
          <p:nvPr/>
        </p:nvSpPr>
        <p:spPr>
          <a:xfrm>
            <a:off x="3064834" y="2651027"/>
            <a:ext cx="177362" cy="173736"/>
          </a:xfrm>
          <a:prstGeom prst="ellipse">
            <a:avLst/>
          </a:prstGeom>
          <a:solidFill>
            <a:srgbClr val="80878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5408979" y="3440717"/>
            <a:ext cx="177362" cy="173736"/>
          </a:xfrm>
          <a:prstGeom prst="ellipse">
            <a:avLst/>
          </a:prstGeom>
          <a:solidFill>
            <a:srgbClr val="80878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7898409" y="3426986"/>
            <a:ext cx="177362" cy="173736"/>
          </a:xfrm>
          <a:prstGeom prst="ellipse">
            <a:avLst/>
          </a:prstGeom>
          <a:solidFill>
            <a:srgbClr val="80878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cxnSp>
        <p:nvCxnSpPr>
          <p:cNvPr id="42" name="Straight Arrow Connector 41"/>
          <p:cNvCxnSpPr>
            <a:stCxn id="36" idx="4"/>
          </p:cNvCxnSpPr>
          <p:nvPr/>
        </p:nvCxnSpPr>
        <p:spPr>
          <a:xfrm>
            <a:off x="3153515" y="2824763"/>
            <a:ext cx="132995" cy="1452517"/>
          </a:xfrm>
          <a:prstGeom prst="straightConnector1">
            <a:avLst/>
          </a:prstGeom>
          <a:noFill/>
          <a:ln w="31750" cap="flat">
            <a:solidFill>
              <a:srgbClr val="5A5F5E">
                <a:alpha val="75000"/>
              </a:srgb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3" name="Straight Arrow Connector 42"/>
          <p:cNvCxnSpPr>
            <a:endCxn id="47" idx="4"/>
          </p:cNvCxnSpPr>
          <p:nvPr/>
        </p:nvCxnSpPr>
        <p:spPr>
          <a:xfrm flipV="1">
            <a:off x="6230326" y="2824763"/>
            <a:ext cx="215756" cy="1452517"/>
          </a:xfrm>
          <a:prstGeom prst="straightConnector1">
            <a:avLst/>
          </a:prstGeom>
          <a:noFill/>
          <a:ln w="31750" cap="flat">
            <a:solidFill>
              <a:srgbClr val="5A5F5E">
                <a:alpha val="75000"/>
              </a:srgb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7" name="Oval 46"/>
          <p:cNvSpPr/>
          <p:nvPr/>
        </p:nvSpPr>
        <p:spPr>
          <a:xfrm>
            <a:off x="6357401" y="2651027"/>
            <a:ext cx="177362" cy="173736"/>
          </a:xfrm>
          <a:prstGeom prst="ellipse">
            <a:avLst/>
          </a:prstGeom>
          <a:solidFill>
            <a:srgbClr val="80878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811945" y="2321640"/>
            <a:ext cx="1376980" cy="331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1687" dirty="0" err="1">
                <a:latin typeface="Consolas" charset="0"/>
                <a:ea typeface="Consolas" charset="0"/>
                <a:cs typeface="Consolas" charset="0"/>
                <a:sym typeface="Gill Sans Light"/>
              </a:rPr>
              <a:t>SendRequest</a:t>
            </a:r>
            <a:endParaRPr lang="en-US" sz="1687" dirty="0">
              <a:latin typeface="Consolas" charset="0"/>
              <a:ea typeface="Consolas" charset="0"/>
              <a:cs typeface="Consolas" charset="0"/>
              <a:sym typeface="Gill Sans Light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074549" y="2319217"/>
            <a:ext cx="1495603" cy="331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1687" dirty="0" err="1">
                <a:latin typeface="Consolas" charset="0"/>
                <a:ea typeface="Consolas" charset="0"/>
                <a:cs typeface="Consolas" charset="0"/>
                <a:sym typeface="Gill Sans Light"/>
              </a:rPr>
              <a:t>ReceiveReply</a:t>
            </a:r>
            <a:endParaRPr lang="en-US" sz="1687" dirty="0">
              <a:latin typeface="Consolas" charset="0"/>
              <a:ea typeface="Consolas" charset="0"/>
              <a:cs typeface="Consolas" charset="0"/>
              <a:sym typeface="Gill Sans Light"/>
            </a:endParaRPr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5491599" y="3608642"/>
            <a:ext cx="132995" cy="1213023"/>
          </a:xfrm>
          <a:prstGeom prst="straightConnector1">
            <a:avLst/>
          </a:prstGeom>
          <a:noFill/>
          <a:ln w="31750" cap="flat">
            <a:solidFill>
              <a:srgbClr val="5A5F5E">
                <a:alpha val="75000"/>
              </a:srgb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8" name="Straight Arrow Connector 57"/>
          <p:cNvCxnSpPr/>
          <p:nvPr/>
        </p:nvCxnSpPr>
        <p:spPr>
          <a:xfrm flipV="1">
            <a:off x="7771333" y="3594911"/>
            <a:ext cx="215757" cy="1213023"/>
          </a:xfrm>
          <a:prstGeom prst="straightConnector1">
            <a:avLst/>
          </a:prstGeom>
          <a:noFill/>
          <a:ln w="31750" cap="flat">
            <a:solidFill>
              <a:srgbClr val="5A5F5E">
                <a:alpha val="75000"/>
              </a:srgb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1" name="TextBox 50"/>
          <p:cNvSpPr txBox="1"/>
          <p:nvPr/>
        </p:nvSpPr>
        <p:spPr>
          <a:xfrm>
            <a:off x="2809616" y="4198807"/>
            <a:ext cx="1269579" cy="4183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2250" dirty="0">
                <a:solidFill>
                  <a:srgbClr val="535353"/>
                </a:solidFill>
                <a:sym typeface="Gill Sans Light"/>
              </a:rPr>
              <a:t>Insert(x,7)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207998" y="4733685"/>
            <a:ext cx="1096007" cy="4183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2250" dirty="0">
                <a:solidFill>
                  <a:srgbClr val="535353"/>
                </a:solidFill>
                <a:sym typeface="Gill Sans Light"/>
              </a:rPr>
              <a:t>Query(x)</a:t>
            </a:r>
          </a:p>
        </p:txBody>
      </p:sp>
      <p:pic>
        <p:nvPicPr>
          <p:cNvPr id="1026" name="Picture 2" descr="rofile photo for Jon Howell (him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662" y="3114445"/>
            <a:ext cx="661132" cy="661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ofile photo for Mano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718" y="2358266"/>
            <a:ext cx="621574" cy="621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4936103" y="3117185"/>
            <a:ext cx="1376980" cy="331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1687" dirty="0" err="1">
                <a:latin typeface="Consolas" charset="0"/>
                <a:ea typeface="Consolas" charset="0"/>
                <a:cs typeface="Consolas" charset="0"/>
                <a:sym typeface="Gill Sans Light"/>
              </a:rPr>
              <a:t>SendRequest</a:t>
            </a:r>
            <a:endParaRPr lang="en-US" sz="1687" dirty="0">
              <a:latin typeface="Consolas" charset="0"/>
              <a:ea typeface="Consolas" charset="0"/>
              <a:cs typeface="Consolas" charset="0"/>
              <a:sym typeface="Gill Sans Ligh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479573" y="3099490"/>
            <a:ext cx="1495603" cy="331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1687" dirty="0" err="1">
                <a:latin typeface="Consolas" charset="0"/>
                <a:ea typeface="Consolas" charset="0"/>
                <a:cs typeface="Consolas" charset="0"/>
                <a:sym typeface="Gill Sans Light"/>
              </a:rPr>
              <a:t>ReceiveReply</a:t>
            </a:r>
            <a:endParaRPr lang="en-US" sz="1687" dirty="0">
              <a:latin typeface="Consolas" charset="0"/>
              <a:ea typeface="Consolas" charset="0"/>
              <a:cs typeface="Consolas" charset="0"/>
              <a:sym typeface="Gill Sans Ligh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788768" y="5479171"/>
            <a:ext cx="634790" cy="331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1687" dirty="0">
                <a:solidFill>
                  <a:srgbClr val="535353"/>
                </a:solidFill>
                <a:latin typeface="Calibri" charset="0"/>
                <a:ea typeface="Calibri" charset="0"/>
                <a:cs typeface="Calibri" charset="0"/>
                <a:sym typeface="Gill Sans Light"/>
              </a:rPr>
              <a:t>Server</a:t>
            </a:r>
          </a:p>
        </p:txBody>
      </p:sp>
      <p:sp>
        <p:nvSpPr>
          <p:cNvPr id="23" name="Oval 22"/>
          <p:cNvSpPr/>
          <p:nvPr/>
        </p:nvSpPr>
        <p:spPr>
          <a:xfrm>
            <a:off x="5966125" y="5693233"/>
            <a:ext cx="177362" cy="173736"/>
          </a:xfrm>
          <a:prstGeom prst="ellipse">
            <a:avLst/>
          </a:prstGeom>
          <a:solidFill>
            <a:srgbClr val="808785">
              <a:alpha val="50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5645055" y="5693233"/>
            <a:ext cx="177362" cy="173736"/>
          </a:xfrm>
          <a:prstGeom prst="ellipse">
            <a:avLst/>
          </a:prstGeom>
          <a:solidFill>
            <a:srgbClr val="808785">
              <a:alpha val="50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040646" y="5356199"/>
            <a:ext cx="1021113" cy="331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1687" dirty="0" err="1">
                <a:solidFill>
                  <a:srgbClr val="535353">
                    <a:alpha val="50000"/>
                  </a:srgbClr>
                </a:solidFill>
                <a:latin typeface="Consolas" charset="0"/>
                <a:ea typeface="Consolas" charset="0"/>
                <a:cs typeface="Consolas" charset="0"/>
                <a:sym typeface="Gill Sans Light"/>
              </a:rPr>
              <a:t>InsertOp</a:t>
            </a:r>
            <a:endParaRPr lang="en-US" sz="1687" dirty="0">
              <a:solidFill>
                <a:srgbClr val="535353">
                  <a:alpha val="50000"/>
                </a:srgbClr>
              </a:solidFill>
              <a:latin typeface="Consolas" charset="0"/>
              <a:ea typeface="Consolas" charset="0"/>
              <a:cs typeface="Consolas" charset="0"/>
              <a:sym typeface="Gill Sans Ligh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06750" y="5313260"/>
            <a:ext cx="902492" cy="331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1687" dirty="0" err="1">
                <a:solidFill>
                  <a:srgbClr val="535353">
                    <a:alpha val="50000"/>
                  </a:srgbClr>
                </a:solidFill>
                <a:latin typeface="Consolas" charset="0"/>
                <a:ea typeface="Consolas" charset="0"/>
                <a:cs typeface="Consolas" charset="0"/>
                <a:sym typeface="Gill Sans Light"/>
              </a:rPr>
              <a:t>QueryOp</a:t>
            </a:r>
            <a:endParaRPr lang="en-US" sz="1687" dirty="0">
              <a:solidFill>
                <a:srgbClr val="535353">
                  <a:alpha val="50000"/>
                </a:srgbClr>
              </a:solidFill>
              <a:latin typeface="Consolas" charset="0"/>
              <a:ea typeface="Consolas" charset="0"/>
              <a:cs typeface="Consolas" charset="0"/>
              <a:sym typeface="Gill Sans Ligh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D9F74-1F63-2E47-8254-8D1350FC5FEC}" type="datetime1">
              <a:rPr lang="en-US" smtClean="0"/>
              <a:t>11/14/24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37616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8" grpId="0"/>
      <p:bldP spid="2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Shape 68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Calibri Light" panose="020F0302020204030204" pitchFamily="34" charset="0"/>
              </a:rPr>
              <a:t>The limitation of Synchronous specs</a:t>
            </a:r>
            <a:endParaRPr dirty="0">
              <a:latin typeface="Calibri Light" panose="020F03020202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29</a:t>
            </a:fld>
            <a:endParaRPr lang="uk-UA"/>
          </a:p>
        </p:txBody>
      </p:sp>
      <p:cxnSp>
        <p:nvCxnSpPr>
          <p:cNvPr id="37" name="Straight Connector 36"/>
          <p:cNvCxnSpPr/>
          <p:nvPr/>
        </p:nvCxnSpPr>
        <p:spPr>
          <a:xfrm>
            <a:off x="2171321" y="5785023"/>
            <a:ext cx="8004551" cy="0"/>
          </a:xfrm>
          <a:prstGeom prst="line">
            <a:avLst/>
          </a:prstGeom>
          <a:noFill/>
          <a:ln w="38100" cap="flat">
            <a:solidFill>
              <a:srgbClr val="5A5F5E"/>
            </a:solidFill>
            <a:prstDash val="solid"/>
            <a:miter lim="400000"/>
            <a:tailEnd type="stealth" w="lg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38" name="Group 37"/>
          <p:cNvGrpSpPr/>
          <p:nvPr/>
        </p:nvGrpSpPr>
        <p:grpSpPr>
          <a:xfrm>
            <a:off x="2672900" y="5303183"/>
            <a:ext cx="783869" cy="562607"/>
            <a:chOff x="1633991" y="7857601"/>
            <a:chExt cx="1114836" cy="800151"/>
          </a:xfrm>
        </p:grpSpPr>
        <p:sp>
          <p:nvSpPr>
            <p:cNvPr id="63" name="TextBox 62"/>
            <p:cNvSpPr txBox="1"/>
            <p:nvPr/>
          </p:nvSpPr>
          <p:spPr>
            <a:xfrm>
              <a:off x="1633991" y="7857601"/>
              <a:ext cx="1114836" cy="4718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r>
                <a:rPr lang="en-US" sz="1687" dirty="0">
                  <a:latin typeface="Consolas" charset="0"/>
                  <a:ea typeface="Consolas" charset="0"/>
                  <a:cs typeface="Consolas" charset="0"/>
                  <a:sym typeface="Gill Sans Light"/>
                </a:rPr>
                <a:t>Insert</a:t>
              </a:r>
            </a:p>
          </p:txBody>
        </p:sp>
        <p:sp>
          <p:nvSpPr>
            <p:cNvPr id="64" name="Oval 63"/>
            <p:cNvSpPr/>
            <p:nvPr/>
          </p:nvSpPr>
          <p:spPr>
            <a:xfrm>
              <a:off x="2191408" y="8410661"/>
              <a:ext cx="252248" cy="247091"/>
            </a:xfrm>
            <a:prstGeom prst="ellipse">
              <a:avLst/>
            </a:prstGeom>
            <a:solidFill>
              <a:srgbClr val="808785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3868507" y="5697975"/>
            <a:ext cx="755635" cy="475264"/>
            <a:chOff x="3334409" y="8419104"/>
            <a:chExt cx="1074681" cy="675932"/>
          </a:xfrm>
        </p:grpSpPr>
        <p:sp>
          <p:nvSpPr>
            <p:cNvPr id="67" name="Oval 66"/>
            <p:cNvSpPr/>
            <p:nvPr/>
          </p:nvSpPr>
          <p:spPr>
            <a:xfrm>
              <a:off x="4156842" y="8419104"/>
              <a:ext cx="252248" cy="247092"/>
            </a:xfrm>
            <a:prstGeom prst="ellipse">
              <a:avLst/>
            </a:prstGeom>
            <a:solidFill>
              <a:srgbClr val="808785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3334409" y="8623202"/>
              <a:ext cx="946130" cy="4718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r>
                <a:rPr lang="en-US" sz="1687" dirty="0">
                  <a:latin typeface="Consolas" charset="0"/>
                  <a:ea typeface="Consolas" charset="0"/>
                  <a:cs typeface="Consolas" charset="0"/>
                  <a:sym typeface="Gill Sans Light"/>
                </a:rPr>
                <a:t>Query</a:t>
              </a: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4697785" y="5321669"/>
            <a:ext cx="783869" cy="544135"/>
            <a:chOff x="4513826" y="7883879"/>
            <a:chExt cx="1114836" cy="773878"/>
          </a:xfrm>
        </p:grpSpPr>
        <p:sp>
          <p:nvSpPr>
            <p:cNvPr id="70" name="Oval 69"/>
            <p:cNvSpPr/>
            <p:nvPr/>
          </p:nvSpPr>
          <p:spPr>
            <a:xfrm>
              <a:off x="4724400" y="8410667"/>
              <a:ext cx="252248" cy="247090"/>
            </a:xfrm>
            <a:prstGeom prst="ellipse">
              <a:avLst/>
            </a:prstGeom>
            <a:solidFill>
              <a:srgbClr val="808785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4513826" y="7883879"/>
              <a:ext cx="1114836" cy="4718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r>
                <a:rPr lang="en-US" sz="1687">
                  <a:latin typeface="Consolas" charset="0"/>
                  <a:ea typeface="Consolas" charset="0"/>
                  <a:cs typeface="Consolas" charset="0"/>
                  <a:sym typeface="Gill Sans Light"/>
                </a:rPr>
                <a:t>Insert</a:t>
              </a:r>
              <a:endParaRPr lang="en-US" sz="1687" dirty="0">
                <a:latin typeface="Consolas" charset="0"/>
                <a:ea typeface="Consolas" charset="0"/>
                <a:cs typeface="Consolas" charset="0"/>
                <a:sym typeface="Gill Sans Light"/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5614155" y="5321657"/>
            <a:ext cx="783869" cy="544131"/>
            <a:chOff x="5817106" y="7883879"/>
            <a:chExt cx="1114836" cy="773874"/>
          </a:xfrm>
        </p:grpSpPr>
        <p:sp>
          <p:nvSpPr>
            <p:cNvPr id="73" name="TextBox 72"/>
            <p:cNvSpPr txBox="1"/>
            <p:nvPr/>
          </p:nvSpPr>
          <p:spPr>
            <a:xfrm>
              <a:off x="5817106" y="7883879"/>
              <a:ext cx="1114836" cy="4718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r>
                <a:rPr lang="en-US" sz="1687">
                  <a:latin typeface="Consolas" charset="0"/>
                  <a:ea typeface="Consolas" charset="0"/>
                  <a:cs typeface="Consolas" charset="0"/>
                  <a:sym typeface="Gill Sans Light"/>
                </a:rPr>
                <a:t>Insert</a:t>
              </a:r>
              <a:endParaRPr lang="en-US" sz="1687" dirty="0">
                <a:latin typeface="Consolas" charset="0"/>
                <a:ea typeface="Consolas" charset="0"/>
                <a:cs typeface="Consolas" charset="0"/>
                <a:sym typeface="Gill Sans Light"/>
              </a:endParaRPr>
            </a:p>
          </p:txBody>
        </p:sp>
        <p:sp>
          <p:nvSpPr>
            <p:cNvPr id="74" name="Oval 73"/>
            <p:cNvSpPr/>
            <p:nvPr/>
          </p:nvSpPr>
          <p:spPr>
            <a:xfrm>
              <a:off x="6122277" y="8410662"/>
              <a:ext cx="252248" cy="247091"/>
            </a:xfrm>
            <a:prstGeom prst="ellipse">
              <a:avLst/>
            </a:prstGeom>
            <a:solidFill>
              <a:srgbClr val="808785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6767196" y="5692031"/>
            <a:ext cx="665248" cy="481200"/>
            <a:chOff x="7456991" y="8410661"/>
            <a:chExt cx="946131" cy="684375"/>
          </a:xfrm>
        </p:grpSpPr>
        <p:sp>
          <p:nvSpPr>
            <p:cNvPr id="76" name="Oval 75"/>
            <p:cNvSpPr/>
            <p:nvPr/>
          </p:nvSpPr>
          <p:spPr>
            <a:xfrm>
              <a:off x="7930055" y="8410661"/>
              <a:ext cx="252248" cy="247092"/>
            </a:xfrm>
            <a:prstGeom prst="ellipse">
              <a:avLst/>
            </a:prstGeom>
            <a:solidFill>
              <a:srgbClr val="808785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7456991" y="8623202"/>
              <a:ext cx="946131" cy="4718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r>
                <a:rPr lang="en-US" sz="1687" dirty="0">
                  <a:latin typeface="Consolas" charset="0"/>
                  <a:ea typeface="Consolas" charset="0"/>
                  <a:cs typeface="Consolas" charset="0"/>
                  <a:sym typeface="Gill Sans Light"/>
                </a:rPr>
                <a:t>Query</a:t>
              </a:r>
            </a:p>
          </p:txBody>
        </p:sp>
      </p:grpSp>
      <p:cxnSp>
        <p:nvCxnSpPr>
          <p:cNvPr id="78" name="Straight Connector 77"/>
          <p:cNvCxnSpPr/>
          <p:nvPr/>
        </p:nvCxnSpPr>
        <p:spPr>
          <a:xfrm>
            <a:off x="2171321" y="2744002"/>
            <a:ext cx="8004551" cy="0"/>
          </a:xfrm>
          <a:prstGeom prst="line">
            <a:avLst/>
          </a:prstGeom>
          <a:noFill/>
          <a:ln w="38100" cap="flat">
            <a:solidFill>
              <a:srgbClr val="5A5F5E"/>
            </a:solidFill>
            <a:prstDash val="solid"/>
            <a:miter lim="400000"/>
            <a:tailEnd type="stealth" w="lg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9" name="Straight Connector 78"/>
          <p:cNvCxnSpPr/>
          <p:nvPr/>
        </p:nvCxnSpPr>
        <p:spPr>
          <a:xfrm>
            <a:off x="2171321" y="3519962"/>
            <a:ext cx="8004551" cy="0"/>
          </a:xfrm>
          <a:prstGeom prst="line">
            <a:avLst/>
          </a:prstGeom>
          <a:noFill/>
          <a:ln w="38100" cap="flat">
            <a:solidFill>
              <a:srgbClr val="5A5F5E"/>
            </a:solidFill>
            <a:prstDash val="solid"/>
            <a:miter lim="400000"/>
            <a:tailEnd type="stealth" w="lg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0" name="TextBox 79"/>
          <p:cNvSpPr txBox="1"/>
          <p:nvPr/>
        </p:nvSpPr>
        <p:spPr>
          <a:xfrm>
            <a:off x="1942525" y="2337263"/>
            <a:ext cx="737061" cy="331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1687" dirty="0">
                <a:solidFill>
                  <a:srgbClr val="535353"/>
                </a:solidFill>
                <a:latin typeface="Calibri" charset="0"/>
                <a:ea typeface="Calibri" charset="0"/>
                <a:cs typeface="Calibri" charset="0"/>
                <a:sym typeface="Gill Sans Light"/>
              </a:rPr>
              <a:t>Client 1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1932685" y="3188171"/>
            <a:ext cx="737061" cy="331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1687" dirty="0">
                <a:solidFill>
                  <a:srgbClr val="535353"/>
                </a:solidFill>
                <a:latin typeface="Calibri" charset="0"/>
                <a:ea typeface="Calibri" charset="0"/>
                <a:cs typeface="Calibri" charset="0"/>
                <a:sym typeface="Gill Sans Light"/>
              </a:rPr>
              <a:t>Client 2</a:t>
            </a:r>
          </a:p>
        </p:txBody>
      </p:sp>
      <p:sp>
        <p:nvSpPr>
          <p:cNvPr id="82" name="Oval 81"/>
          <p:cNvSpPr/>
          <p:nvPr/>
        </p:nvSpPr>
        <p:spPr>
          <a:xfrm>
            <a:off x="3064834" y="2651024"/>
            <a:ext cx="177362" cy="173736"/>
          </a:xfrm>
          <a:prstGeom prst="ellipse">
            <a:avLst/>
          </a:prstGeom>
          <a:solidFill>
            <a:srgbClr val="80878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83" name="Oval 82"/>
          <p:cNvSpPr/>
          <p:nvPr/>
        </p:nvSpPr>
        <p:spPr>
          <a:xfrm>
            <a:off x="4446780" y="3426983"/>
            <a:ext cx="177362" cy="173736"/>
          </a:xfrm>
          <a:prstGeom prst="ellipse">
            <a:avLst/>
          </a:prstGeom>
          <a:solidFill>
            <a:srgbClr val="80878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84" name="Oval 83"/>
          <p:cNvSpPr/>
          <p:nvPr/>
        </p:nvSpPr>
        <p:spPr>
          <a:xfrm>
            <a:off x="4845844" y="3426983"/>
            <a:ext cx="177362" cy="173736"/>
          </a:xfrm>
          <a:prstGeom prst="ellipse">
            <a:avLst/>
          </a:prstGeom>
          <a:solidFill>
            <a:srgbClr val="80878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85" name="Oval 84"/>
          <p:cNvSpPr/>
          <p:nvPr/>
        </p:nvSpPr>
        <p:spPr>
          <a:xfrm>
            <a:off x="5828725" y="2655562"/>
            <a:ext cx="177362" cy="173736"/>
          </a:xfrm>
          <a:prstGeom prst="ellipse">
            <a:avLst/>
          </a:prstGeom>
          <a:solidFill>
            <a:srgbClr val="80878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86" name="Oval 85"/>
          <p:cNvSpPr/>
          <p:nvPr/>
        </p:nvSpPr>
        <p:spPr>
          <a:xfrm>
            <a:off x="7099820" y="3428876"/>
            <a:ext cx="177362" cy="173736"/>
          </a:xfrm>
          <a:prstGeom prst="ellipse">
            <a:avLst/>
          </a:prstGeom>
          <a:solidFill>
            <a:srgbClr val="80878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cxnSp>
        <p:nvCxnSpPr>
          <p:cNvPr id="87" name="Straight Arrow Connector 86"/>
          <p:cNvCxnSpPr/>
          <p:nvPr/>
        </p:nvCxnSpPr>
        <p:spPr>
          <a:xfrm>
            <a:off x="3090808" y="2799317"/>
            <a:ext cx="0" cy="2918180"/>
          </a:xfrm>
          <a:prstGeom prst="straightConnector1">
            <a:avLst/>
          </a:prstGeom>
          <a:noFill/>
          <a:ln w="31750" cap="flat">
            <a:solidFill>
              <a:srgbClr val="5A5F5E">
                <a:alpha val="75000"/>
              </a:srgb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8" name="Straight Arrow Connector 87"/>
          <p:cNvCxnSpPr/>
          <p:nvPr/>
        </p:nvCxnSpPr>
        <p:spPr>
          <a:xfrm flipV="1">
            <a:off x="3216222" y="2799317"/>
            <a:ext cx="0" cy="2918180"/>
          </a:xfrm>
          <a:prstGeom prst="straightConnector1">
            <a:avLst/>
          </a:prstGeom>
          <a:noFill/>
          <a:ln w="31750" cap="flat">
            <a:solidFill>
              <a:srgbClr val="5A5F5E">
                <a:alpha val="75000"/>
              </a:srgb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9" name="TextBox 88"/>
          <p:cNvSpPr txBox="1"/>
          <p:nvPr/>
        </p:nvSpPr>
        <p:spPr>
          <a:xfrm>
            <a:off x="1788768" y="5479171"/>
            <a:ext cx="634790" cy="331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1687" dirty="0">
                <a:solidFill>
                  <a:srgbClr val="535353"/>
                </a:solidFill>
                <a:latin typeface="Calibri" charset="0"/>
                <a:ea typeface="Calibri" charset="0"/>
                <a:cs typeface="Calibri" charset="0"/>
                <a:sym typeface="Gill Sans Light"/>
              </a:rPr>
              <a:t>Server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0E155-CBA5-8644-B21E-D82B098445FE}" type="datetime1">
              <a:rPr lang="en-US" smtClean="0"/>
              <a:t>11/14/24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278074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Revisiting the distributed system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937354" cy="2211450"/>
          </a:xfrm>
        </p:spPr>
        <p:txBody>
          <a:bodyPr/>
          <a:lstStyle/>
          <a:p>
            <a:r>
              <a:rPr lang="en-US" dirty="0"/>
              <a:t>Composite state machine</a:t>
            </a:r>
          </a:p>
          <a:p>
            <a:pPr lvl="1"/>
            <a:r>
              <a:rPr lang="en-US" dirty="0"/>
              <a:t>Hosts</a:t>
            </a:r>
          </a:p>
          <a:p>
            <a:pPr lvl="1"/>
            <a:r>
              <a:rPr lang="en-US" dirty="0"/>
              <a:t>Network</a:t>
            </a:r>
          </a:p>
          <a:p>
            <a:pPr lvl="1"/>
            <a:r>
              <a:rPr lang="en-US" dirty="0"/>
              <a:t>Time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A2091-F298-944F-A813-1B6ED0486B10}" type="datetime1">
              <a:rPr lang="en-US" smtClean="0"/>
              <a:t>11/14/24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3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6960291" y="1690688"/>
            <a:ext cx="4393509" cy="2346387"/>
            <a:chOff x="6932216" y="3117954"/>
            <a:chExt cx="4717918" cy="2738194"/>
          </a:xfrm>
        </p:grpSpPr>
        <p:sp>
          <p:nvSpPr>
            <p:cNvPr id="8" name="Rectangle 7"/>
            <p:cNvSpPr/>
            <p:nvPr/>
          </p:nvSpPr>
          <p:spPr>
            <a:xfrm>
              <a:off x="6932216" y="3117954"/>
              <a:ext cx="4717918" cy="2738194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t" anchorCtr="0">
              <a:no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 Light" charset="0"/>
                  <a:ea typeface="Calibri Light" charset="0"/>
                  <a:cs typeface="Calibri Light" charset="0"/>
                  <a:sym typeface="Gill Sans Light"/>
                </a:rPr>
                <a:t>Distributed system</a:t>
              </a:r>
              <a:endParaRPr kumimoji="0" lang="en-US" sz="280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 Light" charset="0"/>
                <a:ea typeface="Calibri Light" charset="0"/>
                <a:cs typeface="Calibri Light" charset="0"/>
                <a:sym typeface="Gill Sans Light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7687664" y="4164368"/>
              <a:ext cx="1260504" cy="1424269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 Light" charset="0"/>
                  <a:ea typeface="Calibri Light" charset="0"/>
                  <a:cs typeface="Calibri Light" charset="0"/>
                  <a:sym typeface="Gill Sans Light"/>
                </a:rPr>
                <a:t>Host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9232529" y="3817274"/>
              <a:ext cx="2183046" cy="814688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 Light" charset="0"/>
                  <a:ea typeface="Calibri Light" charset="0"/>
                  <a:cs typeface="Calibri Light" charset="0"/>
                  <a:sym typeface="Gill Sans Light"/>
                </a:rPr>
                <a:t>Network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514117" y="3990820"/>
              <a:ext cx="1260504" cy="1424269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 Light" charset="0"/>
                  <a:ea typeface="Calibri Light" charset="0"/>
                  <a:cs typeface="Calibri Light" charset="0"/>
                  <a:sym typeface="Gill Sans Light"/>
                </a:rPr>
                <a:t>Host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340569" y="3817273"/>
              <a:ext cx="1260504" cy="1424269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 Light" charset="0"/>
                  <a:ea typeface="Calibri Light" charset="0"/>
                  <a:cs typeface="Calibri Light" charset="0"/>
                  <a:sym typeface="Gill Sans Light"/>
                </a:rPr>
                <a:t>Host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9232529" y="4724820"/>
              <a:ext cx="2183046" cy="814688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 Light" charset="0"/>
                  <a:ea typeface="Calibri Light" charset="0"/>
                  <a:cs typeface="Calibri Light" charset="0"/>
                  <a:sym typeface="Gill Sans Light"/>
                </a:rPr>
                <a:t>Time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424992" y="5162277"/>
            <a:ext cx="6502488" cy="609600"/>
            <a:chOff x="2010650" y="2886171"/>
            <a:chExt cx="9247983" cy="866987"/>
          </a:xfrm>
        </p:grpSpPr>
        <p:sp>
          <p:nvSpPr>
            <p:cNvPr id="19" name="Rounded Rectangle 18"/>
            <p:cNvSpPr/>
            <p:nvPr/>
          </p:nvSpPr>
          <p:spPr>
            <a:xfrm>
              <a:off x="2010650" y="2886171"/>
              <a:ext cx="953364" cy="866987"/>
            </a:xfrm>
            <a:prstGeom prst="roundRect">
              <a:avLst/>
            </a:prstGeom>
            <a:solidFill>
              <a:srgbClr val="4F81BD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250" dirty="0">
                  <a:solidFill>
                    <a:srgbClr val="FFFFFF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S0</a:t>
              </a: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4084304" y="2886171"/>
              <a:ext cx="953364" cy="866987"/>
            </a:xfrm>
            <a:prstGeom prst="roundRect">
              <a:avLst/>
            </a:prstGeom>
            <a:solidFill>
              <a:srgbClr val="4F81BD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250" dirty="0">
                  <a:solidFill>
                    <a:srgbClr val="FFFFFF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S1</a:t>
              </a: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6157959" y="2886171"/>
              <a:ext cx="953364" cy="866987"/>
            </a:xfrm>
            <a:prstGeom prst="roundRect">
              <a:avLst/>
            </a:prstGeom>
            <a:solidFill>
              <a:srgbClr val="4F81BD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250" dirty="0">
                  <a:solidFill>
                    <a:srgbClr val="FFFFFF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S2</a:t>
              </a: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8231613" y="2886171"/>
              <a:ext cx="953364" cy="866987"/>
            </a:xfrm>
            <a:prstGeom prst="roundRect">
              <a:avLst/>
            </a:prstGeom>
            <a:solidFill>
              <a:srgbClr val="4F81BD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250" dirty="0">
                  <a:solidFill>
                    <a:srgbClr val="FFFFFF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S3</a:t>
              </a: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10305269" y="2886171"/>
              <a:ext cx="953364" cy="866987"/>
            </a:xfrm>
            <a:prstGeom prst="roundRect">
              <a:avLst/>
            </a:prstGeom>
            <a:solidFill>
              <a:srgbClr val="4F81BD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250" dirty="0">
                  <a:solidFill>
                    <a:srgbClr val="FFFFFF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S4</a:t>
              </a:r>
            </a:p>
          </p:txBody>
        </p:sp>
        <p:sp>
          <p:nvSpPr>
            <p:cNvPr id="24" name="Down Arrow 23"/>
            <p:cNvSpPr/>
            <p:nvPr/>
          </p:nvSpPr>
          <p:spPr>
            <a:xfrm rot="16200000">
              <a:off x="3197865" y="2789315"/>
              <a:ext cx="650240" cy="1060724"/>
            </a:xfrm>
            <a:prstGeom prst="downArrow">
              <a:avLst/>
            </a:prstGeom>
            <a:solidFill>
              <a:srgbClr val="00B0F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50">
                <a:solidFill>
                  <a:schemeClr val="bg1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25" name="Down Arrow 24"/>
            <p:cNvSpPr/>
            <p:nvPr/>
          </p:nvSpPr>
          <p:spPr>
            <a:xfrm rot="16200000">
              <a:off x="9418822" y="2789305"/>
              <a:ext cx="650240" cy="1060723"/>
            </a:xfrm>
            <a:prstGeom prst="downArrow">
              <a:avLst/>
            </a:prstGeom>
            <a:solidFill>
              <a:srgbClr val="00B0F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50">
                <a:solidFill>
                  <a:schemeClr val="bg1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26" name="Down Arrow 25"/>
            <p:cNvSpPr/>
            <p:nvPr/>
          </p:nvSpPr>
          <p:spPr>
            <a:xfrm rot="16200000">
              <a:off x="7345168" y="2789315"/>
              <a:ext cx="650240" cy="1060724"/>
            </a:xfrm>
            <a:prstGeom prst="downArrow">
              <a:avLst/>
            </a:prstGeom>
            <a:solidFill>
              <a:srgbClr val="00B0F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50">
                <a:solidFill>
                  <a:schemeClr val="bg1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27" name="Down Arrow 26"/>
            <p:cNvSpPr/>
            <p:nvPr/>
          </p:nvSpPr>
          <p:spPr>
            <a:xfrm rot="16200000">
              <a:off x="5271516" y="2789305"/>
              <a:ext cx="650240" cy="1060724"/>
            </a:xfrm>
            <a:prstGeom prst="downArrow">
              <a:avLst/>
            </a:prstGeom>
            <a:solidFill>
              <a:srgbClr val="00B0F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50">
                <a:solidFill>
                  <a:schemeClr val="bg1"/>
                </a:solidFill>
                <a:latin typeface="Calibri Light" panose="020F0302020204030204" pitchFamily="34" charset="0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974291" y="3813083"/>
            <a:ext cx="9353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 each step of this state machine: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/>
              <a:t>at most one Host takes a step, together with the Network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/>
              <a:t>or Time advances</a:t>
            </a:r>
          </a:p>
        </p:txBody>
      </p:sp>
    </p:spTree>
    <p:extLst>
      <p:ext uri="{BB962C8B-B14F-4D97-AF65-F5344CB8AC3E}">
        <p14:creationId xmlns:p14="http://schemas.microsoft.com/office/powerpoint/2010/main" val="796975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answer: more events!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30</a:t>
            </a:fld>
            <a:endParaRPr lang="uk-UA"/>
          </a:p>
        </p:txBody>
      </p:sp>
      <p:sp>
        <p:nvSpPr>
          <p:cNvPr id="22" name="TextBox 21"/>
          <p:cNvSpPr txBox="1"/>
          <p:nvPr/>
        </p:nvSpPr>
        <p:spPr>
          <a:xfrm>
            <a:off x="2030865" y="5009907"/>
            <a:ext cx="634790" cy="331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1687" dirty="0">
                <a:solidFill>
                  <a:srgbClr val="535353"/>
                </a:solidFill>
                <a:latin typeface="Calibri" charset="0"/>
                <a:ea typeface="Calibri" charset="0"/>
                <a:cs typeface="Calibri" charset="0"/>
                <a:sym typeface="Gill Sans Light"/>
              </a:rPr>
              <a:t>Server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2413418" y="5315760"/>
            <a:ext cx="8004551" cy="0"/>
          </a:xfrm>
          <a:prstGeom prst="line">
            <a:avLst/>
          </a:prstGeom>
          <a:noFill/>
          <a:ln w="38100" cap="flat">
            <a:solidFill>
              <a:srgbClr val="5A5F5E"/>
            </a:solidFill>
            <a:prstDash val="solid"/>
            <a:miter lim="400000"/>
            <a:tailEnd type="stealth" w="lg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4" name="Oval 23"/>
          <p:cNvSpPr/>
          <p:nvPr/>
        </p:nvSpPr>
        <p:spPr>
          <a:xfrm>
            <a:off x="4036418" y="5232277"/>
            <a:ext cx="177362" cy="173736"/>
          </a:xfrm>
          <a:prstGeom prst="ellipse">
            <a:avLst/>
          </a:prstGeom>
          <a:solidFill>
            <a:srgbClr val="80878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664909" y="4893398"/>
            <a:ext cx="1614225" cy="331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1687" dirty="0" err="1">
                <a:latin typeface="Consolas" charset="0"/>
                <a:ea typeface="Consolas" charset="0"/>
                <a:cs typeface="Consolas" charset="0"/>
                <a:sym typeface="Gill Sans Light"/>
              </a:rPr>
              <a:t>AcceptRequest</a:t>
            </a:r>
            <a:endParaRPr lang="en-US" sz="1687" dirty="0">
              <a:latin typeface="Consolas" charset="0"/>
              <a:ea typeface="Consolas" charset="0"/>
              <a:cs typeface="Consolas" charset="0"/>
              <a:sym typeface="Gill Sans Light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8065177" y="5232277"/>
            <a:ext cx="177362" cy="173736"/>
          </a:xfrm>
          <a:prstGeom prst="ellipse">
            <a:avLst/>
          </a:prstGeom>
          <a:solidFill>
            <a:srgbClr val="80878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752981" y="4893398"/>
            <a:ext cx="1495603" cy="331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1687" dirty="0" err="1">
                <a:latin typeface="Consolas" charset="0"/>
                <a:ea typeface="Consolas" charset="0"/>
                <a:cs typeface="Consolas" charset="0"/>
              </a:rPr>
              <a:t>DeliverReply</a:t>
            </a:r>
            <a:endParaRPr lang="en-US" sz="1687" dirty="0">
              <a:latin typeface="Consolas" charset="0"/>
              <a:ea typeface="Consolas" charset="0"/>
              <a:cs typeface="Consolas" charset="0"/>
              <a:sym typeface="Gill Sans Light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6061704" y="5232994"/>
            <a:ext cx="177362" cy="173736"/>
          </a:xfrm>
          <a:prstGeom prst="ellipse">
            <a:avLst/>
          </a:prstGeom>
          <a:solidFill>
            <a:srgbClr val="808785">
              <a:alpha val="49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606172" y="4894115"/>
            <a:ext cx="1732847" cy="331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1687" dirty="0" err="1">
                <a:solidFill>
                  <a:schemeClr val="tx1">
                    <a:alpha val="49767"/>
                  </a:schemeClr>
                </a:solidFill>
                <a:latin typeface="Consolas" charset="0"/>
                <a:ea typeface="Consolas" charset="0"/>
                <a:cs typeface="Consolas" charset="0"/>
                <a:sym typeface="Gill Sans Light"/>
              </a:rPr>
              <a:t>ProcessRequest</a:t>
            </a:r>
            <a:endParaRPr lang="en-US" sz="1687" dirty="0">
              <a:solidFill>
                <a:schemeClr val="tx1">
                  <a:alpha val="49767"/>
                </a:schemeClr>
              </a:solidFill>
              <a:latin typeface="Consolas" charset="0"/>
              <a:ea typeface="Consolas" charset="0"/>
              <a:cs typeface="Consolas" charset="0"/>
              <a:sym typeface="Gill Sans Ligh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B5AC6-4420-D048-9D6F-0146900F4D27}" type="datetime1">
              <a:rPr lang="en-US" smtClean="0"/>
              <a:t>11/14/24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78EF43-61AF-02BD-7CA6-44136D4F8599}"/>
              </a:ext>
            </a:extLst>
          </p:cNvPr>
          <p:cNvSpPr txBox="1"/>
          <p:nvPr/>
        </p:nvSpPr>
        <p:spPr>
          <a:xfrm>
            <a:off x="2030865" y="2940705"/>
            <a:ext cx="634790" cy="331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1687" dirty="0">
                <a:solidFill>
                  <a:srgbClr val="535353"/>
                </a:solidFill>
                <a:latin typeface="Calibri" charset="0"/>
                <a:ea typeface="Calibri" charset="0"/>
                <a:cs typeface="Calibri" charset="0"/>
                <a:sym typeface="Gill Sans Light"/>
              </a:rPr>
              <a:t>Server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9977BFB-6FF8-FDEB-D059-42E0B98D5400}"/>
              </a:ext>
            </a:extLst>
          </p:cNvPr>
          <p:cNvCxnSpPr/>
          <p:nvPr/>
        </p:nvCxnSpPr>
        <p:spPr>
          <a:xfrm>
            <a:off x="2413418" y="3246558"/>
            <a:ext cx="8004551" cy="0"/>
          </a:xfrm>
          <a:prstGeom prst="line">
            <a:avLst/>
          </a:prstGeom>
          <a:noFill/>
          <a:ln w="38100" cap="flat">
            <a:solidFill>
              <a:srgbClr val="5A5F5E"/>
            </a:solidFill>
            <a:prstDash val="solid"/>
            <a:miter lim="400000"/>
            <a:tailEnd type="stealth" w="lg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2F9C57BE-0FF8-F5DC-9CD7-7B4B76C591A7}"/>
              </a:ext>
            </a:extLst>
          </p:cNvPr>
          <p:cNvSpPr/>
          <p:nvPr/>
        </p:nvSpPr>
        <p:spPr>
          <a:xfrm>
            <a:off x="6061704" y="3163792"/>
            <a:ext cx="177362" cy="173736"/>
          </a:xfrm>
          <a:prstGeom prst="ellipse">
            <a:avLst/>
          </a:prstGeom>
          <a:solidFill>
            <a:srgbClr val="80878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3B569C-5354-DEF4-4312-888835E97513}"/>
              </a:ext>
            </a:extLst>
          </p:cNvPr>
          <p:cNvSpPr txBox="1"/>
          <p:nvPr/>
        </p:nvSpPr>
        <p:spPr>
          <a:xfrm>
            <a:off x="5758450" y="2796799"/>
            <a:ext cx="783870" cy="331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1687" dirty="0">
                <a:latin typeface="Consolas" charset="0"/>
                <a:ea typeface="Consolas" charset="0"/>
                <a:cs typeface="Consolas" charset="0"/>
                <a:sym typeface="Gill Sans Light"/>
              </a:rPr>
              <a:t>Insert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9344FC-2968-488C-E467-A2D22B75AF45}"/>
              </a:ext>
            </a:extLst>
          </p:cNvPr>
          <p:cNvSpPr txBox="1"/>
          <p:nvPr/>
        </p:nvSpPr>
        <p:spPr>
          <a:xfrm>
            <a:off x="838200" y="2189578"/>
            <a:ext cx="2646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Instead of: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95F81A3-723C-3181-7513-609684475FE8}"/>
              </a:ext>
            </a:extLst>
          </p:cNvPr>
          <p:cNvSpPr txBox="1"/>
          <p:nvPr/>
        </p:nvSpPr>
        <p:spPr>
          <a:xfrm>
            <a:off x="838199" y="4287148"/>
            <a:ext cx="2646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Use this: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C5DE2A8-C06B-37D3-043F-9464382D064B}"/>
              </a:ext>
            </a:extLst>
          </p:cNvPr>
          <p:cNvSpPr txBox="1"/>
          <p:nvPr/>
        </p:nvSpPr>
        <p:spPr>
          <a:xfrm>
            <a:off x="6061704" y="5824744"/>
            <a:ext cx="2935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is a </a:t>
            </a:r>
            <a:r>
              <a:rPr lang="en-US" dirty="0" err="1"/>
              <a:t>NoOp</a:t>
            </a:r>
            <a:r>
              <a:rPr lang="en-US" dirty="0"/>
              <a:t> event!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0C2B7A0-4DA7-F036-3B65-36778B8E4BAE}"/>
              </a:ext>
            </a:extLst>
          </p:cNvPr>
          <p:cNvCxnSpPr>
            <a:cxnSpLocks/>
            <a:endCxn id="28" idx="5"/>
          </p:cNvCxnSpPr>
          <p:nvPr/>
        </p:nvCxnSpPr>
        <p:spPr>
          <a:xfrm flipH="1" flipV="1">
            <a:off x="6213092" y="5381287"/>
            <a:ext cx="384777" cy="501421"/>
          </a:xfrm>
          <a:prstGeom prst="straightConnector1">
            <a:avLst/>
          </a:prstGeom>
          <a:ln w="190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14509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 animBg="1"/>
      <p:bldP spid="25" grpId="0"/>
      <p:bldP spid="26" grpId="0" animBg="1"/>
      <p:bldP spid="27" grpId="0"/>
      <p:bldP spid="28" grpId="0" animBg="1"/>
      <p:bldP spid="29" grpId="0"/>
      <p:bldP spid="15" grpId="0"/>
      <p:bldP spid="1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run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31</a:t>
            </a:fld>
            <a:endParaRPr lang="uk-UA"/>
          </a:p>
        </p:txBody>
      </p:sp>
      <p:cxnSp>
        <p:nvCxnSpPr>
          <p:cNvPr id="16" name="Straight Connector 15"/>
          <p:cNvCxnSpPr/>
          <p:nvPr/>
        </p:nvCxnSpPr>
        <p:spPr>
          <a:xfrm>
            <a:off x="2171321" y="5785023"/>
            <a:ext cx="8004551" cy="0"/>
          </a:xfrm>
          <a:prstGeom prst="line">
            <a:avLst/>
          </a:prstGeom>
          <a:noFill/>
          <a:ln w="38100" cap="flat">
            <a:solidFill>
              <a:srgbClr val="5A5F5E"/>
            </a:solidFill>
            <a:prstDash val="solid"/>
            <a:miter lim="400000"/>
            <a:tailEnd type="stealth" w="lg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2" name="Straight Connector 31"/>
          <p:cNvCxnSpPr/>
          <p:nvPr/>
        </p:nvCxnSpPr>
        <p:spPr>
          <a:xfrm>
            <a:off x="2171321" y="2744002"/>
            <a:ext cx="8004551" cy="0"/>
          </a:xfrm>
          <a:prstGeom prst="line">
            <a:avLst/>
          </a:prstGeom>
          <a:noFill/>
          <a:ln w="38100" cap="flat">
            <a:solidFill>
              <a:srgbClr val="5A5F5E"/>
            </a:solidFill>
            <a:prstDash val="solid"/>
            <a:miter lim="400000"/>
            <a:tailEnd type="stealth" w="lg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3" name="Straight Connector 32"/>
          <p:cNvCxnSpPr/>
          <p:nvPr/>
        </p:nvCxnSpPr>
        <p:spPr>
          <a:xfrm>
            <a:off x="2171321" y="3519962"/>
            <a:ext cx="8004551" cy="0"/>
          </a:xfrm>
          <a:prstGeom prst="line">
            <a:avLst/>
          </a:prstGeom>
          <a:noFill/>
          <a:ln w="38100" cap="flat">
            <a:solidFill>
              <a:srgbClr val="5A5F5E"/>
            </a:solidFill>
            <a:prstDash val="solid"/>
            <a:miter lim="400000"/>
            <a:tailEnd type="stealth" w="lg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6" name="Oval 35"/>
          <p:cNvSpPr/>
          <p:nvPr/>
        </p:nvSpPr>
        <p:spPr>
          <a:xfrm>
            <a:off x="3064834" y="2660523"/>
            <a:ext cx="173736" cy="173736"/>
          </a:xfrm>
          <a:prstGeom prst="ellipse">
            <a:avLst/>
          </a:prstGeom>
          <a:solidFill>
            <a:srgbClr val="80878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6369332" y="3436482"/>
            <a:ext cx="173736" cy="173736"/>
          </a:xfrm>
          <a:prstGeom prst="ellipse">
            <a:avLst/>
          </a:prstGeom>
          <a:solidFill>
            <a:srgbClr val="80878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7898409" y="3436482"/>
            <a:ext cx="173736" cy="173736"/>
          </a:xfrm>
          <a:prstGeom prst="ellipse">
            <a:avLst/>
          </a:prstGeom>
          <a:solidFill>
            <a:srgbClr val="80878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cxnSp>
        <p:nvCxnSpPr>
          <p:cNvPr id="42" name="Straight Arrow Connector 41"/>
          <p:cNvCxnSpPr>
            <a:stCxn id="36" idx="4"/>
            <a:endCxn id="28" idx="0"/>
          </p:cNvCxnSpPr>
          <p:nvPr/>
        </p:nvCxnSpPr>
        <p:spPr>
          <a:xfrm>
            <a:off x="3151702" y="2834259"/>
            <a:ext cx="0" cy="2867285"/>
          </a:xfrm>
          <a:prstGeom prst="straightConnector1">
            <a:avLst/>
          </a:prstGeom>
          <a:noFill/>
          <a:ln w="31750" cap="flat">
            <a:solidFill>
              <a:srgbClr val="5A5F5E">
                <a:alpha val="75000"/>
              </a:srgb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3" name="Straight Arrow Connector 42"/>
          <p:cNvCxnSpPr>
            <a:stCxn id="34" idx="0"/>
            <a:endCxn id="47" idx="4"/>
          </p:cNvCxnSpPr>
          <p:nvPr/>
        </p:nvCxnSpPr>
        <p:spPr>
          <a:xfrm flipV="1">
            <a:off x="4669285" y="2834259"/>
            <a:ext cx="17554" cy="2867285"/>
          </a:xfrm>
          <a:prstGeom prst="straightConnector1">
            <a:avLst/>
          </a:prstGeom>
          <a:noFill/>
          <a:ln w="31750" cap="flat">
            <a:solidFill>
              <a:srgbClr val="5A5F5E">
                <a:alpha val="75000"/>
              </a:srgb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7" name="Oval 46"/>
          <p:cNvSpPr/>
          <p:nvPr/>
        </p:nvSpPr>
        <p:spPr>
          <a:xfrm>
            <a:off x="4599971" y="2660523"/>
            <a:ext cx="173736" cy="173736"/>
          </a:xfrm>
          <a:prstGeom prst="ellipse">
            <a:avLst/>
          </a:prstGeom>
          <a:solidFill>
            <a:srgbClr val="80878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811945" y="2321640"/>
            <a:ext cx="1376980" cy="331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1687" dirty="0" err="1">
                <a:latin typeface="Consolas" charset="0"/>
                <a:ea typeface="Consolas" charset="0"/>
                <a:cs typeface="Consolas" charset="0"/>
                <a:sym typeface="Gill Sans Light"/>
              </a:rPr>
              <a:t>SendRequest</a:t>
            </a:r>
            <a:endParaRPr lang="en-US" sz="1687" dirty="0">
              <a:latin typeface="Consolas" charset="0"/>
              <a:ea typeface="Consolas" charset="0"/>
              <a:cs typeface="Consolas" charset="0"/>
              <a:sym typeface="Gill Sans Light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317119" y="2319217"/>
            <a:ext cx="1495603" cy="331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1687" dirty="0" err="1">
                <a:latin typeface="Consolas" charset="0"/>
                <a:ea typeface="Consolas" charset="0"/>
                <a:cs typeface="Consolas" charset="0"/>
              </a:rPr>
              <a:t>Receive</a:t>
            </a:r>
            <a:r>
              <a:rPr lang="en-US" sz="1687" dirty="0" err="1">
                <a:latin typeface="Consolas" charset="0"/>
                <a:ea typeface="Consolas" charset="0"/>
                <a:cs typeface="Consolas" charset="0"/>
                <a:sym typeface="Gill Sans Light"/>
              </a:rPr>
              <a:t>Reply</a:t>
            </a:r>
            <a:endParaRPr lang="en-US" sz="1687" dirty="0">
              <a:latin typeface="Consolas" charset="0"/>
              <a:ea typeface="Consolas" charset="0"/>
              <a:cs typeface="Consolas" charset="0"/>
              <a:sym typeface="Gill Sans Light"/>
            </a:endParaRPr>
          </a:p>
        </p:txBody>
      </p:sp>
      <p:cxnSp>
        <p:nvCxnSpPr>
          <p:cNvPr id="57" name="Straight Arrow Connector 56"/>
          <p:cNvCxnSpPr>
            <a:endCxn id="39" idx="0"/>
          </p:cNvCxnSpPr>
          <p:nvPr/>
        </p:nvCxnSpPr>
        <p:spPr>
          <a:xfrm>
            <a:off x="6451952" y="3835982"/>
            <a:ext cx="4248" cy="1865562"/>
          </a:xfrm>
          <a:prstGeom prst="straightConnector1">
            <a:avLst/>
          </a:prstGeom>
          <a:noFill/>
          <a:ln w="31750" cap="flat">
            <a:solidFill>
              <a:srgbClr val="5A5F5E">
                <a:alpha val="75000"/>
              </a:srgb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8" name="Straight Arrow Connector 57"/>
          <p:cNvCxnSpPr>
            <a:stCxn id="40" idx="0"/>
          </p:cNvCxnSpPr>
          <p:nvPr/>
        </p:nvCxnSpPr>
        <p:spPr>
          <a:xfrm flipV="1">
            <a:off x="7982774" y="3835984"/>
            <a:ext cx="4316" cy="1865560"/>
          </a:xfrm>
          <a:prstGeom prst="straightConnector1">
            <a:avLst/>
          </a:prstGeom>
          <a:noFill/>
          <a:ln w="31750" cap="flat">
            <a:solidFill>
              <a:srgbClr val="5A5F5E">
                <a:alpha val="75000"/>
              </a:srgb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1" name="TextBox 50"/>
          <p:cNvSpPr txBox="1"/>
          <p:nvPr/>
        </p:nvSpPr>
        <p:spPr>
          <a:xfrm>
            <a:off x="1918167" y="4264513"/>
            <a:ext cx="1269579" cy="4183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2250" dirty="0">
                <a:sym typeface="Gill Sans Light"/>
              </a:rPr>
              <a:t>Insert(x,7)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335321" y="4278448"/>
            <a:ext cx="1096007" cy="4183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2250">
                <a:sym typeface="Gill Sans Light"/>
              </a:rPr>
              <a:t>Query(x</a:t>
            </a:r>
            <a:r>
              <a:rPr lang="en-US" sz="2250" dirty="0">
                <a:sym typeface="Gill Sans Light"/>
              </a:rPr>
              <a:t>)</a:t>
            </a:r>
          </a:p>
        </p:txBody>
      </p:sp>
      <p:pic>
        <p:nvPicPr>
          <p:cNvPr id="1026" name="Picture 2" descr="rofile photo for Jon Howell (him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662" y="3114445"/>
            <a:ext cx="661132" cy="661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ofile photo for Mano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718" y="2358266"/>
            <a:ext cx="621574" cy="621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5896457" y="3103454"/>
            <a:ext cx="1376980" cy="331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1687" dirty="0" err="1">
                <a:latin typeface="Consolas" charset="0"/>
                <a:ea typeface="Consolas" charset="0"/>
                <a:cs typeface="Consolas" charset="0"/>
                <a:sym typeface="Gill Sans Light"/>
              </a:rPr>
              <a:t>SendRequest</a:t>
            </a:r>
            <a:endParaRPr lang="en-US" sz="1687" dirty="0">
              <a:latin typeface="Consolas" charset="0"/>
              <a:ea typeface="Consolas" charset="0"/>
              <a:cs typeface="Consolas" charset="0"/>
              <a:sym typeface="Gill Sans Ligh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479573" y="3099490"/>
            <a:ext cx="1495603" cy="331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1687" dirty="0" err="1">
                <a:latin typeface="Consolas" charset="0"/>
                <a:ea typeface="Consolas" charset="0"/>
                <a:cs typeface="Consolas" charset="0"/>
                <a:sym typeface="Gill Sans Light"/>
              </a:rPr>
              <a:t>ReceiveReply</a:t>
            </a:r>
            <a:endParaRPr lang="en-US" sz="1687" dirty="0">
              <a:latin typeface="Consolas" charset="0"/>
              <a:ea typeface="Consolas" charset="0"/>
              <a:cs typeface="Consolas" charset="0"/>
              <a:sym typeface="Gill Sans Light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788768" y="5479171"/>
            <a:ext cx="634790" cy="331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1687" dirty="0">
                <a:solidFill>
                  <a:srgbClr val="535353"/>
                </a:solidFill>
                <a:latin typeface="Calibri" charset="0"/>
                <a:ea typeface="Calibri" charset="0"/>
                <a:cs typeface="Calibri" charset="0"/>
                <a:sym typeface="Gill Sans Light"/>
              </a:rPr>
              <a:t>Server</a:t>
            </a:r>
          </a:p>
        </p:txBody>
      </p:sp>
      <p:sp>
        <p:nvSpPr>
          <p:cNvPr id="28" name="Oval 27"/>
          <p:cNvSpPr/>
          <p:nvPr/>
        </p:nvSpPr>
        <p:spPr>
          <a:xfrm>
            <a:off x="3064834" y="5701544"/>
            <a:ext cx="173736" cy="173736"/>
          </a:xfrm>
          <a:prstGeom prst="ellipse">
            <a:avLst/>
          </a:prstGeom>
          <a:solidFill>
            <a:srgbClr val="80878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4582417" y="5701544"/>
            <a:ext cx="173736" cy="173736"/>
          </a:xfrm>
          <a:prstGeom prst="ellipse">
            <a:avLst/>
          </a:prstGeom>
          <a:solidFill>
            <a:srgbClr val="80878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3675664" y="5701544"/>
            <a:ext cx="173736" cy="173736"/>
          </a:xfrm>
          <a:prstGeom prst="ellipse">
            <a:avLst/>
          </a:prstGeom>
          <a:solidFill>
            <a:srgbClr val="808785">
              <a:alpha val="50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6369332" y="5701544"/>
            <a:ext cx="173736" cy="173736"/>
          </a:xfrm>
          <a:prstGeom prst="ellipse">
            <a:avLst/>
          </a:prstGeom>
          <a:solidFill>
            <a:srgbClr val="80878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7895906" y="5701544"/>
            <a:ext cx="173736" cy="173736"/>
          </a:xfrm>
          <a:prstGeom prst="ellipse">
            <a:avLst/>
          </a:prstGeom>
          <a:solidFill>
            <a:srgbClr val="80878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7297101" y="5701544"/>
            <a:ext cx="173736" cy="173736"/>
          </a:xfrm>
          <a:prstGeom prst="ellipse">
            <a:avLst/>
          </a:prstGeom>
          <a:solidFill>
            <a:srgbClr val="808785">
              <a:alpha val="50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947033" y="6217920"/>
            <a:ext cx="1614225" cy="331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1687" dirty="0" err="1">
                <a:latin typeface="Consolas" charset="0"/>
                <a:ea typeface="Consolas" charset="0"/>
                <a:cs typeface="Consolas" charset="0"/>
                <a:sym typeface="Gill Sans Light"/>
              </a:rPr>
              <a:t>AcceptRequest</a:t>
            </a:r>
            <a:endParaRPr lang="en-US" sz="1687" dirty="0">
              <a:latin typeface="Consolas" charset="0"/>
              <a:ea typeface="Consolas" charset="0"/>
              <a:cs typeface="Consolas" charset="0"/>
              <a:sym typeface="Gill Sans Light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256862" y="5356199"/>
            <a:ext cx="1021113" cy="331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1687">
                <a:solidFill>
                  <a:srgbClr val="535353">
                    <a:alpha val="50000"/>
                  </a:srgbClr>
                </a:solidFill>
                <a:latin typeface="Consolas" charset="0"/>
                <a:ea typeface="Consolas" charset="0"/>
                <a:cs typeface="Consolas" charset="0"/>
                <a:sym typeface="Gill Sans Light"/>
              </a:rPr>
              <a:t>InsertOp</a:t>
            </a:r>
            <a:endParaRPr lang="en-US" sz="1687" dirty="0">
              <a:solidFill>
                <a:srgbClr val="535353">
                  <a:alpha val="50000"/>
                </a:srgbClr>
              </a:solidFill>
              <a:latin typeface="Consolas" charset="0"/>
              <a:ea typeface="Consolas" charset="0"/>
              <a:cs typeface="Consolas" charset="0"/>
              <a:sym typeface="Gill Sans Light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940855" y="6217920"/>
            <a:ext cx="1495603" cy="331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1687" dirty="0" err="1">
                <a:latin typeface="Consolas" charset="0"/>
                <a:ea typeface="Consolas" charset="0"/>
                <a:cs typeface="Consolas" charset="0"/>
                <a:sym typeface="Gill Sans Light"/>
              </a:rPr>
              <a:t>DeliverReply</a:t>
            </a:r>
            <a:endParaRPr lang="en-US" sz="1687" dirty="0">
              <a:latin typeface="Consolas" charset="0"/>
              <a:ea typeface="Consolas" charset="0"/>
              <a:cs typeface="Consolas" charset="0"/>
              <a:sym typeface="Gill Sans Light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658361" y="6217920"/>
            <a:ext cx="1614225" cy="331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1687" dirty="0" err="1">
                <a:latin typeface="Consolas" charset="0"/>
                <a:ea typeface="Consolas" charset="0"/>
                <a:cs typeface="Consolas" charset="0"/>
                <a:sym typeface="Gill Sans Light"/>
              </a:rPr>
              <a:t>AcceptRequest</a:t>
            </a:r>
            <a:endParaRPr lang="en-US" sz="1687" dirty="0">
              <a:latin typeface="Consolas" charset="0"/>
              <a:ea typeface="Consolas" charset="0"/>
              <a:cs typeface="Consolas" charset="0"/>
              <a:sym typeface="Gill Sans Light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652183" y="6217920"/>
            <a:ext cx="1495603" cy="331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1687" dirty="0" err="1">
                <a:latin typeface="Consolas" charset="0"/>
                <a:ea typeface="Consolas" charset="0"/>
                <a:cs typeface="Consolas" charset="0"/>
                <a:sym typeface="Gill Sans Light"/>
              </a:rPr>
              <a:t>DeliverReply</a:t>
            </a:r>
            <a:endParaRPr lang="en-US" sz="1687" dirty="0">
              <a:latin typeface="Consolas" charset="0"/>
              <a:ea typeface="Consolas" charset="0"/>
              <a:cs typeface="Consolas" charset="0"/>
              <a:sym typeface="Gill Sans Light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814396" y="5313260"/>
            <a:ext cx="902492" cy="331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1687" dirty="0" err="1">
                <a:solidFill>
                  <a:srgbClr val="535353">
                    <a:alpha val="50000"/>
                  </a:srgbClr>
                </a:solidFill>
                <a:latin typeface="Consolas" charset="0"/>
                <a:ea typeface="Consolas" charset="0"/>
                <a:cs typeface="Consolas" charset="0"/>
                <a:sym typeface="Gill Sans Light"/>
              </a:rPr>
              <a:t>QueryOp</a:t>
            </a:r>
            <a:endParaRPr lang="en-US" sz="1687" dirty="0">
              <a:solidFill>
                <a:srgbClr val="535353">
                  <a:alpha val="50000"/>
                </a:srgbClr>
              </a:solidFill>
              <a:latin typeface="Consolas" charset="0"/>
              <a:ea typeface="Consolas" charset="0"/>
              <a:cs typeface="Consolas" charset="0"/>
              <a:sym typeface="Gill Sans Light"/>
            </a:endParaRPr>
          </a:p>
        </p:txBody>
      </p:sp>
      <p:cxnSp>
        <p:nvCxnSpPr>
          <p:cNvPr id="3" name="Curved Connector 2"/>
          <p:cNvCxnSpPr>
            <a:stCxn id="39" idx="3"/>
            <a:endCxn id="34" idx="5"/>
          </p:cNvCxnSpPr>
          <p:nvPr/>
        </p:nvCxnSpPr>
        <p:spPr>
          <a:xfrm rot="5400000">
            <a:off x="5562743" y="5017805"/>
            <a:ext cx="12700" cy="1664065"/>
          </a:xfrm>
          <a:prstGeom prst="curvedConnector3">
            <a:avLst>
              <a:gd name="adj1" fmla="val 2000339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urved Connector 4"/>
          <p:cNvCxnSpPr>
            <a:stCxn id="44" idx="3"/>
            <a:endCxn id="39" idx="5"/>
          </p:cNvCxnSpPr>
          <p:nvPr/>
        </p:nvCxnSpPr>
        <p:spPr>
          <a:xfrm rot="5400000">
            <a:off x="6920085" y="5447378"/>
            <a:ext cx="12700" cy="804919"/>
          </a:xfrm>
          <a:prstGeom prst="curvedConnector3">
            <a:avLst>
              <a:gd name="adj1" fmla="val 2000339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urved Connector 7"/>
          <p:cNvCxnSpPr>
            <a:stCxn id="34" idx="3"/>
            <a:endCxn id="35" idx="5"/>
          </p:cNvCxnSpPr>
          <p:nvPr/>
        </p:nvCxnSpPr>
        <p:spPr>
          <a:xfrm rot="5400000">
            <a:off x="4215909" y="5457886"/>
            <a:ext cx="12700" cy="783903"/>
          </a:xfrm>
          <a:prstGeom prst="curvedConnector3">
            <a:avLst>
              <a:gd name="adj1" fmla="val 2000339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28372-36EA-CB40-A239-BDCD7025B9F2}" type="datetime1">
              <a:rPr lang="en-US" smtClean="0"/>
              <a:t>11/14/24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58316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1" grpId="0" animBg="1"/>
      <p:bldP spid="60" grpId="0"/>
      <p:bldP spid="26" grpId="0"/>
      <p:bldP spid="27" grpId="0"/>
      <p:bldP spid="39" grpId="0" animBg="1"/>
      <p:bldP spid="40" grpId="0" animBg="1"/>
      <p:bldP spid="44" grpId="0" animBg="1"/>
      <p:bldP spid="49" grpId="0"/>
      <p:bldP spid="50" grpId="0"/>
      <p:bldP spid="5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run #2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32</a:t>
            </a:fld>
            <a:endParaRPr lang="uk-UA"/>
          </a:p>
        </p:txBody>
      </p:sp>
      <p:cxnSp>
        <p:nvCxnSpPr>
          <p:cNvPr id="16" name="Straight Connector 15"/>
          <p:cNvCxnSpPr/>
          <p:nvPr/>
        </p:nvCxnSpPr>
        <p:spPr>
          <a:xfrm>
            <a:off x="2171321" y="5785023"/>
            <a:ext cx="8004551" cy="0"/>
          </a:xfrm>
          <a:prstGeom prst="line">
            <a:avLst/>
          </a:prstGeom>
          <a:noFill/>
          <a:ln w="38100" cap="flat">
            <a:solidFill>
              <a:srgbClr val="5A5F5E"/>
            </a:solidFill>
            <a:prstDash val="solid"/>
            <a:miter lim="400000"/>
            <a:tailEnd type="stealth" w="lg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2" name="Straight Connector 31"/>
          <p:cNvCxnSpPr/>
          <p:nvPr/>
        </p:nvCxnSpPr>
        <p:spPr>
          <a:xfrm>
            <a:off x="2171321" y="2744002"/>
            <a:ext cx="8004551" cy="0"/>
          </a:xfrm>
          <a:prstGeom prst="line">
            <a:avLst/>
          </a:prstGeom>
          <a:noFill/>
          <a:ln w="38100" cap="flat">
            <a:solidFill>
              <a:srgbClr val="5A5F5E"/>
            </a:solidFill>
            <a:prstDash val="solid"/>
            <a:miter lim="400000"/>
            <a:tailEnd type="stealth" w="lg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3" name="Straight Connector 32"/>
          <p:cNvCxnSpPr/>
          <p:nvPr/>
        </p:nvCxnSpPr>
        <p:spPr>
          <a:xfrm>
            <a:off x="2171321" y="3519962"/>
            <a:ext cx="8004551" cy="0"/>
          </a:xfrm>
          <a:prstGeom prst="line">
            <a:avLst/>
          </a:prstGeom>
          <a:noFill/>
          <a:ln w="38100" cap="flat">
            <a:solidFill>
              <a:srgbClr val="5A5F5E"/>
            </a:solidFill>
            <a:prstDash val="solid"/>
            <a:miter lim="400000"/>
            <a:tailEnd type="stealth" w="lg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6" name="Oval 35"/>
          <p:cNvSpPr/>
          <p:nvPr/>
        </p:nvSpPr>
        <p:spPr>
          <a:xfrm>
            <a:off x="3064834" y="2652212"/>
            <a:ext cx="177362" cy="173736"/>
          </a:xfrm>
          <a:prstGeom prst="ellipse">
            <a:avLst/>
          </a:prstGeom>
          <a:solidFill>
            <a:srgbClr val="80878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4711301" y="3419384"/>
            <a:ext cx="177362" cy="173736"/>
          </a:xfrm>
          <a:prstGeom prst="ellipse">
            <a:avLst/>
          </a:prstGeom>
          <a:solidFill>
            <a:srgbClr val="80878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7898409" y="3428171"/>
            <a:ext cx="177362" cy="173736"/>
          </a:xfrm>
          <a:prstGeom prst="ellipse">
            <a:avLst/>
          </a:prstGeom>
          <a:solidFill>
            <a:srgbClr val="80878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cxnSp>
        <p:nvCxnSpPr>
          <p:cNvPr id="42" name="Straight Arrow Connector 41"/>
          <p:cNvCxnSpPr>
            <a:stCxn id="36" idx="4"/>
            <a:endCxn id="28" idx="0"/>
          </p:cNvCxnSpPr>
          <p:nvPr/>
        </p:nvCxnSpPr>
        <p:spPr>
          <a:xfrm>
            <a:off x="3153515" y="2825948"/>
            <a:ext cx="0" cy="2867285"/>
          </a:xfrm>
          <a:prstGeom prst="straightConnector1">
            <a:avLst/>
          </a:prstGeom>
          <a:noFill/>
          <a:ln w="31750" cap="flat">
            <a:solidFill>
              <a:srgbClr val="5A5F5E">
                <a:alpha val="75000"/>
              </a:srgb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3" name="Straight Arrow Connector 42"/>
          <p:cNvCxnSpPr>
            <a:stCxn id="34" idx="0"/>
            <a:endCxn id="47" idx="4"/>
          </p:cNvCxnSpPr>
          <p:nvPr/>
        </p:nvCxnSpPr>
        <p:spPr>
          <a:xfrm flipV="1">
            <a:off x="6487802" y="2825948"/>
            <a:ext cx="17555" cy="2867285"/>
          </a:xfrm>
          <a:prstGeom prst="straightConnector1">
            <a:avLst/>
          </a:prstGeom>
          <a:noFill/>
          <a:ln w="31750" cap="flat">
            <a:solidFill>
              <a:srgbClr val="5A5F5E">
                <a:alpha val="75000"/>
              </a:srgb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7" name="Oval 46"/>
          <p:cNvSpPr/>
          <p:nvPr/>
        </p:nvSpPr>
        <p:spPr>
          <a:xfrm>
            <a:off x="6416676" y="2652212"/>
            <a:ext cx="177362" cy="173736"/>
          </a:xfrm>
          <a:prstGeom prst="ellipse">
            <a:avLst/>
          </a:prstGeom>
          <a:solidFill>
            <a:srgbClr val="80878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811945" y="2321640"/>
            <a:ext cx="1376980" cy="331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1687" dirty="0" err="1">
                <a:latin typeface="Consolas" charset="0"/>
                <a:ea typeface="Consolas" charset="0"/>
                <a:cs typeface="Consolas" charset="0"/>
                <a:sym typeface="Gill Sans Light"/>
              </a:rPr>
              <a:t>SendRequest</a:t>
            </a:r>
            <a:endParaRPr lang="en-US" sz="1687" dirty="0">
              <a:latin typeface="Consolas" charset="0"/>
              <a:ea typeface="Consolas" charset="0"/>
              <a:cs typeface="Consolas" charset="0"/>
              <a:sym typeface="Gill Sans Light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133823" y="2319217"/>
            <a:ext cx="1495603" cy="331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1687" dirty="0" err="1">
                <a:latin typeface="Consolas" charset="0"/>
                <a:ea typeface="Consolas" charset="0"/>
                <a:cs typeface="Consolas" charset="0"/>
              </a:rPr>
              <a:t>Receive</a:t>
            </a:r>
            <a:r>
              <a:rPr lang="en-US" sz="1687" dirty="0" err="1">
                <a:latin typeface="Consolas" charset="0"/>
                <a:ea typeface="Consolas" charset="0"/>
                <a:cs typeface="Consolas" charset="0"/>
                <a:sym typeface="Gill Sans Light"/>
              </a:rPr>
              <a:t>Reply</a:t>
            </a:r>
            <a:endParaRPr lang="en-US" sz="1687" dirty="0">
              <a:latin typeface="Consolas" charset="0"/>
              <a:ea typeface="Consolas" charset="0"/>
              <a:cs typeface="Consolas" charset="0"/>
              <a:sym typeface="Gill Sans Light"/>
            </a:endParaRPr>
          </a:p>
        </p:txBody>
      </p:sp>
      <p:cxnSp>
        <p:nvCxnSpPr>
          <p:cNvPr id="57" name="Straight Arrow Connector 56"/>
          <p:cNvCxnSpPr>
            <a:endCxn id="39" idx="0"/>
          </p:cNvCxnSpPr>
          <p:nvPr/>
        </p:nvCxnSpPr>
        <p:spPr>
          <a:xfrm>
            <a:off x="4793921" y="3818883"/>
            <a:ext cx="6061" cy="1865562"/>
          </a:xfrm>
          <a:prstGeom prst="straightConnector1">
            <a:avLst/>
          </a:prstGeom>
          <a:noFill/>
          <a:ln w="31750" cap="flat">
            <a:solidFill>
              <a:srgbClr val="5A5F5E">
                <a:alpha val="75000"/>
              </a:srgb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8" name="Straight Arrow Connector 57"/>
          <p:cNvCxnSpPr>
            <a:stCxn id="40" idx="0"/>
          </p:cNvCxnSpPr>
          <p:nvPr/>
        </p:nvCxnSpPr>
        <p:spPr>
          <a:xfrm flipV="1">
            <a:off x="7984587" y="3827673"/>
            <a:ext cx="2503" cy="1865560"/>
          </a:xfrm>
          <a:prstGeom prst="straightConnector1">
            <a:avLst/>
          </a:prstGeom>
          <a:noFill/>
          <a:ln w="31750" cap="flat">
            <a:solidFill>
              <a:srgbClr val="5A5F5E">
                <a:alpha val="75000"/>
              </a:srgb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1" name="TextBox 50"/>
          <p:cNvSpPr txBox="1"/>
          <p:nvPr/>
        </p:nvSpPr>
        <p:spPr>
          <a:xfrm>
            <a:off x="1918167" y="4264513"/>
            <a:ext cx="1269579" cy="4183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2250" dirty="0">
                <a:sym typeface="Gill Sans Light"/>
              </a:rPr>
              <a:t>Insert(x,7)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733378" y="4198391"/>
            <a:ext cx="1096007" cy="4183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2250" dirty="0">
                <a:sym typeface="Gill Sans Light"/>
              </a:rPr>
              <a:t>Query(x)</a:t>
            </a:r>
          </a:p>
        </p:txBody>
      </p:sp>
      <p:pic>
        <p:nvPicPr>
          <p:cNvPr id="1026" name="Picture 2" descr="rofile photo for Jon Howell (him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662" y="3114445"/>
            <a:ext cx="661132" cy="661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ofile photo for Mano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718" y="2358266"/>
            <a:ext cx="621574" cy="621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4238425" y="3094666"/>
            <a:ext cx="1376980" cy="331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1687" dirty="0" err="1">
                <a:latin typeface="Consolas" charset="0"/>
                <a:ea typeface="Consolas" charset="0"/>
                <a:cs typeface="Consolas" charset="0"/>
                <a:sym typeface="Gill Sans Light"/>
              </a:rPr>
              <a:t>SendRequest</a:t>
            </a:r>
            <a:endParaRPr lang="en-US" sz="1687" dirty="0">
              <a:latin typeface="Consolas" charset="0"/>
              <a:ea typeface="Consolas" charset="0"/>
              <a:cs typeface="Consolas" charset="0"/>
              <a:sym typeface="Gill Sans Ligh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479573" y="3099490"/>
            <a:ext cx="1495603" cy="331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1687" dirty="0" err="1">
                <a:latin typeface="Consolas" charset="0"/>
                <a:ea typeface="Consolas" charset="0"/>
                <a:cs typeface="Consolas" charset="0"/>
                <a:sym typeface="Gill Sans Light"/>
              </a:rPr>
              <a:t>ReceiveReply</a:t>
            </a:r>
            <a:endParaRPr lang="en-US" sz="1687" dirty="0">
              <a:latin typeface="Consolas" charset="0"/>
              <a:ea typeface="Consolas" charset="0"/>
              <a:cs typeface="Consolas" charset="0"/>
              <a:sym typeface="Gill Sans Light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788768" y="5479171"/>
            <a:ext cx="634790" cy="331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1687" dirty="0">
                <a:solidFill>
                  <a:srgbClr val="535353"/>
                </a:solidFill>
                <a:latin typeface="Calibri" charset="0"/>
                <a:ea typeface="Calibri" charset="0"/>
                <a:cs typeface="Calibri" charset="0"/>
                <a:sym typeface="Gill Sans Light"/>
              </a:rPr>
              <a:t>Server</a:t>
            </a:r>
          </a:p>
        </p:txBody>
      </p:sp>
      <p:sp>
        <p:nvSpPr>
          <p:cNvPr id="28" name="Oval 27"/>
          <p:cNvSpPr/>
          <p:nvPr/>
        </p:nvSpPr>
        <p:spPr>
          <a:xfrm>
            <a:off x="3064834" y="5693233"/>
            <a:ext cx="177362" cy="173736"/>
          </a:xfrm>
          <a:prstGeom prst="ellipse">
            <a:avLst/>
          </a:prstGeom>
          <a:solidFill>
            <a:srgbClr val="80878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6399121" y="5693233"/>
            <a:ext cx="177362" cy="173736"/>
          </a:xfrm>
          <a:prstGeom prst="ellipse">
            <a:avLst/>
          </a:prstGeom>
          <a:solidFill>
            <a:srgbClr val="80878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3675664" y="5693233"/>
            <a:ext cx="177362" cy="173736"/>
          </a:xfrm>
          <a:prstGeom prst="ellipse">
            <a:avLst/>
          </a:prstGeom>
          <a:solidFill>
            <a:srgbClr val="808785">
              <a:alpha val="50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4711301" y="5684445"/>
            <a:ext cx="177362" cy="173736"/>
          </a:xfrm>
          <a:prstGeom prst="ellipse">
            <a:avLst/>
          </a:prstGeom>
          <a:solidFill>
            <a:srgbClr val="80878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7895906" y="5693233"/>
            <a:ext cx="177362" cy="173736"/>
          </a:xfrm>
          <a:prstGeom prst="ellipse">
            <a:avLst/>
          </a:prstGeom>
          <a:solidFill>
            <a:srgbClr val="80878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7297101" y="5693233"/>
            <a:ext cx="177362" cy="173736"/>
          </a:xfrm>
          <a:prstGeom prst="ellipse">
            <a:avLst/>
          </a:prstGeom>
          <a:solidFill>
            <a:srgbClr val="808785">
              <a:alpha val="50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947033" y="6217920"/>
            <a:ext cx="1614225" cy="331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1687" dirty="0" err="1">
                <a:latin typeface="Consolas" charset="0"/>
                <a:ea typeface="Consolas" charset="0"/>
                <a:cs typeface="Consolas" charset="0"/>
                <a:sym typeface="Gill Sans Light"/>
              </a:rPr>
              <a:t>AcceptRequest</a:t>
            </a:r>
            <a:endParaRPr lang="en-US" sz="1687" dirty="0">
              <a:latin typeface="Consolas" charset="0"/>
              <a:ea typeface="Consolas" charset="0"/>
              <a:cs typeface="Consolas" charset="0"/>
              <a:sym typeface="Gill Sans Light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256862" y="5356199"/>
            <a:ext cx="1021113" cy="331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1687" dirty="0" err="1">
                <a:solidFill>
                  <a:srgbClr val="535353">
                    <a:alpha val="50000"/>
                  </a:srgbClr>
                </a:solidFill>
                <a:latin typeface="Consolas" charset="0"/>
                <a:ea typeface="Consolas" charset="0"/>
                <a:cs typeface="Consolas" charset="0"/>
                <a:sym typeface="Gill Sans Light"/>
              </a:rPr>
              <a:t>InsertOp</a:t>
            </a:r>
            <a:endParaRPr lang="en-US" sz="1687" dirty="0">
              <a:solidFill>
                <a:srgbClr val="535353">
                  <a:alpha val="50000"/>
                </a:srgbClr>
              </a:solidFill>
              <a:latin typeface="Consolas" charset="0"/>
              <a:ea typeface="Consolas" charset="0"/>
              <a:cs typeface="Consolas" charset="0"/>
              <a:sym typeface="Gill Sans Light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757559" y="6217920"/>
            <a:ext cx="1495603" cy="331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1687" dirty="0" err="1">
                <a:latin typeface="Consolas" charset="0"/>
                <a:ea typeface="Consolas" charset="0"/>
                <a:cs typeface="Consolas" charset="0"/>
                <a:sym typeface="Gill Sans Light"/>
              </a:rPr>
              <a:t>DeliverReply</a:t>
            </a:r>
            <a:endParaRPr lang="en-US" sz="1687" dirty="0">
              <a:latin typeface="Consolas" charset="0"/>
              <a:ea typeface="Consolas" charset="0"/>
              <a:cs typeface="Consolas" charset="0"/>
              <a:sym typeface="Gill Sans Light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000330" y="6217920"/>
            <a:ext cx="1614225" cy="331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1687" dirty="0" err="1">
                <a:latin typeface="Consolas" charset="0"/>
                <a:ea typeface="Consolas" charset="0"/>
                <a:cs typeface="Consolas" charset="0"/>
                <a:sym typeface="Gill Sans Light"/>
              </a:rPr>
              <a:t>AcceptRequest</a:t>
            </a:r>
            <a:endParaRPr lang="en-US" sz="1687" dirty="0">
              <a:latin typeface="Consolas" charset="0"/>
              <a:ea typeface="Consolas" charset="0"/>
              <a:cs typeface="Consolas" charset="0"/>
              <a:sym typeface="Gill Sans Light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652183" y="6217920"/>
            <a:ext cx="1495603" cy="331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1687" dirty="0" err="1">
                <a:latin typeface="Consolas" charset="0"/>
                <a:ea typeface="Consolas" charset="0"/>
                <a:cs typeface="Consolas" charset="0"/>
                <a:sym typeface="Gill Sans Light"/>
              </a:rPr>
              <a:t>DeliverReply</a:t>
            </a:r>
            <a:endParaRPr lang="en-US" sz="1687" dirty="0">
              <a:latin typeface="Consolas" charset="0"/>
              <a:ea typeface="Consolas" charset="0"/>
              <a:cs typeface="Consolas" charset="0"/>
              <a:sym typeface="Gill Sans Light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814396" y="5313260"/>
            <a:ext cx="902492" cy="331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1687" dirty="0" err="1">
                <a:solidFill>
                  <a:srgbClr val="535353">
                    <a:alpha val="50000"/>
                  </a:srgbClr>
                </a:solidFill>
                <a:latin typeface="Consolas" charset="0"/>
                <a:ea typeface="Consolas" charset="0"/>
                <a:cs typeface="Consolas" charset="0"/>
                <a:sym typeface="Gill Sans Light"/>
              </a:rPr>
              <a:t>QueryOp</a:t>
            </a:r>
            <a:endParaRPr lang="en-US" sz="1687" dirty="0">
              <a:solidFill>
                <a:srgbClr val="535353">
                  <a:alpha val="50000"/>
                </a:srgbClr>
              </a:solidFill>
              <a:latin typeface="Consolas" charset="0"/>
              <a:ea typeface="Consolas" charset="0"/>
              <a:cs typeface="Consolas" charset="0"/>
              <a:sym typeface="Gill Sans Ligh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1978A-8587-2946-B25B-D6F1C60EAF1F}" type="datetime1">
              <a:rPr lang="en-US" smtClean="0"/>
              <a:t>11/14/24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713758"/>
      </p:ext>
    </p:extLst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run #2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33</a:t>
            </a:fld>
            <a:endParaRPr lang="uk-UA"/>
          </a:p>
        </p:txBody>
      </p:sp>
      <p:cxnSp>
        <p:nvCxnSpPr>
          <p:cNvPr id="16" name="Straight Connector 15"/>
          <p:cNvCxnSpPr/>
          <p:nvPr/>
        </p:nvCxnSpPr>
        <p:spPr>
          <a:xfrm>
            <a:off x="2171321" y="5785023"/>
            <a:ext cx="8004551" cy="0"/>
          </a:xfrm>
          <a:prstGeom prst="line">
            <a:avLst/>
          </a:prstGeom>
          <a:noFill/>
          <a:ln w="38100" cap="flat">
            <a:solidFill>
              <a:srgbClr val="5A5F5E"/>
            </a:solidFill>
            <a:prstDash val="solid"/>
            <a:miter lim="400000"/>
            <a:tailEnd type="stealth" w="lg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2" name="Straight Connector 31"/>
          <p:cNvCxnSpPr/>
          <p:nvPr/>
        </p:nvCxnSpPr>
        <p:spPr>
          <a:xfrm>
            <a:off x="2171321" y="2744002"/>
            <a:ext cx="8004551" cy="0"/>
          </a:xfrm>
          <a:prstGeom prst="line">
            <a:avLst/>
          </a:prstGeom>
          <a:noFill/>
          <a:ln w="38100" cap="flat">
            <a:solidFill>
              <a:srgbClr val="5A5F5E"/>
            </a:solidFill>
            <a:prstDash val="solid"/>
            <a:miter lim="400000"/>
            <a:tailEnd type="stealth" w="lg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3" name="Straight Connector 32"/>
          <p:cNvCxnSpPr/>
          <p:nvPr/>
        </p:nvCxnSpPr>
        <p:spPr>
          <a:xfrm>
            <a:off x="2171321" y="3519962"/>
            <a:ext cx="8004551" cy="0"/>
          </a:xfrm>
          <a:prstGeom prst="line">
            <a:avLst/>
          </a:prstGeom>
          <a:noFill/>
          <a:ln w="38100" cap="flat">
            <a:solidFill>
              <a:srgbClr val="5A5F5E"/>
            </a:solidFill>
            <a:prstDash val="solid"/>
            <a:miter lim="400000"/>
            <a:tailEnd type="stealth" w="lg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6" name="Oval 35"/>
          <p:cNvSpPr/>
          <p:nvPr/>
        </p:nvSpPr>
        <p:spPr>
          <a:xfrm>
            <a:off x="3064834" y="2652212"/>
            <a:ext cx="177362" cy="173736"/>
          </a:xfrm>
          <a:prstGeom prst="ellipse">
            <a:avLst/>
          </a:prstGeom>
          <a:solidFill>
            <a:srgbClr val="80878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4711301" y="3419384"/>
            <a:ext cx="177362" cy="173736"/>
          </a:xfrm>
          <a:prstGeom prst="ellipse">
            <a:avLst/>
          </a:prstGeom>
          <a:solidFill>
            <a:srgbClr val="80878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7898409" y="3428171"/>
            <a:ext cx="177362" cy="173736"/>
          </a:xfrm>
          <a:prstGeom prst="ellipse">
            <a:avLst/>
          </a:prstGeom>
          <a:solidFill>
            <a:srgbClr val="80878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cxnSp>
        <p:nvCxnSpPr>
          <p:cNvPr id="42" name="Straight Arrow Connector 41"/>
          <p:cNvCxnSpPr>
            <a:stCxn id="36" idx="4"/>
            <a:endCxn id="28" idx="0"/>
          </p:cNvCxnSpPr>
          <p:nvPr/>
        </p:nvCxnSpPr>
        <p:spPr>
          <a:xfrm>
            <a:off x="3153515" y="2825948"/>
            <a:ext cx="0" cy="2867285"/>
          </a:xfrm>
          <a:prstGeom prst="straightConnector1">
            <a:avLst/>
          </a:prstGeom>
          <a:noFill/>
          <a:ln w="31750" cap="flat">
            <a:solidFill>
              <a:srgbClr val="5A5F5E">
                <a:alpha val="75000"/>
              </a:srgb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3" name="Straight Arrow Connector 42"/>
          <p:cNvCxnSpPr>
            <a:stCxn id="34" idx="0"/>
            <a:endCxn id="47" idx="4"/>
          </p:cNvCxnSpPr>
          <p:nvPr/>
        </p:nvCxnSpPr>
        <p:spPr>
          <a:xfrm flipV="1">
            <a:off x="6487802" y="2825948"/>
            <a:ext cx="17555" cy="2867285"/>
          </a:xfrm>
          <a:prstGeom prst="straightConnector1">
            <a:avLst/>
          </a:prstGeom>
          <a:noFill/>
          <a:ln w="31750" cap="flat">
            <a:solidFill>
              <a:srgbClr val="5A5F5E">
                <a:alpha val="75000"/>
              </a:srgb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7" name="Oval 46"/>
          <p:cNvSpPr/>
          <p:nvPr/>
        </p:nvSpPr>
        <p:spPr>
          <a:xfrm>
            <a:off x="6416676" y="2652212"/>
            <a:ext cx="177362" cy="173736"/>
          </a:xfrm>
          <a:prstGeom prst="ellipse">
            <a:avLst/>
          </a:prstGeom>
          <a:solidFill>
            <a:srgbClr val="80878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811945" y="2321640"/>
            <a:ext cx="1376980" cy="331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1687" dirty="0" err="1">
                <a:latin typeface="Consolas" charset="0"/>
                <a:ea typeface="Consolas" charset="0"/>
                <a:cs typeface="Consolas" charset="0"/>
                <a:sym typeface="Gill Sans Light"/>
              </a:rPr>
              <a:t>SendRequest</a:t>
            </a:r>
            <a:endParaRPr lang="en-US" sz="1687" dirty="0">
              <a:latin typeface="Consolas" charset="0"/>
              <a:ea typeface="Consolas" charset="0"/>
              <a:cs typeface="Consolas" charset="0"/>
              <a:sym typeface="Gill Sans Light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133823" y="2319217"/>
            <a:ext cx="1495603" cy="331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1687" dirty="0" err="1">
                <a:latin typeface="Consolas" charset="0"/>
                <a:ea typeface="Consolas" charset="0"/>
                <a:cs typeface="Consolas" charset="0"/>
              </a:rPr>
              <a:t>Receive</a:t>
            </a:r>
            <a:r>
              <a:rPr lang="en-US" sz="1687" dirty="0" err="1">
                <a:latin typeface="Consolas" charset="0"/>
                <a:ea typeface="Consolas" charset="0"/>
                <a:cs typeface="Consolas" charset="0"/>
                <a:sym typeface="Gill Sans Light"/>
              </a:rPr>
              <a:t>Reply</a:t>
            </a:r>
            <a:endParaRPr lang="en-US" sz="1687" dirty="0">
              <a:latin typeface="Consolas" charset="0"/>
              <a:ea typeface="Consolas" charset="0"/>
              <a:cs typeface="Consolas" charset="0"/>
              <a:sym typeface="Gill Sans Light"/>
            </a:endParaRPr>
          </a:p>
        </p:txBody>
      </p:sp>
      <p:cxnSp>
        <p:nvCxnSpPr>
          <p:cNvPr id="57" name="Straight Arrow Connector 56"/>
          <p:cNvCxnSpPr>
            <a:endCxn id="39" idx="0"/>
          </p:cNvCxnSpPr>
          <p:nvPr/>
        </p:nvCxnSpPr>
        <p:spPr>
          <a:xfrm>
            <a:off x="4793921" y="3818883"/>
            <a:ext cx="6061" cy="1865562"/>
          </a:xfrm>
          <a:prstGeom prst="straightConnector1">
            <a:avLst/>
          </a:prstGeom>
          <a:noFill/>
          <a:ln w="31750" cap="flat">
            <a:solidFill>
              <a:srgbClr val="5A5F5E">
                <a:alpha val="75000"/>
              </a:srgb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8" name="Straight Arrow Connector 57"/>
          <p:cNvCxnSpPr>
            <a:stCxn id="40" idx="0"/>
          </p:cNvCxnSpPr>
          <p:nvPr/>
        </p:nvCxnSpPr>
        <p:spPr>
          <a:xfrm flipV="1">
            <a:off x="7984587" y="3827673"/>
            <a:ext cx="2503" cy="1865560"/>
          </a:xfrm>
          <a:prstGeom prst="straightConnector1">
            <a:avLst/>
          </a:prstGeom>
          <a:noFill/>
          <a:ln w="31750" cap="flat">
            <a:solidFill>
              <a:srgbClr val="5A5F5E">
                <a:alpha val="75000"/>
              </a:srgb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1" name="TextBox 50"/>
          <p:cNvSpPr txBox="1"/>
          <p:nvPr/>
        </p:nvSpPr>
        <p:spPr>
          <a:xfrm>
            <a:off x="1918167" y="4264513"/>
            <a:ext cx="1269579" cy="4183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2250" dirty="0">
                <a:sym typeface="Gill Sans Light"/>
              </a:rPr>
              <a:t>Insert(x,7)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733378" y="4198391"/>
            <a:ext cx="1096007" cy="4183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2250" dirty="0">
                <a:sym typeface="Gill Sans Light"/>
              </a:rPr>
              <a:t>Query(x)</a:t>
            </a:r>
          </a:p>
        </p:txBody>
      </p:sp>
      <p:pic>
        <p:nvPicPr>
          <p:cNvPr id="1026" name="Picture 2" descr="rofile photo for Jon Howell (him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662" y="3114445"/>
            <a:ext cx="661132" cy="661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ofile photo for Mano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718" y="2358266"/>
            <a:ext cx="621574" cy="621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4238425" y="3094666"/>
            <a:ext cx="1376980" cy="331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1687" dirty="0" err="1">
                <a:latin typeface="Consolas" charset="0"/>
                <a:ea typeface="Consolas" charset="0"/>
                <a:cs typeface="Consolas" charset="0"/>
                <a:sym typeface="Gill Sans Light"/>
              </a:rPr>
              <a:t>SendRequest</a:t>
            </a:r>
            <a:endParaRPr lang="en-US" sz="1687" dirty="0">
              <a:latin typeface="Consolas" charset="0"/>
              <a:ea typeface="Consolas" charset="0"/>
              <a:cs typeface="Consolas" charset="0"/>
              <a:sym typeface="Gill Sans Ligh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479573" y="3099490"/>
            <a:ext cx="1495603" cy="331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1687" dirty="0" err="1">
                <a:latin typeface="Consolas" charset="0"/>
                <a:ea typeface="Consolas" charset="0"/>
                <a:cs typeface="Consolas" charset="0"/>
                <a:sym typeface="Gill Sans Light"/>
              </a:rPr>
              <a:t>ReceiveReply</a:t>
            </a:r>
            <a:endParaRPr lang="en-US" sz="1687" dirty="0">
              <a:latin typeface="Consolas" charset="0"/>
              <a:ea typeface="Consolas" charset="0"/>
              <a:cs typeface="Consolas" charset="0"/>
              <a:sym typeface="Gill Sans Light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788768" y="5479171"/>
            <a:ext cx="634790" cy="331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1687" dirty="0">
                <a:solidFill>
                  <a:srgbClr val="535353"/>
                </a:solidFill>
                <a:latin typeface="Calibri" charset="0"/>
                <a:ea typeface="Calibri" charset="0"/>
                <a:cs typeface="Calibri" charset="0"/>
                <a:sym typeface="Gill Sans Light"/>
              </a:rPr>
              <a:t>Server</a:t>
            </a:r>
          </a:p>
        </p:txBody>
      </p:sp>
      <p:sp>
        <p:nvSpPr>
          <p:cNvPr id="28" name="Oval 27"/>
          <p:cNvSpPr/>
          <p:nvPr/>
        </p:nvSpPr>
        <p:spPr>
          <a:xfrm>
            <a:off x="3064834" y="5693233"/>
            <a:ext cx="177362" cy="173736"/>
          </a:xfrm>
          <a:prstGeom prst="ellipse">
            <a:avLst/>
          </a:prstGeom>
          <a:solidFill>
            <a:srgbClr val="80878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6399121" y="5693233"/>
            <a:ext cx="177362" cy="173736"/>
          </a:xfrm>
          <a:prstGeom prst="ellipse">
            <a:avLst/>
          </a:prstGeom>
          <a:solidFill>
            <a:srgbClr val="80878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6057565" y="5693233"/>
            <a:ext cx="177362" cy="173736"/>
          </a:xfrm>
          <a:prstGeom prst="ellipse">
            <a:avLst/>
          </a:prstGeom>
          <a:solidFill>
            <a:srgbClr val="808785">
              <a:alpha val="50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4711301" y="5684445"/>
            <a:ext cx="177362" cy="173736"/>
          </a:xfrm>
          <a:prstGeom prst="ellipse">
            <a:avLst/>
          </a:prstGeom>
          <a:solidFill>
            <a:srgbClr val="80878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7895906" y="5693233"/>
            <a:ext cx="177362" cy="173736"/>
          </a:xfrm>
          <a:prstGeom prst="ellipse">
            <a:avLst/>
          </a:prstGeom>
          <a:solidFill>
            <a:srgbClr val="80878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5289455" y="5693233"/>
            <a:ext cx="177362" cy="173736"/>
          </a:xfrm>
          <a:prstGeom prst="ellipse">
            <a:avLst/>
          </a:prstGeom>
          <a:solidFill>
            <a:srgbClr val="808785">
              <a:alpha val="50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947033" y="6217920"/>
            <a:ext cx="1614225" cy="331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1687" dirty="0" err="1">
                <a:latin typeface="Consolas" charset="0"/>
                <a:ea typeface="Consolas" charset="0"/>
                <a:cs typeface="Consolas" charset="0"/>
                <a:sym typeface="Gill Sans Light"/>
              </a:rPr>
              <a:t>AcceptRequest</a:t>
            </a:r>
            <a:endParaRPr lang="en-US" sz="1687" dirty="0">
              <a:latin typeface="Consolas" charset="0"/>
              <a:ea typeface="Consolas" charset="0"/>
              <a:cs typeface="Consolas" charset="0"/>
              <a:sym typeface="Gill Sans Light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949206" y="5356199"/>
            <a:ext cx="1021113" cy="331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1687" dirty="0" err="1">
                <a:solidFill>
                  <a:srgbClr val="535353">
                    <a:alpha val="50000"/>
                  </a:srgbClr>
                </a:solidFill>
                <a:latin typeface="Consolas" charset="0"/>
                <a:ea typeface="Consolas" charset="0"/>
                <a:cs typeface="Consolas" charset="0"/>
                <a:sym typeface="Gill Sans Light"/>
              </a:rPr>
              <a:t>InsertOp</a:t>
            </a:r>
            <a:endParaRPr lang="en-US" sz="1687" dirty="0">
              <a:solidFill>
                <a:srgbClr val="535353">
                  <a:alpha val="50000"/>
                </a:srgbClr>
              </a:solidFill>
              <a:latin typeface="Consolas" charset="0"/>
              <a:ea typeface="Consolas" charset="0"/>
              <a:cs typeface="Consolas" charset="0"/>
              <a:sym typeface="Gill Sans Light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757559" y="6217920"/>
            <a:ext cx="1495603" cy="331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1687" dirty="0" err="1">
                <a:latin typeface="Consolas" charset="0"/>
                <a:ea typeface="Consolas" charset="0"/>
                <a:cs typeface="Consolas" charset="0"/>
                <a:sym typeface="Gill Sans Light"/>
              </a:rPr>
              <a:t>DeliverReply</a:t>
            </a:r>
            <a:endParaRPr lang="en-US" sz="1687" dirty="0">
              <a:latin typeface="Consolas" charset="0"/>
              <a:ea typeface="Consolas" charset="0"/>
              <a:cs typeface="Consolas" charset="0"/>
              <a:sym typeface="Gill Sans Light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000330" y="6217920"/>
            <a:ext cx="1614225" cy="331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1687" dirty="0" err="1">
                <a:latin typeface="Consolas" charset="0"/>
                <a:ea typeface="Consolas" charset="0"/>
                <a:cs typeface="Consolas" charset="0"/>
                <a:sym typeface="Gill Sans Light"/>
              </a:rPr>
              <a:t>AcceptRequest</a:t>
            </a:r>
            <a:endParaRPr lang="en-US" sz="1687" dirty="0">
              <a:latin typeface="Consolas" charset="0"/>
              <a:ea typeface="Consolas" charset="0"/>
              <a:cs typeface="Consolas" charset="0"/>
              <a:sym typeface="Gill Sans Light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652183" y="6217920"/>
            <a:ext cx="1495603" cy="331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1687" dirty="0" err="1">
                <a:latin typeface="Consolas" charset="0"/>
                <a:ea typeface="Consolas" charset="0"/>
                <a:cs typeface="Consolas" charset="0"/>
                <a:sym typeface="Gill Sans Light"/>
              </a:rPr>
              <a:t>DeliverReply</a:t>
            </a:r>
            <a:endParaRPr lang="en-US" sz="1687" dirty="0">
              <a:latin typeface="Consolas" charset="0"/>
              <a:ea typeface="Consolas" charset="0"/>
              <a:cs typeface="Consolas" charset="0"/>
              <a:sym typeface="Gill Sans Light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806750" y="5313260"/>
            <a:ext cx="902492" cy="331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1687" dirty="0" err="1">
                <a:solidFill>
                  <a:srgbClr val="535353">
                    <a:alpha val="50000"/>
                  </a:srgbClr>
                </a:solidFill>
                <a:latin typeface="Consolas" charset="0"/>
                <a:ea typeface="Consolas" charset="0"/>
                <a:cs typeface="Consolas" charset="0"/>
                <a:sym typeface="Gill Sans Light"/>
              </a:rPr>
              <a:t>QueryOp</a:t>
            </a:r>
            <a:endParaRPr lang="en-US" sz="1687" dirty="0">
              <a:solidFill>
                <a:srgbClr val="535353">
                  <a:alpha val="50000"/>
                </a:srgbClr>
              </a:solidFill>
              <a:latin typeface="Consolas" charset="0"/>
              <a:ea typeface="Consolas" charset="0"/>
              <a:cs typeface="Consolas" charset="0"/>
              <a:sym typeface="Gill Sans Ligh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F7B06-6646-D745-BCFF-E7306BE04836}" type="datetime1">
              <a:rPr lang="en-US" smtClean="0"/>
              <a:t>11/14/24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906902"/>
      </p:ext>
    </p:extLst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Administrivia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47850"/>
            <a:ext cx="10515600" cy="4351338"/>
          </a:xfrm>
        </p:spPr>
        <p:txBody>
          <a:bodyPr/>
          <a:lstStyle/>
          <a:p>
            <a:r>
              <a:rPr lang="en-US" dirty="0"/>
              <a:t>No class this Monday, 04/08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No lab </a:t>
            </a:r>
            <a:r>
              <a:rPr lang="en-US"/>
              <a:t>this Friday, </a:t>
            </a:r>
            <a:r>
              <a:rPr lang="en-US" dirty="0"/>
              <a:t>extra OH instead</a:t>
            </a:r>
          </a:p>
          <a:p>
            <a:pPr lvl="1"/>
            <a:r>
              <a:rPr lang="en-US" dirty="0"/>
              <a:t>Keshav will make an announcement with the exact time on Piazza</a:t>
            </a:r>
          </a:p>
          <a:p>
            <a:pPr lvl="1"/>
            <a:endParaRPr lang="en-US" dirty="0"/>
          </a:p>
          <a:p>
            <a:r>
              <a:rPr lang="en-US" dirty="0"/>
              <a:t>Final exam logistics</a:t>
            </a:r>
          </a:p>
          <a:p>
            <a:pPr lvl="1"/>
            <a:r>
              <a:rPr lang="en-US" dirty="0"/>
              <a:t>Time: May 2, 8-10am </a:t>
            </a:r>
          </a:p>
          <a:p>
            <a:pPr lvl="1"/>
            <a:r>
              <a:rPr lang="en-US" dirty="0"/>
              <a:t>Location: This classroom, COOL G906</a:t>
            </a:r>
          </a:p>
          <a:p>
            <a:pPr lvl="1"/>
            <a:r>
              <a:rPr lang="en-US" dirty="0"/>
              <a:t>If you have special accommodations, I will email you about the time/place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34</a:t>
            </a:fld>
            <a:endParaRPr lang="uk-UA"/>
          </a:p>
        </p:txBody>
      </p:sp>
      <p:sp>
        <p:nvSpPr>
          <p:cNvPr id="136" name="Date Placeholder 13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E17D6-1A58-4A4A-A76C-6F5A4652DDC4}" type="datetime1">
              <a:rPr lang="en-US" smtClean="0"/>
              <a:t>11/14/24</a:t>
            </a:fld>
            <a:endParaRPr lang="en-US"/>
          </a:p>
        </p:txBody>
      </p:sp>
      <p:sp>
        <p:nvSpPr>
          <p:cNvPr id="137" name="Footer Placeholder 13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6539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Dafny: finite set heuristics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57C5B-39EA-764A-9BE9-4EE144EE3CC5}" type="datetime1">
              <a:rPr lang="en-US" smtClean="0"/>
              <a:t>11/14/24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35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9480" y="1690688"/>
            <a:ext cx="74625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nsolas" charset="0"/>
                <a:ea typeface="Consolas" charset="0"/>
                <a:cs typeface="Consolas" charset="0"/>
              </a:rPr>
              <a:t>predicate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IsEven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x:int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) {</a:t>
            </a:r>
          </a:p>
          <a:p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x/2*2==x</a:t>
            </a:r>
          </a:p>
          <a:p>
            <a:r>
              <a:rPr lang="en-US" dirty="0">
                <a:latin typeface="Consolas" charset="0"/>
                <a:ea typeface="Consolas" charset="0"/>
                <a:cs typeface="Consolas" charset="0"/>
              </a:rPr>
              <a:t>}</a:t>
            </a:r>
          </a:p>
          <a:p>
            <a:br>
              <a:rPr lang="en-US" dirty="0">
                <a:latin typeface="Consolas" charset="0"/>
                <a:ea typeface="Consolas" charset="0"/>
                <a:cs typeface="Consolas" charset="0"/>
              </a:rPr>
            </a:br>
            <a:r>
              <a:rPr lang="en-US" dirty="0">
                <a:latin typeface="Consolas" charset="0"/>
                <a:ea typeface="Consolas" charset="0"/>
                <a:cs typeface="Consolas" charset="0"/>
              </a:rPr>
              <a:t>predicate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IsModest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x:int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) {</a:t>
            </a:r>
          </a:p>
          <a:p>
            <a:r>
              <a:rPr lang="en-US" dirty="0">
                <a:latin typeface="Consolas" charset="0"/>
                <a:ea typeface="Consolas" charset="0"/>
                <a:cs typeface="Consolas" charset="0"/>
              </a:rPr>
              <a:t> 0 &lt;= x &lt; 10</a:t>
            </a:r>
          </a:p>
          <a:p>
            <a:r>
              <a:rPr lang="en-US" dirty="0">
                <a:latin typeface="Consolas" charset="0"/>
                <a:ea typeface="Consolas" charset="0"/>
                <a:cs typeface="Consolas" charset="0"/>
              </a:rPr>
              <a:t>}</a:t>
            </a:r>
            <a:br>
              <a:rPr lang="en-US" dirty="0">
                <a:latin typeface="Consolas" charset="0"/>
                <a:ea typeface="Consolas" charset="0"/>
                <a:cs typeface="Consolas" charset="0"/>
              </a:rPr>
            </a:br>
            <a:br>
              <a:rPr lang="en-US" dirty="0">
                <a:latin typeface="Consolas" charset="0"/>
                <a:ea typeface="Consolas" charset="0"/>
                <a:cs typeface="Consolas" charset="0"/>
              </a:rPr>
            </a:br>
            <a:r>
              <a:rPr lang="en-US" dirty="0">
                <a:latin typeface="Consolas" charset="0"/>
                <a:ea typeface="Consolas" charset="0"/>
                <a:cs typeface="Consolas" charset="0"/>
              </a:rPr>
              <a:t>lemma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IsThisSetFinite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() {</a:t>
            </a:r>
          </a:p>
          <a:p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var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modestEvens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:= set x |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IsModest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(x) &amp;&amp;  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IsEven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(x);</a:t>
            </a:r>
          </a:p>
          <a:p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assert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modestEvens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== {0,2,4,6,8};</a:t>
            </a:r>
          </a:p>
          <a:p>
            <a:r>
              <a:rPr lang="en-US" dirty="0">
                <a:latin typeface="Consolas" charset="0"/>
                <a:ea typeface="Consolas" charset="0"/>
                <a:cs typeface="Consolas" charset="0"/>
              </a:rPr>
              <a:t>}</a:t>
            </a:r>
          </a:p>
        </p:txBody>
      </p:sp>
      <p:sp>
        <p:nvSpPr>
          <p:cNvPr id="8" name="Rectangle 7"/>
          <p:cNvSpPr/>
          <p:nvPr/>
        </p:nvSpPr>
        <p:spPr>
          <a:xfrm>
            <a:off x="2966720" y="5107008"/>
            <a:ext cx="702056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/>
              <a:t>Error: the </a:t>
            </a:r>
            <a:r>
              <a:rPr lang="en-US" dirty="0"/>
              <a:t>result of a set comprehension must be finite, but </a:t>
            </a:r>
            <a:r>
              <a:rPr lang="en-US" dirty="0" err="1"/>
              <a:t>Dafny's</a:t>
            </a:r>
            <a:r>
              <a:rPr lang="en-US" dirty="0"/>
              <a:t> heuristics can't figure out how to produce a bounded set of values for 'x'</a:t>
            </a:r>
          </a:p>
        </p:txBody>
      </p:sp>
    </p:spTree>
    <p:extLst>
      <p:ext uri="{BB962C8B-B14F-4D97-AF65-F5344CB8AC3E}">
        <p14:creationId xmlns:p14="http://schemas.microsoft.com/office/powerpoint/2010/main" val="145799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Dafny: finite set heuristics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C8AEF-1A3F-6C48-8F42-0FD57D31EB07}" type="datetime1">
              <a:rPr lang="en-US" smtClean="0"/>
              <a:t>11/14/24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36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9480" y="1690688"/>
            <a:ext cx="84785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nsolas" charset="0"/>
                <a:ea typeface="Consolas" charset="0"/>
                <a:cs typeface="Consolas" charset="0"/>
              </a:rPr>
              <a:t>predicate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IsEven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x:int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) {</a:t>
            </a:r>
          </a:p>
          <a:p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x/2*2==x</a:t>
            </a:r>
          </a:p>
          <a:p>
            <a:r>
              <a:rPr lang="en-US" dirty="0">
                <a:latin typeface="Consolas" charset="0"/>
                <a:ea typeface="Consolas" charset="0"/>
                <a:cs typeface="Consolas" charset="0"/>
              </a:rPr>
              <a:t>}</a:t>
            </a:r>
          </a:p>
          <a:p>
            <a:br>
              <a:rPr lang="en-US" dirty="0">
                <a:latin typeface="Consolas" charset="0"/>
                <a:ea typeface="Consolas" charset="0"/>
                <a:cs typeface="Consolas" charset="0"/>
              </a:rPr>
            </a:br>
            <a:r>
              <a:rPr lang="en-US" dirty="0">
                <a:latin typeface="Consolas" charset="0"/>
                <a:ea typeface="Consolas" charset="0"/>
                <a:cs typeface="Consolas" charset="0"/>
              </a:rPr>
              <a:t>predicate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IsModest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x:int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) {</a:t>
            </a:r>
          </a:p>
          <a:p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0 &lt;= x &lt; 10</a:t>
            </a:r>
          </a:p>
          <a:p>
            <a:r>
              <a:rPr lang="en-US" dirty="0">
                <a:latin typeface="Consolas" charset="0"/>
                <a:ea typeface="Consolas" charset="0"/>
                <a:cs typeface="Consolas" charset="0"/>
              </a:rPr>
              <a:t>}</a:t>
            </a:r>
          </a:p>
          <a:p>
            <a:br>
              <a:rPr lang="en-US" dirty="0">
                <a:latin typeface="Consolas" charset="0"/>
                <a:ea typeface="Consolas" charset="0"/>
                <a:cs typeface="Consolas" charset="0"/>
              </a:rPr>
            </a:br>
            <a:r>
              <a:rPr lang="en-US" dirty="0">
                <a:latin typeface="Consolas" charset="0"/>
                <a:ea typeface="Consolas" charset="0"/>
                <a:cs typeface="Consolas" charset="0"/>
              </a:rPr>
              <a:t>function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ModestNumbers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() : set&lt;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&gt; {</a:t>
            </a:r>
          </a:p>
          <a:p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set x | 0 &lt;= x &lt; 10</a:t>
            </a:r>
          </a:p>
          <a:p>
            <a:r>
              <a:rPr lang="en-US" dirty="0">
                <a:latin typeface="Consolas" charset="0"/>
                <a:ea typeface="Consolas" charset="0"/>
                <a:cs typeface="Consolas" charset="0"/>
              </a:rPr>
              <a:t>}</a:t>
            </a:r>
          </a:p>
          <a:p>
            <a:br>
              <a:rPr lang="en-US" dirty="0">
                <a:latin typeface="Consolas" charset="0"/>
                <a:ea typeface="Consolas" charset="0"/>
                <a:cs typeface="Consolas" charset="0"/>
              </a:rPr>
            </a:br>
            <a:r>
              <a:rPr lang="en-US" dirty="0">
                <a:latin typeface="Consolas" charset="0"/>
                <a:ea typeface="Consolas" charset="0"/>
                <a:cs typeface="Consolas" charset="0"/>
              </a:rPr>
              <a:t>lemma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IsThisSetFinite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() {</a:t>
            </a:r>
          </a:p>
          <a:p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var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modestEvens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:= set x | x in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ModestNumbers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() &amp;&amp;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IsEven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(x);</a:t>
            </a:r>
          </a:p>
          <a:p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assert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modestEvens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== {0,2,4,6,8};</a:t>
            </a:r>
          </a:p>
          <a:p>
            <a:r>
              <a:rPr lang="en-US" dirty="0">
                <a:latin typeface="Consolas" charset="0"/>
                <a:ea typeface="Consolas" charset="0"/>
                <a:cs typeface="Consolas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9204165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 Light" panose="020F0302020204030204" pitchFamily="34" charset="0"/>
              </a:rPr>
              <a:t>Refinement (down to an implementation)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2313629" y="2351270"/>
            <a:ext cx="979632" cy="931974"/>
            <a:chOff x="3657600" y="1858020"/>
            <a:chExt cx="2076680" cy="1975651"/>
          </a:xfrm>
        </p:grpSpPr>
        <p:grpSp>
          <p:nvGrpSpPr>
            <p:cNvPr id="31" name="Group 30"/>
            <p:cNvGrpSpPr/>
            <p:nvPr/>
          </p:nvGrpSpPr>
          <p:grpSpPr>
            <a:xfrm>
              <a:off x="3657600" y="1944436"/>
              <a:ext cx="2076680" cy="1889235"/>
              <a:chOff x="2109271" y="1659274"/>
              <a:chExt cx="2076680" cy="1889235"/>
            </a:xfrm>
          </p:grpSpPr>
          <p:sp>
            <p:nvSpPr>
              <p:cNvPr id="42" name="Oval 41"/>
              <p:cNvSpPr/>
              <p:nvPr/>
            </p:nvSpPr>
            <p:spPr>
              <a:xfrm>
                <a:off x="2109271" y="2236736"/>
                <a:ext cx="533400" cy="5334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69">
                  <a:latin typeface="Calibri Light" panose="020F0302020204030204" pitchFamily="34" charset="0"/>
                </a:endParaRPr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3652551" y="2236736"/>
                <a:ext cx="533400" cy="5334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69">
                  <a:latin typeface="Calibri Light" panose="020F0302020204030204" pitchFamily="34" charset="0"/>
                </a:endParaRPr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2427842" y="3015109"/>
                <a:ext cx="533400" cy="5334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69">
                  <a:latin typeface="Calibri Light" panose="020F0302020204030204" pitchFamily="34" charset="0"/>
                </a:endParaRPr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2798145" y="1659274"/>
                <a:ext cx="533400" cy="5334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69">
                  <a:latin typeface="Calibri Light" panose="020F0302020204030204" pitchFamily="34" charset="0"/>
                </a:endParaRPr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3352800" y="2982016"/>
                <a:ext cx="533400" cy="5334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69">
                  <a:latin typeface="Calibri Light" panose="020F0302020204030204" pitchFamily="34" charset="0"/>
                </a:endParaRPr>
              </a:p>
            </p:txBody>
          </p:sp>
        </p:grpSp>
        <p:sp>
          <p:nvSpPr>
            <p:cNvPr id="40" name="Donut 39"/>
            <p:cNvSpPr/>
            <p:nvPr/>
          </p:nvSpPr>
          <p:spPr>
            <a:xfrm>
              <a:off x="4270275" y="1858020"/>
              <a:ext cx="685799" cy="706232"/>
            </a:xfrm>
            <a:prstGeom prst="donut">
              <a:avLst>
                <a:gd name="adj" fmla="val 789"/>
              </a:avLst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69">
                <a:solidFill>
                  <a:schemeClr val="tx1"/>
                </a:solidFill>
                <a:latin typeface="Calibri Light" panose="020F0302020204030204" pitchFamily="34" charset="0"/>
              </a:endParaRPr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3924300" y="2399721"/>
              <a:ext cx="1354695" cy="1167250"/>
              <a:chOff x="2375971" y="2114559"/>
              <a:chExt cx="1354695" cy="1167250"/>
            </a:xfrm>
          </p:grpSpPr>
          <p:cxnSp>
            <p:nvCxnSpPr>
              <p:cNvPr id="34" name="Straight Arrow Connector 33"/>
              <p:cNvCxnSpPr>
                <a:stCxn id="42" idx="7"/>
                <a:endCxn id="45" idx="3"/>
              </p:cNvCxnSpPr>
              <p:nvPr/>
            </p:nvCxnSpPr>
            <p:spPr>
              <a:xfrm flipV="1">
                <a:off x="2564556" y="2114559"/>
                <a:ext cx="311704" cy="200292"/>
              </a:xfrm>
              <a:prstGeom prst="straightConnector1">
                <a:avLst/>
              </a:prstGeom>
              <a:ln w="38100">
                <a:solidFill>
                  <a:schemeClr val="accent3">
                    <a:lumMod val="50000"/>
                  </a:schemeClr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/>
              <p:cNvCxnSpPr>
                <a:stCxn id="45" idx="5"/>
                <a:endCxn id="43" idx="1"/>
              </p:cNvCxnSpPr>
              <p:nvPr/>
            </p:nvCxnSpPr>
            <p:spPr>
              <a:xfrm>
                <a:off x="3253430" y="2114559"/>
                <a:ext cx="477236" cy="200292"/>
              </a:xfrm>
              <a:prstGeom prst="straightConnector1">
                <a:avLst/>
              </a:prstGeom>
              <a:ln w="38100">
                <a:solidFill>
                  <a:schemeClr val="accent3">
                    <a:lumMod val="50000"/>
                  </a:schemeClr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/>
              <p:cNvCxnSpPr>
                <a:stCxn id="45" idx="4"/>
                <a:endCxn id="46" idx="0"/>
              </p:cNvCxnSpPr>
              <p:nvPr/>
            </p:nvCxnSpPr>
            <p:spPr>
              <a:xfrm>
                <a:off x="3064845" y="2192674"/>
                <a:ext cx="554655" cy="789342"/>
              </a:xfrm>
              <a:prstGeom prst="straightConnector1">
                <a:avLst/>
              </a:prstGeom>
              <a:ln w="38100">
                <a:solidFill>
                  <a:schemeClr val="accent3">
                    <a:lumMod val="50000"/>
                  </a:schemeClr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/>
              <p:cNvCxnSpPr>
                <a:endCxn id="44" idx="7"/>
              </p:cNvCxnSpPr>
              <p:nvPr/>
            </p:nvCxnSpPr>
            <p:spPr>
              <a:xfrm flipH="1">
                <a:off x="2883127" y="2545790"/>
                <a:ext cx="769424" cy="547434"/>
              </a:xfrm>
              <a:prstGeom prst="straightConnector1">
                <a:avLst/>
              </a:prstGeom>
              <a:ln w="38100">
                <a:solidFill>
                  <a:schemeClr val="accent3">
                    <a:lumMod val="50000"/>
                  </a:schemeClr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/>
              <p:cNvCxnSpPr>
                <a:endCxn id="44" idx="6"/>
              </p:cNvCxnSpPr>
              <p:nvPr/>
            </p:nvCxnSpPr>
            <p:spPr>
              <a:xfrm flipH="1">
                <a:off x="2961242" y="3239682"/>
                <a:ext cx="355136" cy="42127"/>
              </a:xfrm>
              <a:prstGeom prst="straightConnector1">
                <a:avLst/>
              </a:prstGeom>
              <a:ln w="38100">
                <a:solidFill>
                  <a:schemeClr val="accent3">
                    <a:lumMod val="50000"/>
                  </a:schemeClr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/>
              <p:cNvCxnSpPr>
                <a:endCxn id="42" idx="4"/>
              </p:cNvCxnSpPr>
              <p:nvPr/>
            </p:nvCxnSpPr>
            <p:spPr>
              <a:xfrm flipH="1" flipV="1">
                <a:off x="2375971" y="2770136"/>
                <a:ext cx="178419" cy="262275"/>
              </a:xfrm>
              <a:prstGeom prst="straightConnector1">
                <a:avLst/>
              </a:prstGeom>
              <a:ln w="38100">
                <a:solidFill>
                  <a:schemeClr val="accent3">
                    <a:lumMod val="50000"/>
                  </a:schemeClr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0" name="TextBox 69"/>
          <p:cNvSpPr txBox="1"/>
          <p:nvPr/>
        </p:nvSpPr>
        <p:spPr>
          <a:xfrm>
            <a:off x="3346349" y="2369969"/>
            <a:ext cx="662361" cy="3953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69" dirty="0">
                <a:latin typeface="Calibri Light" panose="020F0302020204030204" pitchFamily="34" charset="0"/>
              </a:rPr>
              <a:t>Spec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3318639" y="3581401"/>
            <a:ext cx="1811714" cy="3953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69" dirty="0">
                <a:latin typeface="Calibri Light" panose="020F0302020204030204" pitchFamily="34" charset="0"/>
              </a:rPr>
              <a:t>Implementation</a:t>
            </a:r>
          </a:p>
        </p:txBody>
      </p:sp>
      <p:grpSp>
        <p:nvGrpSpPr>
          <p:cNvPr id="73" name="Group 72"/>
          <p:cNvGrpSpPr/>
          <p:nvPr/>
        </p:nvGrpSpPr>
        <p:grpSpPr>
          <a:xfrm>
            <a:off x="2254131" y="3733281"/>
            <a:ext cx="998933" cy="1018806"/>
            <a:chOff x="3680750" y="1246374"/>
            <a:chExt cx="1773803" cy="1809092"/>
          </a:xfrm>
        </p:grpSpPr>
        <p:sp>
          <p:nvSpPr>
            <p:cNvPr id="74" name="Oval 73"/>
            <p:cNvSpPr/>
            <p:nvPr/>
          </p:nvSpPr>
          <p:spPr>
            <a:xfrm>
              <a:off x="3680750" y="2003104"/>
              <a:ext cx="397393" cy="397393"/>
            </a:xfrm>
            <a:prstGeom prst="ellipse">
              <a:avLst/>
            </a:prstGeom>
            <a:solidFill>
              <a:srgbClr val="C00000"/>
            </a:solidFill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69">
                <a:latin typeface="Calibri Light" panose="020F0302020204030204" pitchFamily="34" charset="0"/>
              </a:endParaRPr>
            </a:p>
          </p:txBody>
        </p:sp>
        <p:sp>
          <p:nvSpPr>
            <p:cNvPr id="75" name="Oval 74"/>
            <p:cNvSpPr/>
            <p:nvPr/>
          </p:nvSpPr>
          <p:spPr>
            <a:xfrm>
              <a:off x="5057160" y="1971738"/>
              <a:ext cx="397393" cy="397393"/>
            </a:xfrm>
            <a:prstGeom prst="ellipse">
              <a:avLst/>
            </a:prstGeom>
            <a:solidFill>
              <a:srgbClr val="C00000"/>
            </a:solidFill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69">
                <a:latin typeface="Calibri Light" panose="020F0302020204030204" pitchFamily="34" charset="0"/>
              </a:endParaRPr>
            </a:p>
          </p:txBody>
        </p:sp>
        <p:sp>
          <p:nvSpPr>
            <p:cNvPr id="76" name="Oval 75"/>
            <p:cNvSpPr/>
            <p:nvPr/>
          </p:nvSpPr>
          <p:spPr>
            <a:xfrm>
              <a:off x="3862774" y="2658073"/>
              <a:ext cx="397393" cy="397393"/>
            </a:xfrm>
            <a:prstGeom prst="ellipse">
              <a:avLst/>
            </a:prstGeom>
            <a:solidFill>
              <a:srgbClr val="C00000"/>
            </a:solidFill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69">
                <a:latin typeface="Calibri Light" panose="020F0302020204030204" pitchFamily="34" charset="0"/>
              </a:endParaRPr>
            </a:p>
          </p:txBody>
        </p:sp>
        <p:sp>
          <p:nvSpPr>
            <p:cNvPr id="77" name="Oval 76"/>
            <p:cNvSpPr/>
            <p:nvPr/>
          </p:nvSpPr>
          <p:spPr>
            <a:xfrm>
              <a:off x="4298461" y="1314595"/>
              <a:ext cx="397393" cy="397393"/>
            </a:xfrm>
            <a:prstGeom prst="ellipse">
              <a:avLst/>
            </a:prstGeom>
            <a:solidFill>
              <a:srgbClr val="C00000"/>
            </a:solidFill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69">
                <a:latin typeface="Calibri Light" panose="020F0302020204030204" pitchFamily="34" charset="0"/>
              </a:endParaRPr>
            </a:p>
          </p:txBody>
        </p:sp>
        <p:sp>
          <p:nvSpPr>
            <p:cNvPr id="78" name="Oval 77"/>
            <p:cNvSpPr/>
            <p:nvPr/>
          </p:nvSpPr>
          <p:spPr>
            <a:xfrm>
              <a:off x="4999795" y="2626356"/>
              <a:ext cx="397393" cy="397393"/>
            </a:xfrm>
            <a:prstGeom prst="ellipse">
              <a:avLst/>
            </a:prstGeom>
            <a:solidFill>
              <a:srgbClr val="C00000"/>
            </a:solidFill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69">
                <a:latin typeface="Calibri Light" panose="020F0302020204030204" pitchFamily="34" charset="0"/>
              </a:endParaRPr>
            </a:p>
          </p:txBody>
        </p:sp>
        <p:sp>
          <p:nvSpPr>
            <p:cNvPr id="79" name="Donut 78"/>
            <p:cNvSpPr/>
            <p:nvPr/>
          </p:nvSpPr>
          <p:spPr>
            <a:xfrm>
              <a:off x="4235942" y="1246374"/>
              <a:ext cx="510934" cy="526156"/>
            </a:xfrm>
            <a:prstGeom prst="donut">
              <a:avLst>
                <a:gd name="adj" fmla="val 789"/>
              </a:avLst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69">
                <a:solidFill>
                  <a:schemeClr val="tx1"/>
                </a:solidFill>
                <a:latin typeface="Calibri Light" panose="020F0302020204030204" pitchFamily="34" charset="0"/>
              </a:endParaRPr>
            </a:p>
          </p:txBody>
        </p:sp>
        <p:cxnSp>
          <p:nvCxnSpPr>
            <p:cNvPr id="80" name="Straight Arrow Connector 79"/>
            <p:cNvCxnSpPr>
              <a:stCxn id="74" idx="7"/>
              <a:endCxn id="77" idx="3"/>
            </p:cNvCxnSpPr>
            <p:nvPr/>
          </p:nvCxnSpPr>
          <p:spPr>
            <a:xfrm flipV="1">
              <a:off x="4019946" y="1653791"/>
              <a:ext cx="336712" cy="407510"/>
            </a:xfrm>
            <a:prstGeom prst="straightConnector1">
              <a:avLst/>
            </a:prstGeom>
            <a:ln>
              <a:tailEnd type="stealth" w="lg" len="lg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cxnSp>
        <p:cxnSp>
          <p:nvCxnSpPr>
            <p:cNvPr id="81" name="Straight Arrow Connector 80"/>
            <p:cNvCxnSpPr>
              <a:stCxn id="77" idx="5"/>
              <a:endCxn id="75" idx="1"/>
            </p:cNvCxnSpPr>
            <p:nvPr/>
          </p:nvCxnSpPr>
          <p:spPr>
            <a:xfrm>
              <a:off x="4637657" y="1653791"/>
              <a:ext cx="477700" cy="376144"/>
            </a:xfrm>
            <a:prstGeom prst="straightConnector1">
              <a:avLst/>
            </a:prstGeom>
            <a:ln>
              <a:tailEnd type="stealth" w="lg" len="lg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cxnSp>
        <p:cxnSp>
          <p:nvCxnSpPr>
            <p:cNvPr id="82" name="Straight Arrow Connector 81"/>
            <p:cNvCxnSpPr>
              <a:stCxn id="77" idx="4"/>
              <a:endCxn id="91" idx="0"/>
            </p:cNvCxnSpPr>
            <p:nvPr/>
          </p:nvCxnSpPr>
          <p:spPr>
            <a:xfrm>
              <a:off x="4497158" y="1711988"/>
              <a:ext cx="137479" cy="516975"/>
            </a:xfrm>
            <a:prstGeom prst="straightConnector1">
              <a:avLst/>
            </a:prstGeom>
            <a:ln>
              <a:tailEnd type="stealth" w="lg" len="lg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cxnSp>
        <p:cxnSp>
          <p:nvCxnSpPr>
            <p:cNvPr id="83" name="Straight Arrow Connector 82"/>
            <p:cNvCxnSpPr>
              <a:stCxn id="77" idx="4"/>
              <a:endCxn id="76" idx="7"/>
            </p:cNvCxnSpPr>
            <p:nvPr/>
          </p:nvCxnSpPr>
          <p:spPr>
            <a:xfrm flipH="1">
              <a:off x="4201970" y="1711988"/>
              <a:ext cx="295188" cy="1004282"/>
            </a:xfrm>
            <a:prstGeom prst="straightConnector1">
              <a:avLst/>
            </a:prstGeom>
            <a:ln>
              <a:tailEnd type="stealth" w="lg" len="lg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cxnSp>
        <p:cxnSp>
          <p:nvCxnSpPr>
            <p:cNvPr id="84" name="Straight Arrow Connector 83"/>
            <p:cNvCxnSpPr>
              <a:stCxn id="91" idx="3"/>
              <a:endCxn id="76" idx="6"/>
            </p:cNvCxnSpPr>
            <p:nvPr/>
          </p:nvCxnSpPr>
          <p:spPr>
            <a:xfrm flipH="1">
              <a:off x="4260167" y="2568159"/>
              <a:ext cx="233970" cy="288611"/>
            </a:xfrm>
            <a:prstGeom prst="straightConnector1">
              <a:avLst/>
            </a:prstGeom>
            <a:ln>
              <a:headEnd type="none" w="lg" len="lg"/>
              <a:tailEnd type="stealth" w="lg" len="lg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cxnSp>
        <p:cxnSp>
          <p:nvCxnSpPr>
            <p:cNvPr id="85" name="Straight Arrow Connector 84"/>
            <p:cNvCxnSpPr>
              <a:stCxn id="76" idx="1"/>
              <a:endCxn id="74" idx="4"/>
            </p:cNvCxnSpPr>
            <p:nvPr/>
          </p:nvCxnSpPr>
          <p:spPr>
            <a:xfrm flipH="1" flipV="1">
              <a:off x="3879447" y="2400497"/>
              <a:ext cx="41524" cy="315773"/>
            </a:xfrm>
            <a:prstGeom prst="straightConnector1">
              <a:avLst/>
            </a:prstGeom>
            <a:ln>
              <a:tailEnd type="stealth" w="lg" len="lg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cxnSp>
        <p:sp>
          <p:nvSpPr>
            <p:cNvPr id="86" name="Oval 85"/>
            <p:cNvSpPr/>
            <p:nvPr/>
          </p:nvSpPr>
          <p:spPr>
            <a:xfrm>
              <a:off x="4960855" y="1400112"/>
              <a:ext cx="397393" cy="397393"/>
            </a:xfrm>
            <a:prstGeom prst="ellipse">
              <a:avLst/>
            </a:prstGeom>
            <a:solidFill>
              <a:srgbClr val="C00000"/>
            </a:solidFill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69">
                <a:latin typeface="Calibri Light" panose="020F0302020204030204" pitchFamily="34" charset="0"/>
              </a:endParaRPr>
            </a:p>
          </p:txBody>
        </p:sp>
        <p:cxnSp>
          <p:nvCxnSpPr>
            <p:cNvPr id="87" name="Straight Arrow Connector 86"/>
            <p:cNvCxnSpPr>
              <a:stCxn id="77" idx="6"/>
              <a:endCxn id="86" idx="2"/>
            </p:cNvCxnSpPr>
            <p:nvPr/>
          </p:nvCxnSpPr>
          <p:spPr>
            <a:xfrm>
              <a:off x="4695854" y="1513292"/>
              <a:ext cx="265001" cy="85517"/>
            </a:xfrm>
            <a:prstGeom prst="straightConnector1">
              <a:avLst/>
            </a:prstGeom>
            <a:ln>
              <a:tailEnd type="stealth" w="lg" len="lg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cxnSp>
        <p:cxnSp>
          <p:nvCxnSpPr>
            <p:cNvPr id="88" name="Straight Arrow Connector 87"/>
            <p:cNvCxnSpPr>
              <a:stCxn id="86" idx="4"/>
              <a:endCxn id="75" idx="0"/>
            </p:cNvCxnSpPr>
            <p:nvPr/>
          </p:nvCxnSpPr>
          <p:spPr>
            <a:xfrm>
              <a:off x="5159552" y="1797505"/>
              <a:ext cx="96305" cy="174233"/>
            </a:xfrm>
            <a:prstGeom prst="straightConnector1">
              <a:avLst/>
            </a:prstGeom>
            <a:ln>
              <a:tailEnd type="stealth" w="lg" len="lg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cxnSp>
        <p:cxnSp>
          <p:nvCxnSpPr>
            <p:cNvPr id="89" name="Straight Arrow Connector 88"/>
            <p:cNvCxnSpPr>
              <a:stCxn id="75" idx="4"/>
              <a:endCxn id="78" idx="0"/>
            </p:cNvCxnSpPr>
            <p:nvPr/>
          </p:nvCxnSpPr>
          <p:spPr>
            <a:xfrm flipH="1">
              <a:off x="5198492" y="2369131"/>
              <a:ext cx="57365" cy="257225"/>
            </a:xfrm>
            <a:prstGeom prst="straightConnector1">
              <a:avLst/>
            </a:prstGeom>
            <a:ln>
              <a:tailEnd type="stealth" w="lg" len="lg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cxnSp>
        <p:sp>
          <p:nvSpPr>
            <p:cNvPr id="90" name="Oval 89"/>
            <p:cNvSpPr/>
            <p:nvPr/>
          </p:nvSpPr>
          <p:spPr>
            <a:xfrm>
              <a:off x="3699300" y="1433434"/>
              <a:ext cx="397393" cy="397393"/>
            </a:xfrm>
            <a:prstGeom prst="ellipse">
              <a:avLst/>
            </a:prstGeom>
            <a:solidFill>
              <a:srgbClr val="C00000"/>
            </a:solidFill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69">
                <a:latin typeface="Calibri Light" panose="020F0302020204030204" pitchFamily="34" charset="0"/>
              </a:endParaRPr>
            </a:p>
          </p:txBody>
        </p:sp>
        <p:sp>
          <p:nvSpPr>
            <p:cNvPr id="91" name="Oval 90"/>
            <p:cNvSpPr/>
            <p:nvPr/>
          </p:nvSpPr>
          <p:spPr>
            <a:xfrm>
              <a:off x="4435940" y="2228963"/>
              <a:ext cx="397393" cy="397393"/>
            </a:xfrm>
            <a:prstGeom prst="ellipse">
              <a:avLst/>
            </a:prstGeom>
            <a:solidFill>
              <a:srgbClr val="C00000"/>
            </a:solidFill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69">
                <a:latin typeface="Calibri Light" panose="020F0302020204030204" pitchFamily="34" charset="0"/>
              </a:endParaRPr>
            </a:p>
          </p:txBody>
        </p:sp>
        <p:cxnSp>
          <p:nvCxnSpPr>
            <p:cNvPr id="92" name="Straight Arrow Connector 91"/>
            <p:cNvCxnSpPr>
              <a:endCxn id="78" idx="1"/>
            </p:cNvCxnSpPr>
            <p:nvPr/>
          </p:nvCxnSpPr>
          <p:spPr>
            <a:xfrm>
              <a:off x="4826307" y="2498633"/>
              <a:ext cx="231685" cy="185920"/>
            </a:xfrm>
            <a:prstGeom prst="straightConnector1">
              <a:avLst/>
            </a:prstGeom>
            <a:ln>
              <a:tailEnd type="stealth" w="lg" len="lg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cxnSp>
        <p:cxnSp>
          <p:nvCxnSpPr>
            <p:cNvPr id="93" name="Straight Arrow Connector 92"/>
            <p:cNvCxnSpPr>
              <a:stCxn id="77" idx="2"/>
            </p:cNvCxnSpPr>
            <p:nvPr/>
          </p:nvCxnSpPr>
          <p:spPr>
            <a:xfrm flipH="1">
              <a:off x="4058928" y="1513292"/>
              <a:ext cx="239533" cy="128845"/>
            </a:xfrm>
            <a:prstGeom prst="straightConnector1">
              <a:avLst/>
            </a:prstGeom>
            <a:ln>
              <a:headEnd type="none" w="lg" len="lg"/>
              <a:tailEnd type="stealth" w="lg" len="lg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cxnSp>
        <p:cxnSp>
          <p:nvCxnSpPr>
            <p:cNvPr id="94" name="Straight Arrow Connector 93"/>
            <p:cNvCxnSpPr>
              <a:stCxn id="90" idx="4"/>
              <a:endCxn id="74" idx="0"/>
            </p:cNvCxnSpPr>
            <p:nvPr/>
          </p:nvCxnSpPr>
          <p:spPr>
            <a:xfrm flipH="1">
              <a:off x="3879447" y="1830827"/>
              <a:ext cx="18550" cy="172277"/>
            </a:xfrm>
            <a:prstGeom prst="straightConnector1">
              <a:avLst/>
            </a:prstGeom>
            <a:ln>
              <a:headEnd type="none" w="lg" len="lg"/>
              <a:tailEnd type="stealth" w="lg" len="lg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cxnSp>
        <p:cxnSp>
          <p:nvCxnSpPr>
            <p:cNvPr id="95" name="Straight Arrow Connector 94"/>
            <p:cNvCxnSpPr>
              <a:endCxn id="76" idx="5"/>
            </p:cNvCxnSpPr>
            <p:nvPr/>
          </p:nvCxnSpPr>
          <p:spPr>
            <a:xfrm flipH="1">
              <a:off x="4201970" y="2871079"/>
              <a:ext cx="797825" cy="126190"/>
            </a:xfrm>
            <a:prstGeom prst="straightConnector1">
              <a:avLst/>
            </a:prstGeom>
            <a:ln>
              <a:tailEnd type="stealth" w="lg" len="lg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3632112" y="2685719"/>
            <a:ext cx="6502487" cy="631091"/>
            <a:chOff x="2998204" y="3819689"/>
            <a:chExt cx="9247982" cy="897551"/>
          </a:xfrm>
        </p:grpSpPr>
        <p:sp>
          <p:nvSpPr>
            <p:cNvPr id="97" name="Down Arrow 96"/>
            <p:cNvSpPr/>
            <p:nvPr/>
          </p:nvSpPr>
          <p:spPr>
            <a:xfrm rot="16200000">
              <a:off x="4200893" y="3737903"/>
              <a:ext cx="650240" cy="1091690"/>
            </a:xfrm>
            <a:prstGeom prst="downArrow">
              <a:avLst/>
            </a:prstGeom>
            <a:solidFill>
              <a:srgbClr val="92D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69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02" name="Rounded Rectangle 101"/>
            <p:cNvSpPr/>
            <p:nvPr/>
          </p:nvSpPr>
          <p:spPr>
            <a:xfrm>
              <a:off x="2998204" y="3850253"/>
              <a:ext cx="953363" cy="866987"/>
            </a:xfrm>
            <a:prstGeom prst="round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969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Calibri Light" panose="020F0302020204030204" pitchFamily="34" charset="0"/>
                  <a:cs typeface="Times New Roman" panose="02020603050405020304" pitchFamily="18" charset="0"/>
                </a:rPr>
                <a:t>S0</a:t>
              </a:r>
            </a:p>
          </p:txBody>
        </p:sp>
        <p:sp>
          <p:nvSpPr>
            <p:cNvPr id="103" name="Rounded Rectangle 102"/>
            <p:cNvSpPr/>
            <p:nvPr/>
          </p:nvSpPr>
          <p:spPr>
            <a:xfrm>
              <a:off x="5071859" y="3825594"/>
              <a:ext cx="953363" cy="866987"/>
            </a:xfrm>
            <a:prstGeom prst="round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969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Calibri Light" panose="020F0302020204030204" pitchFamily="34" charset="0"/>
                  <a:cs typeface="Times New Roman" panose="02020603050405020304" pitchFamily="18" charset="0"/>
                </a:rPr>
                <a:t>S1</a:t>
              </a:r>
            </a:p>
          </p:txBody>
        </p:sp>
        <p:sp>
          <p:nvSpPr>
            <p:cNvPr id="104" name="Rounded Rectangle 103"/>
            <p:cNvSpPr/>
            <p:nvPr/>
          </p:nvSpPr>
          <p:spPr>
            <a:xfrm>
              <a:off x="7145514" y="3838668"/>
              <a:ext cx="953363" cy="866987"/>
            </a:xfrm>
            <a:prstGeom prst="round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969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Calibri Light" panose="020F0302020204030204" pitchFamily="34" charset="0"/>
                  <a:cs typeface="Times New Roman" panose="02020603050405020304" pitchFamily="18" charset="0"/>
                </a:rPr>
                <a:t>S2</a:t>
              </a:r>
            </a:p>
          </p:txBody>
        </p:sp>
        <p:sp>
          <p:nvSpPr>
            <p:cNvPr id="105" name="Rounded Rectangle 104"/>
            <p:cNvSpPr/>
            <p:nvPr/>
          </p:nvSpPr>
          <p:spPr>
            <a:xfrm>
              <a:off x="9219168" y="3820914"/>
              <a:ext cx="953363" cy="866987"/>
            </a:xfrm>
            <a:prstGeom prst="round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969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Calibri Light" panose="020F0302020204030204" pitchFamily="34" charset="0"/>
                  <a:cs typeface="Times New Roman" panose="02020603050405020304" pitchFamily="18" charset="0"/>
                </a:rPr>
                <a:t>S3</a:t>
              </a:r>
            </a:p>
          </p:txBody>
        </p:sp>
        <p:sp>
          <p:nvSpPr>
            <p:cNvPr id="106" name="Rounded Rectangle 105"/>
            <p:cNvSpPr/>
            <p:nvPr/>
          </p:nvSpPr>
          <p:spPr>
            <a:xfrm>
              <a:off x="11292823" y="3819689"/>
              <a:ext cx="953363" cy="866987"/>
            </a:xfrm>
            <a:prstGeom prst="round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969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Calibri Light" panose="020F0302020204030204" pitchFamily="34" charset="0"/>
                  <a:cs typeface="Times New Roman" panose="02020603050405020304" pitchFamily="18" charset="0"/>
                </a:rPr>
                <a:t>S4</a:t>
              </a:r>
            </a:p>
          </p:txBody>
        </p:sp>
        <p:sp>
          <p:nvSpPr>
            <p:cNvPr id="110" name="Down Arrow 109"/>
            <p:cNvSpPr/>
            <p:nvPr/>
          </p:nvSpPr>
          <p:spPr>
            <a:xfrm rot="16200000">
              <a:off x="8332033" y="3721725"/>
              <a:ext cx="650238" cy="1124031"/>
            </a:xfrm>
            <a:prstGeom prst="downArrow">
              <a:avLst/>
            </a:prstGeom>
            <a:solidFill>
              <a:srgbClr val="92D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69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11" name="Down Arrow 110"/>
            <p:cNvSpPr/>
            <p:nvPr/>
          </p:nvSpPr>
          <p:spPr>
            <a:xfrm rot="16200000">
              <a:off x="6256800" y="3755649"/>
              <a:ext cx="650238" cy="1056183"/>
            </a:xfrm>
            <a:prstGeom prst="downArrow">
              <a:avLst/>
            </a:prstGeom>
            <a:solidFill>
              <a:srgbClr val="92D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69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12" name="Down Arrow 111"/>
            <p:cNvSpPr/>
            <p:nvPr/>
          </p:nvSpPr>
          <p:spPr>
            <a:xfrm rot="16200000">
              <a:off x="10418946" y="3718107"/>
              <a:ext cx="650238" cy="1097515"/>
            </a:xfrm>
            <a:prstGeom prst="downArrow">
              <a:avLst/>
            </a:prstGeom>
            <a:solidFill>
              <a:srgbClr val="92D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69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endParaRPr>
            </a:p>
          </p:txBody>
        </p:sp>
      </p:grpSp>
      <p:grpSp>
        <p:nvGrpSpPr>
          <p:cNvPr id="139" name="Group 138"/>
          <p:cNvGrpSpPr/>
          <p:nvPr/>
        </p:nvGrpSpPr>
        <p:grpSpPr>
          <a:xfrm>
            <a:off x="3632113" y="3950733"/>
            <a:ext cx="6502488" cy="609600"/>
            <a:chOff x="2108112" y="3950732"/>
            <a:chExt cx="6502488" cy="609600"/>
          </a:xfrm>
        </p:grpSpPr>
        <p:sp>
          <p:nvSpPr>
            <p:cNvPr id="96" name="Rounded Rectangle 95"/>
            <p:cNvSpPr/>
            <p:nvPr/>
          </p:nvSpPr>
          <p:spPr>
            <a:xfrm>
              <a:off x="2108112" y="3950732"/>
              <a:ext cx="670334" cy="609600"/>
            </a:xfrm>
            <a:prstGeom prst="roundRect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969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Calibri Light" panose="020F0302020204030204" pitchFamily="34" charset="0"/>
                  <a:cs typeface="Times New Roman" panose="02020603050405020304" pitchFamily="18" charset="0"/>
                </a:rPr>
                <a:t>I0</a:t>
              </a:r>
            </a:p>
          </p:txBody>
        </p:sp>
        <p:sp>
          <p:nvSpPr>
            <p:cNvPr id="98" name="Rounded Rectangle 97"/>
            <p:cNvSpPr/>
            <p:nvPr/>
          </p:nvSpPr>
          <p:spPr>
            <a:xfrm>
              <a:off x="3566150" y="3950732"/>
              <a:ext cx="670334" cy="609600"/>
            </a:xfrm>
            <a:prstGeom prst="roundRect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969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Calibri Light" panose="020F0302020204030204" pitchFamily="34" charset="0"/>
                  <a:cs typeface="Times New Roman" panose="02020603050405020304" pitchFamily="18" charset="0"/>
                </a:rPr>
                <a:t>I1</a:t>
              </a:r>
            </a:p>
          </p:txBody>
        </p:sp>
        <p:sp>
          <p:nvSpPr>
            <p:cNvPr id="99" name="Rounded Rectangle 98"/>
            <p:cNvSpPr/>
            <p:nvPr/>
          </p:nvSpPr>
          <p:spPr>
            <a:xfrm>
              <a:off x="5024189" y="3950732"/>
              <a:ext cx="670334" cy="609600"/>
            </a:xfrm>
            <a:prstGeom prst="roundRect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969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Calibri Light" panose="020F0302020204030204" pitchFamily="34" charset="0"/>
                  <a:cs typeface="Times New Roman" panose="02020603050405020304" pitchFamily="18" charset="0"/>
                </a:rPr>
                <a:t>I2</a:t>
              </a:r>
            </a:p>
          </p:txBody>
        </p:sp>
        <p:sp>
          <p:nvSpPr>
            <p:cNvPr id="100" name="Rounded Rectangle 99"/>
            <p:cNvSpPr/>
            <p:nvPr/>
          </p:nvSpPr>
          <p:spPr>
            <a:xfrm>
              <a:off x="6482227" y="3950732"/>
              <a:ext cx="670334" cy="609600"/>
            </a:xfrm>
            <a:prstGeom prst="roundRect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969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Calibri Light" panose="020F0302020204030204" pitchFamily="34" charset="0"/>
                  <a:cs typeface="Times New Roman" panose="02020603050405020304" pitchFamily="18" charset="0"/>
                </a:rPr>
                <a:t>I3</a:t>
              </a:r>
            </a:p>
          </p:txBody>
        </p:sp>
        <p:sp>
          <p:nvSpPr>
            <p:cNvPr id="101" name="Rounded Rectangle 100"/>
            <p:cNvSpPr/>
            <p:nvPr/>
          </p:nvSpPr>
          <p:spPr>
            <a:xfrm>
              <a:off x="7940266" y="3950732"/>
              <a:ext cx="670334" cy="609600"/>
            </a:xfrm>
            <a:prstGeom prst="roundRect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969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Calibri Light" panose="020F0302020204030204" pitchFamily="34" charset="0"/>
                  <a:cs typeface="Times New Roman" panose="02020603050405020304" pitchFamily="18" charset="0"/>
                </a:rPr>
                <a:t>I4</a:t>
              </a:r>
            </a:p>
          </p:txBody>
        </p:sp>
        <p:sp>
          <p:nvSpPr>
            <p:cNvPr id="116" name="Down Arrow 115"/>
            <p:cNvSpPr/>
            <p:nvPr/>
          </p:nvSpPr>
          <p:spPr>
            <a:xfrm rot="16200000">
              <a:off x="2953758" y="3871743"/>
              <a:ext cx="457200" cy="767594"/>
            </a:xfrm>
            <a:prstGeom prst="down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69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17" name="Down Arrow 116"/>
            <p:cNvSpPr/>
            <p:nvPr/>
          </p:nvSpPr>
          <p:spPr>
            <a:xfrm rot="16200000">
              <a:off x="7327869" y="3871736"/>
              <a:ext cx="457200" cy="767594"/>
            </a:xfrm>
            <a:prstGeom prst="down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69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18" name="Down Arrow 117"/>
            <p:cNvSpPr/>
            <p:nvPr/>
          </p:nvSpPr>
          <p:spPr>
            <a:xfrm rot="16200000">
              <a:off x="5869830" y="3871743"/>
              <a:ext cx="457200" cy="767594"/>
            </a:xfrm>
            <a:prstGeom prst="down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69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19" name="Down Arrow 118"/>
            <p:cNvSpPr/>
            <p:nvPr/>
          </p:nvSpPr>
          <p:spPr>
            <a:xfrm rot="16200000">
              <a:off x="4411794" y="3871736"/>
              <a:ext cx="457200" cy="767594"/>
            </a:xfrm>
            <a:prstGeom prst="down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69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endParaRPr>
            </a:p>
          </p:txBody>
        </p:sp>
      </p:grpSp>
      <p:cxnSp>
        <p:nvCxnSpPr>
          <p:cNvPr id="120" name="Straight Connector 119"/>
          <p:cNvCxnSpPr/>
          <p:nvPr/>
        </p:nvCxnSpPr>
        <p:spPr>
          <a:xfrm>
            <a:off x="3967279" y="3316809"/>
            <a:ext cx="0" cy="645591"/>
          </a:xfrm>
          <a:prstGeom prst="line">
            <a:avLst/>
          </a:prstGeom>
          <a:ln w="25400">
            <a:solidFill>
              <a:schemeClr val="tx1"/>
            </a:solidFill>
            <a:prstDash val="sysDash"/>
            <a:headEnd type="stealth" w="lg" len="lg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>
            <a:stCxn id="103" idx="2"/>
          </p:cNvCxnSpPr>
          <p:nvPr/>
        </p:nvCxnSpPr>
        <p:spPr>
          <a:xfrm>
            <a:off x="5425318" y="3299472"/>
            <a:ext cx="2" cy="662929"/>
          </a:xfrm>
          <a:prstGeom prst="line">
            <a:avLst/>
          </a:prstGeom>
          <a:ln w="25400">
            <a:solidFill>
              <a:schemeClr val="tx1"/>
            </a:solidFill>
            <a:prstDash val="sysDash"/>
            <a:headEnd type="stealth" w="lg" len="lg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>
            <a:stCxn id="104" idx="2"/>
          </p:cNvCxnSpPr>
          <p:nvPr/>
        </p:nvCxnSpPr>
        <p:spPr>
          <a:xfrm>
            <a:off x="6883357" y="3308664"/>
            <a:ext cx="1" cy="653737"/>
          </a:xfrm>
          <a:prstGeom prst="line">
            <a:avLst/>
          </a:prstGeom>
          <a:ln w="25400">
            <a:solidFill>
              <a:schemeClr val="tx1"/>
            </a:solidFill>
            <a:prstDash val="sysDash"/>
            <a:headEnd type="stealth" w="lg" len="lg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>
            <a:stCxn id="105" idx="2"/>
          </p:cNvCxnSpPr>
          <p:nvPr/>
        </p:nvCxnSpPr>
        <p:spPr>
          <a:xfrm>
            <a:off x="8341394" y="3296181"/>
            <a:ext cx="3" cy="666220"/>
          </a:xfrm>
          <a:prstGeom prst="line">
            <a:avLst/>
          </a:prstGeom>
          <a:ln w="25400">
            <a:solidFill>
              <a:schemeClr val="tx1"/>
            </a:solidFill>
            <a:prstDash val="sysDash"/>
            <a:headEnd type="stealth" w="lg" len="lg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>
            <a:off x="9799433" y="3316809"/>
            <a:ext cx="0" cy="645591"/>
          </a:xfrm>
          <a:prstGeom prst="line">
            <a:avLst/>
          </a:prstGeom>
          <a:ln w="25400">
            <a:solidFill>
              <a:schemeClr val="tx1"/>
            </a:solidFill>
            <a:prstDash val="sysDash"/>
            <a:headEnd type="stealth" w="lg" len="lg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1" name="Group 170" hidden="1"/>
          <p:cNvGrpSpPr/>
          <p:nvPr/>
        </p:nvGrpSpPr>
        <p:grpSpPr>
          <a:xfrm>
            <a:off x="6019801" y="4813890"/>
            <a:ext cx="1671786" cy="977310"/>
            <a:chOff x="4495800" y="4813890"/>
            <a:chExt cx="1671786" cy="977310"/>
          </a:xfrm>
        </p:grpSpPr>
        <p:grpSp>
          <p:nvGrpSpPr>
            <p:cNvPr id="162" name="Group 161"/>
            <p:cNvGrpSpPr/>
            <p:nvPr/>
          </p:nvGrpSpPr>
          <p:grpSpPr>
            <a:xfrm>
              <a:off x="5240232" y="5234870"/>
              <a:ext cx="604567" cy="511735"/>
              <a:chOff x="7777433" y="1880300"/>
              <a:chExt cx="604567" cy="511735"/>
            </a:xfrm>
          </p:grpSpPr>
          <p:sp>
            <p:nvSpPr>
              <p:cNvPr id="163" name="Rounded Rectangle 162"/>
              <p:cNvSpPr/>
              <p:nvPr/>
            </p:nvSpPr>
            <p:spPr>
              <a:xfrm>
                <a:off x="7777433" y="1880300"/>
                <a:ext cx="604567" cy="511735"/>
              </a:xfrm>
              <a:prstGeom prst="round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69">
                  <a:latin typeface="Calibri Light" panose="020F0302020204030204" pitchFamily="34" charset="0"/>
                </a:endParaRPr>
              </a:p>
            </p:txBody>
          </p:sp>
          <p:grpSp>
            <p:nvGrpSpPr>
              <p:cNvPr id="164" name="Group 163"/>
              <p:cNvGrpSpPr/>
              <p:nvPr/>
            </p:nvGrpSpPr>
            <p:grpSpPr>
              <a:xfrm>
                <a:off x="7790840" y="1898737"/>
                <a:ext cx="528340" cy="467482"/>
                <a:chOff x="6400800" y="2268872"/>
                <a:chExt cx="1338549" cy="1184366"/>
              </a:xfrm>
            </p:grpSpPr>
            <p:sp>
              <p:nvSpPr>
                <p:cNvPr id="165" name="Vertical Scroll 164"/>
                <p:cNvSpPr/>
                <p:nvPr/>
              </p:nvSpPr>
              <p:spPr>
                <a:xfrm>
                  <a:off x="6400800" y="2268872"/>
                  <a:ext cx="457200" cy="544952"/>
                </a:xfrm>
                <a:prstGeom prst="verticalScroll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969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166" name="Vertical Scroll 165"/>
                <p:cNvSpPr/>
                <p:nvPr/>
              </p:nvSpPr>
              <p:spPr>
                <a:xfrm>
                  <a:off x="6824949" y="2600031"/>
                  <a:ext cx="457200" cy="544952"/>
                </a:xfrm>
                <a:prstGeom prst="verticalScroll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969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167" name="Vertical Scroll 166"/>
                <p:cNvSpPr/>
                <p:nvPr/>
              </p:nvSpPr>
              <p:spPr>
                <a:xfrm>
                  <a:off x="7282149" y="2908286"/>
                  <a:ext cx="457200" cy="544952"/>
                </a:xfrm>
                <a:prstGeom prst="verticalScroll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969">
                    <a:latin typeface="Calibri Light" panose="020F0302020204030204" pitchFamily="34" charset="0"/>
                  </a:endParaRPr>
                </a:p>
              </p:txBody>
            </p:sp>
          </p:grpSp>
        </p:grpSp>
        <p:cxnSp>
          <p:nvCxnSpPr>
            <p:cNvPr id="168" name="Straight Connector 167"/>
            <p:cNvCxnSpPr/>
            <p:nvPr/>
          </p:nvCxnSpPr>
          <p:spPr>
            <a:xfrm>
              <a:off x="4495800" y="5145609"/>
              <a:ext cx="0" cy="645591"/>
            </a:xfrm>
            <a:prstGeom prst="line">
              <a:avLst/>
            </a:prstGeom>
            <a:ln w="25400">
              <a:solidFill>
                <a:schemeClr val="tx1"/>
              </a:solidFill>
              <a:prstDash val="sysDash"/>
              <a:headEnd type="stealth" w="lg" len="lg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9" name="Picture 4" descr="http://www.clker.com/cliparts/2/k/n/l/C/Q/transparent-green-checkmark-md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8198" y="4813890"/>
              <a:ext cx="539388" cy="5620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0" name="Equal 169"/>
            <p:cNvSpPr/>
            <p:nvPr/>
          </p:nvSpPr>
          <p:spPr>
            <a:xfrm>
              <a:off x="4555727" y="5311062"/>
              <a:ext cx="585659" cy="375208"/>
            </a:xfrm>
            <a:prstGeom prst="mathEqual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69">
                <a:solidFill>
                  <a:schemeClr val="tx1"/>
                </a:solidFill>
                <a:latin typeface="Calibri Light" panose="020F0302020204030204" pitchFamily="34" charset="0"/>
              </a:endParaRPr>
            </a:p>
          </p:txBody>
        </p:sp>
      </p:grpSp>
      <p:sp>
        <p:nvSpPr>
          <p:cNvPr id="126" name="TextBox 125"/>
          <p:cNvSpPr txBox="1"/>
          <p:nvPr/>
        </p:nvSpPr>
        <p:spPr>
          <a:xfrm>
            <a:off x="2254130" y="5009519"/>
            <a:ext cx="2014112" cy="3953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sz="1969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  <a:cs typeface="Courier New" panose="02070309020205020404" pitchFamily="49" charset="0"/>
              </a:rPr>
              <a:t>method Main()</a:t>
            </a:r>
          </a:p>
        </p:txBody>
      </p:sp>
      <p:grpSp>
        <p:nvGrpSpPr>
          <p:cNvPr id="125" name="Group 124"/>
          <p:cNvGrpSpPr/>
          <p:nvPr/>
        </p:nvGrpSpPr>
        <p:grpSpPr>
          <a:xfrm>
            <a:off x="6126957" y="4921046"/>
            <a:ext cx="1671786" cy="977310"/>
            <a:chOff x="4495800" y="4813890"/>
            <a:chExt cx="1671786" cy="977310"/>
          </a:xfrm>
        </p:grpSpPr>
        <p:grpSp>
          <p:nvGrpSpPr>
            <p:cNvPr id="127" name="Group 126"/>
            <p:cNvGrpSpPr/>
            <p:nvPr/>
          </p:nvGrpSpPr>
          <p:grpSpPr>
            <a:xfrm>
              <a:off x="5240232" y="5234870"/>
              <a:ext cx="604567" cy="511735"/>
              <a:chOff x="7777433" y="1880300"/>
              <a:chExt cx="604567" cy="511735"/>
            </a:xfrm>
          </p:grpSpPr>
          <p:sp>
            <p:nvSpPr>
              <p:cNvPr id="131" name="Rounded Rectangle 130"/>
              <p:cNvSpPr/>
              <p:nvPr/>
            </p:nvSpPr>
            <p:spPr>
              <a:xfrm>
                <a:off x="7777433" y="1880300"/>
                <a:ext cx="604567" cy="511735"/>
              </a:xfrm>
              <a:prstGeom prst="round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200"/>
              </a:p>
            </p:txBody>
          </p:sp>
          <p:grpSp>
            <p:nvGrpSpPr>
              <p:cNvPr id="132" name="Group 131"/>
              <p:cNvGrpSpPr/>
              <p:nvPr/>
            </p:nvGrpSpPr>
            <p:grpSpPr>
              <a:xfrm>
                <a:off x="7790840" y="1898737"/>
                <a:ext cx="528340" cy="467482"/>
                <a:chOff x="6400800" y="2268872"/>
                <a:chExt cx="1338549" cy="1184366"/>
              </a:xfrm>
            </p:grpSpPr>
            <p:sp>
              <p:nvSpPr>
                <p:cNvPr id="133" name="Vertical Scroll 132"/>
                <p:cNvSpPr/>
                <p:nvPr/>
              </p:nvSpPr>
              <p:spPr>
                <a:xfrm>
                  <a:off x="6400800" y="2268872"/>
                  <a:ext cx="457200" cy="544952"/>
                </a:xfrm>
                <a:prstGeom prst="verticalScroll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200"/>
                </a:p>
              </p:txBody>
            </p:sp>
            <p:sp>
              <p:nvSpPr>
                <p:cNvPr id="134" name="Vertical Scroll 133"/>
                <p:cNvSpPr/>
                <p:nvPr/>
              </p:nvSpPr>
              <p:spPr>
                <a:xfrm>
                  <a:off x="6824949" y="2600031"/>
                  <a:ext cx="457200" cy="544952"/>
                </a:xfrm>
                <a:prstGeom prst="verticalScroll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200"/>
                </a:p>
              </p:txBody>
            </p:sp>
            <p:sp>
              <p:nvSpPr>
                <p:cNvPr id="135" name="Vertical Scroll 134"/>
                <p:cNvSpPr/>
                <p:nvPr/>
              </p:nvSpPr>
              <p:spPr>
                <a:xfrm>
                  <a:off x="7282149" y="2908286"/>
                  <a:ext cx="457200" cy="544952"/>
                </a:xfrm>
                <a:prstGeom prst="verticalScroll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200"/>
                </a:p>
              </p:txBody>
            </p:sp>
          </p:grpSp>
        </p:grpSp>
        <p:cxnSp>
          <p:nvCxnSpPr>
            <p:cNvPr id="128" name="Straight Connector 127"/>
            <p:cNvCxnSpPr/>
            <p:nvPr/>
          </p:nvCxnSpPr>
          <p:spPr>
            <a:xfrm>
              <a:off x="4495800" y="5145609"/>
              <a:ext cx="0" cy="645591"/>
            </a:xfrm>
            <a:prstGeom prst="line">
              <a:avLst/>
            </a:prstGeom>
            <a:ln w="25400">
              <a:solidFill>
                <a:schemeClr val="tx1"/>
              </a:solidFill>
              <a:prstDash val="sysDash"/>
              <a:headEnd type="stealth" w="lg" len="lg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9" name="Picture 4" descr="http://www.clker.com/cliparts/2/k/n/l/C/Q/transparent-green-checkmark-md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8198" y="4813890"/>
              <a:ext cx="539388" cy="5620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0" name="Equal 129"/>
            <p:cNvSpPr/>
            <p:nvPr/>
          </p:nvSpPr>
          <p:spPr>
            <a:xfrm>
              <a:off x="4555727" y="5311062"/>
              <a:ext cx="585659" cy="375208"/>
            </a:xfrm>
            <a:prstGeom prst="mathEqual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200">
                <a:solidFill>
                  <a:schemeClr val="tx1"/>
                </a:solidFill>
              </a:endParaRPr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00C74-12AA-A24E-AF49-65D3C6B16A15}" type="datetime1">
              <a:rPr lang="en-US" smtClean="0"/>
              <a:t>11/14/24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073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2" grpId="0"/>
      <p:bldP spid="12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2133600" y="1707425"/>
            <a:ext cx="6637139" cy="30469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00"/>
          </a:p>
        </p:txBody>
      </p:sp>
      <p:sp>
        <p:nvSpPr>
          <p:cNvPr id="35" name="Rectangle 34"/>
          <p:cNvSpPr/>
          <p:nvPr/>
        </p:nvSpPr>
        <p:spPr>
          <a:xfrm>
            <a:off x="2117924" y="2173807"/>
            <a:ext cx="4740077" cy="115204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00"/>
          </a:p>
        </p:txBody>
      </p:sp>
      <p:sp>
        <p:nvSpPr>
          <p:cNvPr id="36" name="Rectangle 35"/>
          <p:cNvSpPr/>
          <p:nvPr/>
        </p:nvSpPr>
        <p:spPr>
          <a:xfrm>
            <a:off x="2110427" y="3400442"/>
            <a:ext cx="4905331" cy="152888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797" dirty="0">
                <a:latin typeface="Calibri Light" panose="020F0302020204030204" pitchFamily="34" charset="0"/>
              </a:rPr>
              <a:t>Example: Map spec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8237339" y="2173807"/>
            <a:ext cx="2076680" cy="1889235"/>
            <a:chOff x="2109271" y="1659274"/>
            <a:chExt cx="2076680" cy="1889235"/>
          </a:xfrm>
        </p:grpSpPr>
        <p:sp>
          <p:nvSpPr>
            <p:cNvPr id="12" name="Oval 11"/>
            <p:cNvSpPr/>
            <p:nvPr/>
          </p:nvSpPr>
          <p:spPr>
            <a:xfrm>
              <a:off x="2109271" y="2236736"/>
              <a:ext cx="533400" cy="5334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200"/>
            </a:p>
          </p:txBody>
        </p:sp>
        <p:sp>
          <p:nvSpPr>
            <p:cNvPr id="13" name="Oval 12"/>
            <p:cNvSpPr/>
            <p:nvPr/>
          </p:nvSpPr>
          <p:spPr>
            <a:xfrm>
              <a:off x="3652551" y="2236736"/>
              <a:ext cx="533400" cy="5334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200"/>
            </a:p>
          </p:txBody>
        </p:sp>
        <p:sp>
          <p:nvSpPr>
            <p:cNvPr id="14" name="Oval 13"/>
            <p:cNvSpPr/>
            <p:nvPr/>
          </p:nvSpPr>
          <p:spPr>
            <a:xfrm>
              <a:off x="2427842" y="3015109"/>
              <a:ext cx="533400" cy="5334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200"/>
            </a:p>
          </p:txBody>
        </p:sp>
        <p:sp>
          <p:nvSpPr>
            <p:cNvPr id="15" name="Oval 14"/>
            <p:cNvSpPr/>
            <p:nvPr/>
          </p:nvSpPr>
          <p:spPr>
            <a:xfrm>
              <a:off x="2798145" y="1659274"/>
              <a:ext cx="533400" cy="5334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200"/>
            </a:p>
          </p:txBody>
        </p:sp>
        <p:sp>
          <p:nvSpPr>
            <p:cNvPr id="16" name="Oval 15"/>
            <p:cNvSpPr/>
            <p:nvPr/>
          </p:nvSpPr>
          <p:spPr>
            <a:xfrm>
              <a:off x="3352800" y="2982016"/>
              <a:ext cx="533400" cy="5334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200"/>
            </a:p>
          </p:txBody>
        </p:sp>
      </p:grpSp>
      <p:sp>
        <p:nvSpPr>
          <p:cNvPr id="19" name="Donut 18"/>
          <p:cNvSpPr/>
          <p:nvPr/>
        </p:nvSpPr>
        <p:spPr>
          <a:xfrm>
            <a:off x="8850013" y="2087390"/>
            <a:ext cx="685800" cy="706232"/>
          </a:xfrm>
          <a:prstGeom prst="donut">
            <a:avLst>
              <a:gd name="adj" fmla="val 789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00">
              <a:solidFill>
                <a:schemeClr val="tx1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8504040" y="2629091"/>
            <a:ext cx="1354695" cy="1247632"/>
            <a:chOff x="2375971" y="2114559"/>
            <a:chExt cx="1354695" cy="1247632"/>
          </a:xfrm>
        </p:grpSpPr>
        <p:cxnSp>
          <p:nvCxnSpPr>
            <p:cNvPr id="23" name="Straight Arrow Connector 22"/>
            <p:cNvCxnSpPr/>
            <p:nvPr/>
          </p:nvCxnSpPr>
          <p:spPr>
            <a:xfrm flipV="1">
              <a:off x="2564556" y="2114559"/>
              <a:ext cx="311704" cy="200292"/>
            </a:xfrm>
            <a:prstGeom prst="straightConnector1">
              <a:avLst/>
            </a:prstGeom>
            <a:ln w="38100">
              <a:solidFill>
                <a:schemeClr val="accent3">
                  <a:lumMod val="50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3253430" y="2114559"/>
              <a:ext cx="477236" cy="200292"/>
            </a:xfrm>
            <a:prstGeom prst="straightConnector1">
              <a:avLst/>
            </a:prstGeom>
            <a:ln w="38100">
              <a:solidFill>
                <a:schemeClr val="accent3">
                  <a:lumMod val="50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3064845" y="2192674"/>
              <a:ext cx="554655" cy="789342"/>
            </a:xfrm>
            <a:prstGeom prst="straightConnector1">
              <a:avLst/>
            </a:prstGeom>
            <a:ln w="38100">
              <a:solidFill>
                <a:schemeClr val="accent3">
                  <a:lumMod val="50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H="1">
              <a:off x="2883127" y="2545790"/>
              <a:ext cx="769424" cy="547434"/>
            </a:xfrm>
            <a:prstGeom prst="straightConnector1">
              <a:avLst/>
            </a:prstGeom>
            <a:ln w="38100">
              <a:solidFill>
                <a:schemeClr val="accent3">
                  <a:lumMod val="50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H="1">
              <a:off x="2939986" y="3329098"/>
              <a:ext cx="391558" cy="33093"/>
            </a:xfrm>
            <a:prstGeom prst="straightConnector1">
              <a:avLst/>
            </a:prstGeom>
            <a:ln w="38100">
              <a:solidFill>
                <a:schemeClr val="accent3">
                  <a:lumMod val="50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H="1" flipV="1">
              <a:off x="2375971" y="2770136"/>
              <a:ext cx="178419" cy="262275"/>
            </a:xfrm>
            <a:prstGeom prst="straightConnector1">
              <a:avLst/>
            </a:prstGeom>
            <a:ln w="38100">
              <a:solidFill>
                <a:schemeClr val="accent3">
                  <a:lumMod val="50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661948" y="4284342"/>
            <a:ext cx="1338549" cy="841129"/>
            <a:chOff x="6400800" y="2268872"/>
            <a:chExt cx="1338549" cy="841129"/>
          </a:xfrm>
        </p:grpSpPr>
        <p:sp>
          <p:nvSpPr>
            <p:cNvPr id="31" name="Vertical Scroll 30"/>
            <p:cNvSpPr/>
            <p:nvPr/>
          </p:nvSpPr>
          <p:spPr>
            <a:xfrm>
              <a:off x="6400800" y="2268872"/>
              <a:ext cx="457200" cy="544952"/>
            </a:xfrm>
            <a:prstGeom prst="verticalScroll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200"/>
            </a:p>
          </p:txBody>
        </p:sp>
        <p:sp>
          <p:nvSpPr>
            <p:cNvPr id="32" name="Vertical Scroll 31"/>
            <p:cNvSpPr/>
            <p:nvPr/>
          </p:nvSpPr>
          <p:spPr>
            <a:xfrm>
              <a:off x="6824949" y="2416960"/>
              <a:ext cx="457200" cy="544952"/>
            </a:xfrm>
            <a:prstGeom prst="verticalScroll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200"/>
            </a:p>
          </p:txBody>
        </p:sp>
        <p:sp>
          <p:nvSpPr>
            <p:cNvPr id="33" name="Vertical Scroll 32"/>
            <p:cNvSpPr/>
            <p:nvPr/>
          </p:nvSpPr>
          <p:spPr>
            <a:xfrm>
              <a:off x="7282149" y="2565049"/>
              <a:ext cx="457200" cy="544952"/>
            </a:xfrm>
            <a:prstGeom prst="verticalScroll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20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2113279" y="3386893"/>
            <a:ext cx="401103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predicate </a:t>
            </a:r>
            <a:r>
              <a:rPr lang="en-US" sz="16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SpecNext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v:Variables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algn="l"/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</a:t>
            </a:r>
            <a:r>
              <a:rPr lang="en-US" sz="16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v’:Variables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1600" b="1" dirty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algn="l"/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|| </a:t>
            </a:r>
            <a:r>
              <a:rPr lang="en-US" sz="16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InsertOp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algn="l"/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|| </a:t>
            </a:r>
            <a:r>
              <a:rPr lang="en-US" sz="16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QueryOp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algn="l"/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112992" y="2175280"/>
            <a:ext cx="401103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predicate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SpecInit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v:Variables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1600" b="1" dirty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algn="l"/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v == map[]</a:t>
            </a:r>
          </a:p>
          <a:p>
            <a:pPr algn="l"/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097380" y="1704112"/>
            <a:ext cx="6801862" cy="3519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datatype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Variables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" sz="1687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  <a:sym typeface="Consolas"/>
              </a:rPr>
              <a:t>Variables(</a:t>
            </a:r>
            <a:r>
              <a:rPr lang="en" sz="1687" b="1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  <a:sym typeface="Consolas"/>
              </a:rPr>
              <a:t>mapp:map</a:t>
            </a:r>
            <a:r>
              <a:rPr lang="en" sz="1687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  <a:sym typeface="Consolas"/>
              </a:rPr>
              <a:t>&lt;Key, Value&gt;)</a:t>
            </a:r>
            <a:endParaRPr lang="en-US" sz="1687" b="1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  <a:sym typeface="Consola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2579-B63E-684C-8BAB-47761DDC297B}" type="datetime1">
              <a:rPr lang="en-US" smtClean="0"/>
              <a:t>11/14/24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505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19" grpId="0" animBg="1"/>
      <p:bldP spid="29" grpId="0"/>
      <p:bldP spid="38" grpId="0"/>
      <p:bldP spid="3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 Light" panose="020F0302020204030204" pitchFamily="34" charset="0"/>
              </a:rPr>
              <a:t>Implementation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383906" y="1893424"/>
            <a:ext cx="1526755" cy="1452479"/>
            <a:chOff x="3657600" y="1858020"/>
            <a:chExt cx="2076680" cy="1975651"/>
          </a:xfrm>
        </p:grpSpPr>
        <p:grpSp>
          <p:nvGrpSpPr>
            <p:cNvPr id="39" name="Group 38"/>
            <p:cNvGrpSpPr/>
            <p:nvPr/>
          </p:nvGrpSpPr>
          <p:grpSpPr>
            <a:xfrm>
              <a:off x="3657600" y="1944436"/>
              <a:ext cx="2076680" cy="1889235"/>
              <a:chOff x="2109271" y="1659274"/>
              <a:chExt cx="2076680" cy="1889235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2109271" y="2236736"/>
                <a:ext cx="533400" cy="5334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69">
                  <a:latin typeface="Calibri Light" panose="020F0302020204030204" pitchFamily="34" charset="0"/>
                </a:endParaRP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3652551" y="2236736"/>
                <a:ext cx="533400" cy="5334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69">
                  <a:latin typeface="Calibri Light" panose="020F0302020204030204" pitchFamily="34" charset="0"/>
                </a:endParaRP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2427842" y="3015109"/>
                <a:ext cx="533400" cy="5334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69">
                  <a:latin typeface="Calibri Light" panose="020F0302020204030204" pitchFamily="34" charset="0"/>
                </a:endParaRPr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2798145" y="1659274"/>
                <a:ext cx="533400" cy="5334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69">
                  <a:latin typeface="Calibri Light" panose="020F0302020204030204" pitchFamily="34" charset="0"/>
                </a:endParaRPr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3352800" y="2982016"/>
                <a:ext cx="533400" cy="5334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69">
                  <a:latin typeface="Calibri Light" panose="020F0302020204030204" pitchFamily="34" charset="0"/>
                </a:endParaRPr>
              </a:p>
            </p:txBody>
          </p:sp>
        </p:grpSp>
        <p:sp>
          <p:nvSpPr>
            <p:cNvPr id="13" name="Donut 12"/>
            <p:cNvSpPr/>
            <p:nvPr/>
          </p:nvSpPr>
          <p:spPr>
            <a:xfrm>
              <a:off x="4270274" y="1858020"/>
              <a:ext cx="685801" cy="706232"/>
            </a:xfrm>
            <a:prstGeom prst="donut">
              <a:avLst>
                <a:gd name="adj" fmla="val 789"/>
              </a:avLst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69">
                <a:solidFill>
                  <a:schemeClr val="tx1"/>
                </a:solidFill>
                <a:latin typeface="Calibri Light" panose="020F0302020204030204" pitchFamily="34" charset="0"/>
              </a:endParaRPr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3924300" y="2399721"/>
              <a:ext cx="1354695" cy="1167250"/>
              <a:chOff x="2375971" y="2114559"/>
              <a:chExt cx="1354695" cy="1167250"/>
            </a:xfrm>
          </p:grpSpPr>
          <p:cxnSp>
            <p:nvCxnSpPr>
              <p:cNvPr id="16" name="Straight Arrow Connector 15"/>
              <p:cNvCxnSpPr>
                <a:stCxn id="7" idx="7"/>
                <a:endCxn id="8" idx="3"/>
              </p:cNvCxnSpPr>
              <p:nvPr/>
            </p:nvCxnSpPr>
            <p:spPr>
              <a:xfrm flipV="1">
                <a:off x="2564556" y="2114559"/>
                <a:ext cx="311704" cy="200292"/>
              </a:xfrm>
              <a:prstGeom prst="straightConnector1">
                <a:avLst/>
              </a:prstGeom>
              <a:ln w="38100">
                <a:solidFill>
                  <a:schemeClr val="accent3">
                    <a:lumMod val="50000"/>
                  </a:schemeClr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>
                <a:stCxn id="8" idx="5"/>
                <a:endCxn id="9" idx="1"/>
              </p:cNvCxnSpPr>
              <p:nvPr/>
            </p:nvCxnSpPr>
            <p:spPr>
              <a:xfrm>
                <a:off x="3253430" y="2114559"/>
                <a:ext cx="477236" cy="200292"/>
              </a:xfrm>
              <a:prstGeom prst="straightConnector1">
                <a:avLst/>
              </a:prstGeom>
              <a:ln w="38100">
                <a:solidFill>
                  <a:schemeClr val="accent3">
                    <a:lumMod val="50000"/>
                  </a:schemeClr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>
                <a:stCxn id="8" idx="4"/>
                <a:endCxn id="10" idx="0"/>
              </p:cNvCxnSpPr>
              <p:nvPr/>
            </p:nvCxnSpPr>
            <p:spPr>
              <a:xfrm>
                <a:off x="3064845" y="2192674"/>
                <a:ext cx="554655" cy="789342"/>
              </a:xfrm>
              <a:prstGeom prst="straightConnector1">
                <a:avLst/>
              </a:prstGeom>
              <a:ln w="38100">
                <a:solidFill>
                  <a:schemeClr val="accent3">
                    <a:lumMod val="50000"/>
                  </a:schemeClr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>
                <a:endCxn id="11" idx="7"/>
              </p:cNvCxnSpPr>
              <p:nvPr/>
            </p:nvCxnSpPr>
            <p:spPr>
              <a:xfrm flipH="1">
                <a:off x="2883127" y="2545790"/>
                <a:ext cx="769424" cy="547434"/>
              </a:xfrm>
              <a:prstGeom prst="straightConnector1">
                <a:avLst/>
              </a:prstGeom>
              <a:ln w="38100">
                <a:solidFill>
                  <a:schemeClr val="accent3">
                    <a:lumMod val="50000"/>
                  </a:schemeClr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>
                <a:stCxn id="10" idx="2"/>
                <a:endCxn id="11" idx="6"/>
              </p:cNvCxnSpPr>
              <p:nvPr/>
            </p:nvCxnSpPr>
            <p:spPr>
              <a:xfrm flipH="1">
                <a:off x="2961242" y="3248716"/>
                <a:ext cx="391557" cy="33093"/>
              </a:xfrm>
              <a:prstGeom prst="straightConnector1">
                <a:avLst/>
              </a:prstGeom>
              <a:ln w="38100">
                <a:solidFill>
                  <a:schemeClr val="accent3">
                    <a:lumMod val="50000"/>
                  </a:schemeClr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/>
              <p:cNvCxnSpPr>
                <a:endCxn id="7" idx="4"/>
              </p:cNvCxnSpPr>
              <p:nvPr/>
            </p:nvCxnSpPr>
            <p:spPr>
              <a:xfrm flipH="1" flipV="1">
                <a:off x="2375971" y="2770136"/>
                <a:ext cx="178419" cy="262275"/>
              </a:xfrm>
              <a:prstGeom prst="straightConnector1">
                <a:avLst/>
              </a:prstGeom>
              <a:ln w="38100">
                <a:solidFill>
                  <a:schemeClr val="accent3">
                    <a:lumMod val="50000"/>
                  </a:schemeClr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6" name="Donut 45"/>
          <p:cNvSpPr/>
          <p:nvPr/>
        </p:nvSpPr>
        <p:spPr>
          <a:xfrm>
            <a:off x="8229601" y="2272716"/>
            <a:ext cx="510934" cy="526156"/>
          </a:xfrm>
          <a:prstGeom prst="donut">
            <a:avLst>
              <a:gd name="adj" fmla="val 789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69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grpSp>
        <p:nvGrpSpPr>
          <p:cNvPr id="108" name="Group 107"/>
          <p:cNvGrpSpPr/>
          <p:nvPr/>
        </p:nvGrpSpPr>
        <p:grpSpPr>
          <a:xfrm>
            <a:off x="8286372" y="1833092"/>
            <a:ext cx="1553581" cy="1477903"/>
            <a:chOff x="6762371" y="1833092"/>
            <a:chExt cx="1553581" cy="1477903"/>
          </a:xfrm>
        </p:grpSpPr>
        <p:sp>
          <p:nvSpPr>
            <p:cNvPr id="48" name="Oval 47"/>
            <p:cNvSpPr/>
            <p:nvPr/>
          </p:nvSpPr>
          <p:spPr>
            <a:xfrm>
              <a:off x="6762371" y="2337096"/>
              <a:ext cx="397393" cy="397393"/>
            </a:xfrm>
            <a:prstGeom prst="ellipse">
              <a:avLst/>
            </a:prstGeom>
            <a:solidFill>
              <a:srgbClr val="C0504D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69">
                <a:latin typeface="Calibri Light" panose="020F0302020204030204" pitchFamily="34" charset="0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7918559" y="2324474"/>
              <a:ext cx="397393" cy="397393"/>
            </a:xfrm>
            <a:prstGeom prst="ellipse">
              <a:avLst/>
            </a:prstGeom>
            <a:solidFill>
              <a:srgbClr val="C0504D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69">
                <a:latin typeface="Calibri Light" panose="020F0302020204030204" pitchFamily="34" charset="0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985702" y="2913602"/>
              <a:ext cx="397393" cy="397393"/>
            </a:xfrm>
            <a:prstGeom prst="ellipse">
              <a:avLst/>
            </a:prstGeom>
            <a:solidFill>
              <a:srgbClr val="C0504D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69">
                <a:latin typeface="Calibri Light" panose="020F0302020204030204" pitchFamily="34" charset="0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7096294" y="1833092"/>
              <a:ext cx="397393" cy="397393"/>
            </a:xfrm>
            <a:prstGeom prst="ellipse">
              <a:avLst/>
            </a:prstGeom>
            <a:solidFill>
              <a:srgbClr val="C0504D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69">
                <a:latin typeface="Calibri Light" panose="020F0302020204030204" pitchFamily="34" charset="0"/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7652960" y="2913602"/>
              <a:ext cx="397393" cy="397393"/>
            </a:xfrm>
            <a:prstGeom prst="ellipse">
              <a:avLst/>
            </a:prstGeom>
            <a:solidFill>
              <a:srgbClr val="C0504D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69">
                <a:latin typeface="Calibri Light" panose="020F0302020204030204" pitchFamily="34" charset="0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7645715" y="1839822"/>
              <a:ext cx="397393" cy="397393"/>
            </a:xfrm>
            <a:prstGeom prst="ellipse">
              <a:avLst/>
            </a:prstGeom>
            <a:solidFill>
              <a:srgbClr val="C0504D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69">
                <a:latin typeface="Calibri Light" panose="020F0302020204030204" pitchFamily="34" charset="0"/>
              </a:endParaRPr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8485068" y="2007151"/>
            <a:ext cx="1156188" cy="1105149"/>
            <a:chOff x="6961068" y="2007150"/>
            <a:chExt cx="1156188" cy="1105149"/>
          </a:xfrm>
        </p:grpSpPr>
        <p:cxnSp>
          <p:nvCxnSpPr>
            <p:cNvPr id="34" name="Straight Arrow Connector 33"/>
            <p:cNvCxnSpPr>
              <a:stCxn id="48" idx="7"/>
              <a:endCxn id="51" idx="3"/>
            </p:cNvCxnSpPr>
            <p:nvPr/>
          </p:nvCxnSpPr>
          <p:spPr>
            <a:xfrm flipV="1">
              <a:off x="7101567" y="2172288"/>
              <a:ext cx="52924" cy="223006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51" idx="5"/>
              <a:endCxn id="49" idx="1"/>
            </p:cNvCxnSpPr>
            <p:nvPr/>
          </p:nvCxnSpPr>
          <p:spPr>
            <a:xfrm>
              <a:off x="7435490" y="2172288"/>
              <a:ext cx="541266" cy="210384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51" idx="4"/>
              <a:endCxn id="52" idx="0"/>
            </p:cNvCxnSpPr>
            <p:nvPr/>
          </p:nvCxnSpPr>
          <p:spPr>
            <a:xfrm>
              <a:off x="7294990" y="2230485"/>
              <a:ext cx="556666" cy="683117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51" idx="4"/>
              <a:endCxn id="50" idx="7"/>
            </p:cNvCxnSpPr>
            <p:nvPr/>
          </p:nvCxnSpPr>
          <p:spPr>
            <a:xfrm>
              <a:off x="7294990" y="2230485"/>
              <a:ext cx="29907" cy="741314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stCxn id="52" idx="2"/>
              <a:endCxn id="50" idx="6"/>
            </p:cNvCxnSpPr>
            <p:nvPr/>
          </p:nvCxnSpPr>
          <p:spPr>
            <a:xfrm flipH="1">
              <a:off x="7383095" y="3112299"/>
              <a:ext cx="269865" cy="0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none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endCxn id="48" idx="4"/>
            </p:cNvCxnSpPr>
            <p:nvPr/>
          </p:nvCxnSpPr>
          <p:spPr>
            <a:xfrm flipH="1" flipV="1">
              <a:off x="6961068" y="2734489"/>
              <a:ext cx="118915" cy="192004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>
              <a:endCxn id="53" idx="2"/>
            </p:cNvCxnSpPr>
            <p:nvPr/>
          </p:nvCxnSpPr>
          <p:spPr>
            <a:xfrm>
              <a:off x="7493687" y="2007150"/>
              <a:ext cx="152028" cy="31369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>
              <a:endCxn id="49" idx="0"/>
            </p:cNvCxnSpPr>
            <p:nvPr/>
          </p:nvCxnSpPr>
          <p:spPr>
            <a:xfrm>
              <a:off x="7967093" y="2168792"/>
              <a:ext cx="150162" cy="155682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>
              <a:stCxn id="49" idx="4"/>
              <a:endCxn id="52" idx="7"/>
            </p:cNvCxnSpPr>
            <p:nvPr/>
          </p:nvCxnSpPr>
          <p:spPr>
            <a:xfrm flipH="1">
              <a:off x="7992156" y="2721867"/>
              <a:ext cx="125100" cy="249932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6" name="Picture 114" descr="3d1itajn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828" y="3456186"/>
            <a:ext cx="945747" cy="741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0" name="Group 69"/>
          <p:cNvGrpSpPr/>
          <p:nvPr/>
        </p:nvGrpSpPr>
        <p:grpSpPr>
          <a:xfrm>
            <a:off x="6344545" y="1886694"/>
            <a:ext cx="1610351" cy="1477903"/>
            <a:chOff x="6114806" y="1768057"/>
            <a:chExt cx="2161491" cy="1983713"/>
          </a:xfrm>
        </p:grpSpPr>
        <p:sp>
          <p:nvSpPr>
            <p:cNvPr id="71" name="Oval 70"/>
            <p:cNvSpPr/>
            <p:nvPr/>
          </p:nvSpPr>
          <p:spPr>
            <a:xfrm>
              <a:off x="6191006" y="2444556"/>
              <a:ext cx="533400" cy="533400"/>
            </a:xfrm>
            <a:prstGeom prst="ellipse">
              <a:avLst/>
            </a:prstGeom>
            <a:solidFill>
              <a:srgbClr val="C0504D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69">
                <a:latin typeface="Calibri Light" panose="020F0302020204030204" pitchFamily="34" charset="0"/>
              </a:endParaRPr>
            </a:p>
          </p:txBody>
        </p:sp>
        <p:sp>
          <p:nvSpPr>
            <p:cNvPr id="72" name="Oval 71"/>
            <p:cNvSpPr/>
            <p:nvPr/>
          </p:nvSpPr>
          <p:spPr>
            <a:xfrm>
              <a:off x="7742897" y="2427614"/>
              <a:ext cx="533400" cy="533400"/>
            </a:xfrm>
            <a:prstGeom prst="ellipse">
              <a:avLst/>
            </a:prstGeom>
            <a:solidFill>
              <a:srgbClr val="C0504D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69">
                <a:latin typeface="Calibri Light" panose="020F0302020204030204" pitchFamily="34" charset="0"/>
              </a:endParaRPr>
            </a:p>
          </p:txBody>
        </p:sp>
        <p:sp>
          <p:nvSpPr>
            <p:cNvPr id="73" name="Oval 72"/>
            <p:cNvSpPr/>
            <p:nvPr/>
          </p:nvSpPr>
          <p:spPr>
            <a:xfrm>
              <a:off x="6490771" y="3218370"/>
              <a:ext cx="533400" cy="533400"/>
            </a:xfrm>
            <a:prstGeom prst="ellipse">
              <a:avLst/>
            </a:prstGeom>
            <a:solidFill>
              <a:srgbClr val="C0504D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69">
                <a:latin typeface="Calibri Light" panose="020F0302020204030204" pitchFamily="34" charset="0"/>
              </a:endParaRPr>
            </a:p>
          </p:txBody>
        </p:sp>
        <p:sp>
          <p:nvSpPr>
            <p:cNvPr id="74" name="Oval 73"/>
            <p:cNvSpPr/>
            <p:nvPr/>
          </p:nvSpPr>
          <p:spPr>
            <a:xfrm>
              <a:off x="6639213" y="1768057"/>
              <a:ext cx="533400" cy="533400"/>
            </a:xfrm>
            <a:prstGeom prst="ellipse">
              <a:avLst/>
            </a:prstGeom>
            <a:solidFill>
              <a:srgbClr val="C0504D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69">
                <a:latin typeface="Calibri Light" panose="020F0302020204030204" pitchFamily="34" charset="0"/>
              </a:endParaRPr>
            </a:p>
          </p:txBody>
        </p:sp>
        <p:sp>
          <p:nvSpPr>
            <p:cNvPr id="75" name="Oval 74"/>
            <p:cNvSpPr/>
            <p:nvPr/>
          </p:nvSpPr>
          <p:spPr>
            <a:xfrm>
              <a:off x="7386397" y="3218370"/>
              <a:ext cx="533400" cy="533400"/>
            </a:xfrm>
            <a:prstGeom prst="ellipse">
              <a:avLst/>
            </a:prstGeom>
            <a:solidFill>
              <a:srgbClr val="C0504D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69">
                <a:latin typeface="Calibri Light" panose="020F0302020204030204" pitchFamily="34" charset="0"/>
              </a:endParaRPr>
            </a:p>
          </p:txBody>
        </p:sp>
        <p:sp>
          <p:nvSpPr>
            <p:cNvPr id="76" name="Donut 75"/>
            <p:cNvSpPr/>
            <p:nvPr/>
          </p:nvSpPr>
          <p:spPr>
            <a:xfrm>
              <a:off x="6114806" y="2358140"/>
              <a:ext cx="685800" cy="706232"/>
            </a:xfrm>
            <a:prstGeom prst="donut">
              <a:avLst>
                <a:gd name="adj" fmla="val 789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69">
                <a:solidFill>
                  <a:schemeClr val="tx1"/>
                </a:solidFill>
                <a:latin typeface="Calibri Light" panose="020F0302020204030204" pitchFamily="34" charset="0"/>
              </a:endParaRPr>
            </a:p>
          </p:txBody>
        </p:sp>
        <p:cxnSp>
          <p:nvCxnSpPr>
            <p:cNvPr id="78" name="Straight Arrow Connector 77"/>
            <p:cNvCxnSpPr>
              <a:stCxn id="71" idx="7"/>
              <a:endCxn id="74" idx="3"/>
            </p:cNvCxnSpPr>
            <p:nvPr/>
          </p:nvCxnSpPr>
          <p:spPr>
            <a:xfrm flipV="1">
              <a:off x="6646291" y="2223342"/>
              <a:ext cx="71037" cy="299329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>
              <a:stCxn id="74" idx="5"/>
              <a:endCxn id="72" idx="1"/>
            </p:cNvCxnSpPr>
            <p:nvPr/>
          </p:nvCxnSpPr>
          <p:spPr>
            <a:xfrm>
              <a:off x="7094498" y="2223342"/>
              <a:ext cx="726514" cy="282387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>
              <a:stCxn id="74" idx="4"/>
              <a:endCxn id="75" idx="0"/>
            </p:cNvCxnSpPr>
            <p:nvPr/>
          </p:nvCxnSpPr>
          <p:spPr>
            <a:xfrm>
              <a:off x="6905913" y="2301457"/>
              <a:ext cx="747184" cy="916913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>
              <a:stCxn id="74" idx="4"/>
              <a:endCxn id="73" idx="7"/>
            </p:cNvCxnSpPr>
            <p:nvPr/>
          </p:nvCxnSpPr>
          <p:spPr>
            <a:xfrm>
              <a:off x="6905913" y="2301457"/>
              <a:ext cx="40143" cy="995028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>
              <a:stCxn id="75" idx="2"/>
              <a:endCxn id="73" idx="6"/>
            </p:cNvCxnSpPr>
            <p:nvPr/>
          </p:nvCxnSpPr>
          <p:spPr>
            <a:xfrm flipH="1">
              <a:off x="7024171" y="3485070"/>
              <a:ext cx="362226" cy="0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none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>
              <a:endCxn id="71" idx="4"/>
            </p:cNvCxnSpPr>
            <p:nvPr/>
          </p:nvCxnSpPr>
          <p:spPr>
            <a:xfrm flipH="1" flipV="1">
              <a:off x="6457706" y="2977956"/>
              <a:ext cx="159614" cy="257717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Oval 83"/>
            <p:cNvSpPr/>
            <p:nvPr/>
          </p:nvSpPr>
          <p:spPr>
            <a:xfrm>
              <a:off x="7376672" y="1777091"/>
              <a:ext cx="533400" cy="533400"/>
            </a:xfrm>
            <a:prstGeom prst="ellipse">
              <a:avLst/>
            </a:prstGeom>
            <a:solidFill>
              <a:srgbClr val="C0504D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69">
                <a:latin typeface="Calibri Light" panose="020F0302020204030204" pitchFamily="34" charset="0"/>
              </a:endParaRPr>
            </a:p>
          </p:txBody>
        </p:sp>
        <p:cxnSp>
          <p:nvCxnSpPr>
            <p:cNvPr id="85" name="Straight Arrow Connector 84"/>
            <p:cNvCxnSpPr>
              <a:endCxn id="84" idx="2"/>
            </p:cNvCxnSpPr>
            <p:nvPr/>
          </p:nvCxnSpPr>
          <p:spPr>
            <a:xfrm>
              <a:off x="7172613" y="2001686"/>
              <a:ext cx="204059" cy="42105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>
              <a:endCxn id="72" idx="0"/>
            </p:cNvCxnSpPr>
            <p:nvPr/>
          </p:nvCxnSpPr>
          <p:spPr>
            <a:xfrm>
              <a:off x="7808042" y="2218650"/>
              <a:ext cx="201555" cy="208964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>
              <a:stCxn id="72" idx="4"/>
              <a:endCxn id="75" idx="7"/>
            </p:cNvCxnSpPr>
            <p:nvPr/>
          </p:nvCxnSpPr>
          <p:spPr>
            <a:xfrm flipH="1">
              <a:off x="7841682" y="2961014"/>
              <a:ext cx="167915" cy="335471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Group 87"/>
          <p:cNvGrpSpPr/>
          <p:nvPr/>
        </p:nvGrpSpPr>
        <p:grpSpPr>
          <a:xfrm>
            <a:off x="4490822" y="1919030"/>
            <a:ext cx="1610351" cy="1477903"/>
            <a:chOff x="6114806" y="1768057"/>
            <a:chExt cx="2161491" cy="1983713"/>
          </a:xfrm>
        </p:grpSpPr>
        <p:sp>
          <p:nvSpPr>
            <p:cNvPr id="89" name="Oval 88"/>
            <p:cNvSpPr/>
            <p:nvPr/>
          </p:nvSpPr>
          <p:spPr>
            <a:xfrm>
              <a:off x="6191006" y="2444556"/>
              <a:ext cx="533400" cy="533400"/>
            </a:xfrm>
            <a:prstGeom prst="ellipse">
              <a:avLst/>
            </a:prstGeom>
            <a:solidFill>
              <a:srgbClr val="C0504D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69">
                <a:latin typeface="Calibri Light" panose="020F0302020204030204" pitchFamily="34" charset="0"/>
              </a:endParaRPr>
            </a:p>
          </p:txBody>
        </p:sp>
        <p:sp>
          <p:nvSpPr>
            <p:cNvPr id="90" name="Oval 89"/>
            <p:cNvSpPr/>
            <p:nvPr/>
          </p:nvSpPr>
          <p:spPr>
            <a:xfrm>
              <a:off x="7742897" y="2427614"/>
              <a:ext cx="533400" cy="533400"/>
            </a:xfrm>
            <a:prstGeom prst="ellipse">
              <a:avLst/>
            </a:prstGeom>
            <a:solidFill>
              <a:srgbClr val="C0504D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69">
                <a:latin typeface="Calibri Light" panose="020F0302020204030204" pitchFamily="34" charset="0"/>
              </a:endParaRPr>
            </a:p>
          </p:txBody>
        </p:sp>
        <p:sp>
          <p:nvSpPr>
            <p:cNvPr id="91" name="Oval 90"/>
            <p:cNvSpPr/>
            <p:nvPr/>
          </p:nvSpPr>
          <p:spPr>
            <a:xfrm>
              <a:off x="6490771" y="3218370"/>
              <a:ext cx="533400" cy="533400"/>
            </a:xfrm>
            <a:prstGeom prst="ellipse">
              <a:avLst/>
            </a:prstGeom>
            <a:solidFill>
              <a:srgbClr val="C0504D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69">
                <a:latin typeface="Calibri Light" panose="020F0302020204030204" pitchFamily="34" charset="0"/>
              </a:endParaRPr>
            </a:p>
          </p:txBody>
        </p:sp>
        <p:sp>
          <p:nvSpPr>
            <p:cNvPr id="92" name="Oval 91"/>
            <p:cNvSpPr/>
            <p:nvPr/>
          </p:nvSpPr>
          <p:spPr>
            <a:xfrm>
              <a:off x="6639213" y="1768057"/>
              <a:ext cx="533400" cy="533400"/>
            </a:xfrm>
            <a:prstGeom prst="ellipse">
              <a:avLst/>
            </a:prstGeom>
            <a:solidFill>
              <a:srgbClr val="C0504D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69">
                <a:latin typeface="Calibri Light" panose="020F0302020204030204" pitchFamily="34" charset="0"/>
              </a:endParaRPr>
            </a:p>
          </p:txBody>
        </p:sp>
        <p:sp>
          <p:nvSpPr>
            <p:cNvPr id="93" name="Oval 92"/>
            <p:cNvSpPr/>
            <p:nvPr/>
          </p:nvSpPr>
          <p:spPr>
            <a:xfrm>
              <a:off x="7386397" y="3218370"/>
              <a:ext cx="533400" cy="533400"/>
            </a:xfrm>
            <a:prstGeom prst="ellipse">
              <a:avLst/>
            </a:prstGeom>
            <a:solidFill>
              <a:srgbClr val="C0504D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69">
                <a:latin typeface="Calibri Light" panose="020F0302020204030204" pitchFamily="34" charset="0"/>
              </a:endParaRPr>
            </a:p>
          </p:txBody>
        </p:sp>
        <p:sp>
          <p:nvSpPr>
            <p:cNvPr id="94" name="Donut 93"/>
            <p:cNvSpPr/>
            <p:nvPr/>
          </p:nvSpPr>
          <p:spPr>
            <a:xfrm>
              <a:off x="6114806" y="2358140"/>
              <a:ext cx="685800" cy="706232"/>
            </a:xfrm>
            <a:prstGeom prst="donut">
              <a:avLst>
                <a:gd name="adj" fmla="val 789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69">
                <a:solidFill>
                  <a:schemeClr val="tx1"/>
                </a:solidFill>
                <a:latin typeface="Calibri Light" panose="020F0302020204030204" pitchFamily="34" charset="0"/>
              </a:endParaRPr>
            </a:p>
          </p:txBody>
        </p:sp>
        <p:cxnSp>
          <p:nvCxnSpPr>
            <p:cNvPr id="96" name="Straight Arrow Connector 95"/>
            <p:cNvCxnSpPr>
              <a:stCxn id="89" idx="7"/>
              <a:endCxn id="92" idx="3"/>
            </p:cNvCxnSpPr>
            <p:nvPr/>
          </p:nvCxnSpPr>
          <p:spPr>
            <a:xfrm flipV="1">
              <a:off x="6646291" y="2223342"/>
              <a:ext cx="71037" cy="299329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/>
            <p:cNvCxnSpPr>
              <a:stCxn id="92" idx="5"/>
              <a:endCxn id="90" idx="1"/>
            </p:cNvCxnSpPr>
            <p:nvPr/>
          </p:nvCxnSpPr>
          <p:spPr>
            <a:xfrm>
              <a:off x="7094498" y="2223342"/>
              <a:ext cx="726514" cy="282387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/>
            <p:cNvCxnSpPr>
              <a:stCxn id="92" idx="4"/>
              <a:endCxn id="93" idx="0"/>
            </p:cNvCxnSpPr>
            <p:nvPr/>
          </p:nvCxnSpPr>
          <p:spPr>
            <a:xfrm>
              <a:off x="6905913" y="2301457"/>
              <a:ext cx="747184" cy="916913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/>
            <p:cNvCxnSpPr>
              <a:stCxn id="92" idx="4"/>
              <a:endCxn id="91" idx="7"/>
            </p:cNvCxnSpPr>
            <p:nvPr/>
          </p:nvCxnSpPr>
          <p:spPr>
            <a:xfrm>
              <a:off x="6905913" y="2301457"/>
              <a:ext cx="40143" cy="995028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/>
            <p:cNvCxnSpPr>
              <a:stCxn id="93" idx="2"/>
              <a:endCxn id="91" idx="6"/>
            </p:cNvCxnSpPr>
            <p:nvPr/>
          </p:nvCxnSpPr>
          <p:spPr>
            <a:xfrm flipH="1">
              <a:off x="7024171" y="3485070"/>
              <a:ext cx="362226" cy="0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none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/>
            <p:cNvCxnSpPr>
              <a:endCxn id="89" idx="4"/>
            </p:cNvCxnSpPr>
            <p:nvPr/>
          </p:nvCxnSpPr>
          <p:spPr>
            <a:xfrm flipH="1" flipV="1">
              <a:off x="6457706" y="2977956"/>
              <a:ext cx="159614" cy="257717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Oval 101"/>
            <p:cNvSpPr/>
            <p:nvPr/>
          </p:nvSpPr>
          <p:spPr>
            <a:xfrm>
              <a:off x="7376672" y="1777091"/>
              <a:ext cx="533400" cy="533400"/>
            </a:xfrm>
            <a:prstGeom prst="ellipse">
              <a:avLst/>
            </a:prstGeom>
            <a:solidFill>
              <a:srgbClr val="C0504D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69">
                <a:latin typeface="Calibri Light" panose="020F0302020204030204" pitchFamily="34" charset="0"/>
              </a:endParaRPr>
            </a:p>
          </p:txBody>
        </p:sp>
        <p:cxnSp>
          <p:nvCxnSpPr>
            <p:cNvPr id="103" name="Straight Arrow Connector 102"/>
            <p:cNvCxnSpPr>
              <a:endCxn id="102" idx="2"/>
            </p:cNvCxnSpPr>
            <p:nvPr/>
          </p:nvCxnSpPr>
          <p:spPr>
            <a:xfrm>
              <a:off x="7172613" y="2001686"/>
              <a:ext cx="204059" cy="42105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>
              <a:endCxn id="90" idx="0"/>
            </p:cNvCxnSpPr>
            <p:nvPr/>
          </p:nvCxnSpPr>
          <p:spPr>
            <a:xfrm>
              <a:off x="7808042" y="2218650"/>
              <a:ext cx="201555" cy="208964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/>
            <p:cNvCxnSpPr>
              <a:stCxn id="90" idx="4"/>
              <a:endCxn id="93" idx="7"/>
            </p:cNvCxnSpPr>
            <p:nvPr/>
          </p:nvCxnSpPr>
          <p:spPr>
            <a:xfrm flipH="1">
              <a:off x="7841682" y="2961014"/>
              <a:ext cx="167915" cy="335471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6" name="Picture 114" descr="3d1itajn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683" y="3479058"/>
            <a:ext cx="945747" cy="741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114" descr="3d1itajn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203" y="3511664"/>
            <a:ext cx="945747" cy="741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1004657" y="3690352"/>
            <a:ext cx="4075554" cy="2516586"/>
            <a:chOff x="1004657" y="3690352"/>
            <a:chExt cx="4075554" cy="2516586"/>
          </a:xfrm>
        </p:grpSpPr>
        <p:sp>
          <p:nvSpPr>
            <p:cNvPr id="69" name="TextBox 68"/>
            <p:cNvSpPr txBox="1"/>
            <p:nvPr/>
          </p:nvSpPr>
          <p:spPr>
            <a:xfrm>
              <a:off x="1004657" y="3690352"/>
              <a:ext cx="4075554" cy="25165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969" b="1" dirty="0">
                  <a:solidFill>
                    <a:srgbClr val="0000FF"/>
                  </a:solidFill>
                  <a:latin typeface="Calibri Light" panose="020F0302020204030204" pitchFamily="34" charset="0"/>
                  <a:cs typeface="Courier New" panose="02070309020205020404" pitchFamily="49" charset="0"/>
                </a:rPr>
                <a:t>method</a:t>
              </a:r>
              <a:r>
                <a:rPr lang="en-US" sz="1969" b="1" dirty="0">
                  <a:latin typeface="Calibri Light" panose="020F0302020204030204" pitchFamily="34" charset="0"/>
                  <a:cs typeface="Courier New" panose="02070309020205020404" pitchFamily="49" charset="0"/>
                </a:rPr>
                <a:t> </a:t>
              </a:r>
              <a:r>
                <a:rPr lang="en-US" sz="1969" b="1" dirty="0">
                  <a:solidFill>
                    <a:srgbClr val="000000"/>
                  </a:solidFill>
                  <a:latin typeface="Calibri Light" panose="020F0302020204030204" pitchFamily="34" charset="0"/>
                  <a:cs typeface="Courier New" panose="02070309020205020404" pitchFamily="49" charset="0"/>
                </a:rPr>
                <a:t>Main()</a:t>
              </a:r>
            </a:p>
            <a:p>
              <a:pPr algn="l"/>
              <a:r>
                <a:rPr lang="en-US" sz="1969" b="1" dirty="0">
                  <a:solidFill>
                    <a:srgbClr val="000000"/>
                  </a:solidFill>
                  <a:latin typeface="Calibri Light" panose="020F0302020204030204" pitchFamily="34" charset="0"/>
                  <a:cs typeface="Courier New" panose="02070309020205020404" pitchFamily="49" charset="0"/>
                </a:rPr>
                <a:t>{</a:t>
              </a:r>
            </a:p>
            <a:p>
              <a:pPr algn="l"/>
              <a:r>
                <a:rPr lang="en-US" sz="1969" b="1" dirty="0">
                  <a:latin typeface="Calibri Light" panose="020F0302020204030204" pitchFamily="34" charset="0"/>
                  <a:cs typeface="Courier New" panose="02070309020205020404" pitchFamily="49" charset="0"/>
                </a:rPr>
                <a:t>    </a:t>
              </a:r>
              <a:r>
                <a:rPr lang="en-US" sz="1969" b="1" dirty="0" err="1">
                  <a:solidFill>
                    <a:srgbClr val="0000FF"/>
                  </a:solidFill>
                  <a:latin typeface="Calibri Light" panose="020F0302020204030204" pitchFamily="34" charset="0"/>
                  <a:cs typeface="Courier New" panose="02070309020205020404" pitchFamily="49" charset="0"/>
                </a:rPr>
                <a:t>var</a:t>
              </a:r>
              <a:r>
                <a:rPr lang="en-US" sz="1969" b="1" dirty="0">
                  <a:solidFill>
                    <a:srgbClr val="0070C0"/>
                  </a:solidFill>
                  <a:latin typeface="Calibri Light" panose="020F0302020204030204" pitchFamily="34" charset="0"/>
                  <a:cs typeface="Courier New" panose="02070309020205020404" pitchFamily="49" charset="0"/>
                </a:rPr>
                <a:t> </a:t>
              </a:r>
              <a:r>
                <a:rPr lang="en-US" sz="1969" b="1" dirty="0" err="1">
                  <a:solidFill>
                    <a:srgbClr val="000000"/>
                  </a:solidFill>
                  <a:latin typeface="Calibri Light" panose="020F0302020204030204" pitchFamily="34" charset="0"/>
                  <a:cs typeface="Courier New" panose="02070309020205020404" pitchFamily="49" charset="0"/>
                </a:rPr>
                <a:t>v:</a:t>
              </a:r>
              <a:r>
                <a:rPr lang="en-US" sz="1969" b="1" dirty="0" err="1">
                  <a:solidFill>
                    <a:srgbClr val="C00000"/>
                  </a:solidFill>
                  <a:latin typeface="Calibri Light" panose="020F0302020204030204" pitchFamily="34" charset="0"/>
                  <a:cs typeface="Courier New" panose="02070309020205020404" pitchFamily="49" charset="0"/>
                </a:rPr>
                <a:t>ImplVariables</a:t>
              </a:r>
              <a:r>
                <a:rPr lang="en-US" sz="1969" b="1" dirty="0">
                  <a:solidFill>
                    <a:srgbClr val="000000"/>
                  </a:solidFill>
                  <a:latin typeface="Calibri Light" panose="020F0302020204030204" pitchFamily="34" charset="0"/>
                  <a:cs typeface="Courier New" panose="02070309020205020404" pitchFamily="49" charset="0"/>
                </a:rPr>
                <a:t>;</a:t>
              </a:r>
            </a:p>
            <a:p>
              <a:pPr algn="l"/>
              <a:r>
                <a:rPr lang="en-US" sz="1969" b="1" dirty="0">
                  <a:latin typeface="Calibri Light" panose="020F0302020204030204" pitchFamily="34" charset="0"/>
                  <a:cs typeface="Courier New" panose="02070309020205020404" pitchFamily="49" charset="0"/>
                </a:rPr>
                <a:t>    </a:t>
              </a:r>
              <a:r>
                <a:rPr lang="en-US" sz="1969" b="1" dirty="0">
                  <a:solidFill>
                    <a:srgbClr val="000000"/>
                  </a:solidFill>
                  <a:latin typeface="Calibri Light" panose="020F0302020204030204" pitchFamily="34" charset="0"/>
                  <a:cs typeface="Courier New" panose="02070309020205020404" pitchFamily="49" charset="0"/>
                </a:rPr>
                <a:t>v := </a:t>
              </a:r>
              <a:r>
                <a:rPr lang="en-US" sz="1969" b="1" dirty="0" err="1">
                  <a:solidFill>
                    <a:srgbClr val="C00000"/>
                  </a:solidFill>
                  <a:latin typeface="Calibri Light" panose="020F0302020204030204" pitchFamily="34" charset="0"/>
                  <a:cs typeface="Courier New" panose="02070309020205020404" pitchFamily="49" charset="0"/>
                </a:rPr>
                <a:t>ImplInit</a:t>
              </a:r>
              <a:r>
                <a:rPr lang="en-US" sz="1969" b="1" dirty="0">
                  <a:solidFill>
                    <a:srgbClr val="000000"/>
                  </a:solidFill>
                  <a:latin typeface="Calibri Light" panose="020F0302020204030204" pitchFamily="34" charset="0"/>
                  <a:cs typeface="Courier New" panose="02070309020205020404" pitchFamily="49" charset="0"/>
                </a:rPr>
                <a:t>();</a:t>
              </a:r>
            </a:p>
            <a:p>
              <a:pPr algn="l"/>
              <a:r>
                <a:rPr lang="en-US" sz="1969" b="1" dirty="0">
                  <a:latin typeface="Calibri Light" panose="020F0302020204030204" pitchFamily="34" charset="0"/>
                  <a:cs typeface="Courier New" panose="02070309020205020404" pitchFamily="49" charset="0"/>
                </a:rPr>
                <a:t>    </a:t>
              </a:r>
              <a:r>
                <a:rPr lang="en-US" sz="1969" b="1" dirty="0">
                  <a:solidFill>
                    <a:srgbClr val="0000FF"/>
                  </a:solidFill>
                  <a:latin typeface="Calibri Light" panose="020F0302020204030204" pitchFamily="34" charset="0"/>
                  <a:cs typeface="Courier New" panose="02070309020205020404" pitchFamily="49" charset="0"/>
                </a:rPr>
                <a:t>while</a:t>
              </a:r>
              <a:r>
                <a:rPr lang="en-US" sz="1969" b="1" dirty="0">
                  <a:latin typeface="Calibri Light" panose="020F0302020204030204" pitchFamily="34" charset="0"/>
                  <a:cs typeface="Courier New" panose="02070309020205020404" pitchFamily="49" charset="0"/>
                </a:rPr>
                <a:t> </a:t>
              </a:r>
              <a:r>
                <a:rPr lang="en-US" sz="1969" b="1" dirty="0">
                  <a:solidFill>
                    <a:srgbClr val="000000"/>
                  </a:solidFill>
                  <a:latin typeface="Calibri Light" panose="020F0302020204030204" pitchFamily="34" charset="0"/>
                  <a:cs typeface="Courier New" panose="02070309020205020404" pitchFamily="49" charset="0"/>
                </a:rPr>
                <a:t>(</a:t>
              </a:r>
              <a:r>
                <a:rPr lang="en-US" sz="1969" b="1" dirty="0">
                  <a:solidFill>
                    <a:srgbClr val="0000FF"/>
                  </a:solidFill>
                  <a:latin typeface="Calibri Light" panose="020F0302020204030204" pitchFamily="34" charset="0"/>
                  <a:cs typeface="Courier New" panose="02070309020205020404" pitchFamily="49" charset="0"/>
                </a:rPr>
                <a:t>true</a:t>
              </a:r>
              <a:r>
                <a:rPr lang="en-US" sz="1969" b="1" dirty="0">
                  <a:solidFill>
                    <a:srgbClr val="000000"/>
                  </a:solidFill>
                  <a:latin typeface="Calibri Light" panose="020F0302020204030204" pitchFamily="34" charset="0"/>
                  <a:cs typeface="Courier New" panose="02070309020205020404" pitchFamily="49" charset="0"/>
                </a:rPr>
                <a:t>) {</a:t>
              </a:r>
            </a:p>
            <a:p>
              <a:pPr algn="l"/>
              <a:r>
                <a:rPr lang="en-US" sz="1969" b="1" dirty="0">
                  <a:latin typeface="Calibri Light" panose="020F0302020204030204" pitchFamily="34" charset="0"/>
                  <a:cs typeface="Courier New" panose="02070309020205020404" pitchFamily="49" charset="0"/>
                </a:rPr>
                <a:t>        </a:t>
              </a:r>
              <a:r>
                <a:rPr lang="en-US" sz="1969" b="1" dirty="0">
                  <a:solidFill>
                    <a:srgbClr val="000000"/>
                  </a:solidFill>
                  <a:latin typeface="Calibri Light" panose="020F0302020204030204" pitchFamily="34" charset="0"/>
                  <a:cs typeface="Courier New" panose="02070309020205020404" pitchFamily="49" charset="0"/>
                </a:rPr>
                <a:t>v :=</a:t>
              </a:r>
              <a:r>
                <a:rPr lang="en-US" sz="1969" b="1" dirty="0">
                  <a:latin typeface="Calibri Light" panose="020F0302020204030204" pitchFamily="34" charset="0"/>
                  <a:cs typeface="Courier New" panose="02070309020205020404" pitchFamily="49" charset="0"/>
                </a:rPr>
                <a:t> </a:t>
              </a:r>
              <a:r>
                <a:rPr lang="en-US" sz="1969" b="1" dirty="0" err="1">
                  <a:solidFill>
                    <a:srgbClr val="C00000"/>
                  </a:solidFill>
                  <a:latin typeface="Calibri Light" panose="020F0302020204030204" pitchFamily="34" charset="0"/>
                  <a:cs typeface="Courier New" panose="02070309020205020404" pitchFamily="49" charset="0"/>
                </a:rPr>
                <a:t>EventHandler</a:t>
              </a:r>
              <a:r>
                <a:rPr lang="en-US" sz="1969" b="1" dirty="0">
                  <a:solidFill>
                    <a:srgbClr val="000000"/>
                  </a:solidFill>
                  <a:latin typeface="Calibri Light" panose="020F0302020204030204" pitchFamily="34" charset="0"/>
                  <a:cs typeface="Courier New" panose="02070309020205020404" pitchFamily="49" charset="0"/>
                </a:rPr>
                <a:t>(v);</a:t>
              </a:r>
            </a:p>
            <a:p>
              <a:pPr algn="l"/>
              <a:r>
                <a:rPr lang="en-US" sz="1969" b="1" dirty="0">
                  <a:latin typeface="Calibri Light" panose="020F0302020204030204" pitchFamily="34" charset="0"/>
                  <a:cs typeface="Courier New" panose="02070309020205020404" pitchFamily="49" charset="0"/>
                </a:rPr>
                <a:t>    </a:t>
              </a:r>
              <a:r>
                <a:rPr lang="en-US" sz="1969" b="1" dirty="0">
                  <a:solidFill>
                    <a:srgbClr val="000000"/>
                  </a:solidFill>
                  <a:latin typeface="Calibri Light" panose="020F0302020204030204" pitchFamily="34" charset="0"/>
                  <a:cs typeface="Courier New" panose="02070309020205020404" pitchFamily="49" charset="0"/>
                </a:rPr>
                <a:t>}</a:t>
              </a:r>
            </a:p>
            <a:p>
              <a:pPr algn="l"/>
              <a:r>
                <a:rPr lang="en-US" sz="1969" b="1" dirty="0">
                  <a:solidFill>
                    <a:srgbClr val="000000"/>
                  </a:solidFill>
                  <a:latin typeface="Calibri Light" panose="020F0302020204030204" pitchFamily="34" charset="0"/>
                  <a:cs typeface="Courier New" panose="02070309020205020404" pitchFamily="49" charset="0"/>
                </a:rPr>
                <a:t>}</a:t>
              </a:r>
            </a:p>
          </p:txBody>
        </p:sp>
        <p:sp>
          <p:nvSpPr>
            <p:cNvPr id="95" name="Rounded Rectangle 94"/>
            <p:cNvSpPr/>
            <p:nvPr/>
          </p:nvSpPr>
          <p:spPr>
            <a:xfrm>
              <a:off x="1874484" y="4350233"/>
              <a:ext cx="1352003" cy="298126"/>
            </a:xfrm>
            <a:prstGeom prst="roundRect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69" i="1" dirty="0">
                <a:solidFill>
                  <a:schemeClr val="tx1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10" name="Rounded Rectangle 109"/>
            <p:cNvSpPr/>
            <p:nvPr/>
          </p:nvSpPr>
          <p:spPr>
            <a:xfrm>
              <a:off x="1646327" y="4683482"/>
              <a:ext cx="995969" cy="265912"/>
            </a:xfrm>
            <a:prstGeom prst="roundRect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69" i="1" dirty="0">
                <a:solidFill>
                  <a:schemeClr val="tx1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11" name="Rounded Rectangle 110"/>
            <p:cNvSpPr/>
            <p:nvPr/>
          </p:nvSpPr>
          <p:spPr>
            <a:xfrm>
              <a:off x="1911847" y="5250296"/>
              <a:ext cx="1689022" cy="260092"/>
            </a:xfrm>
            <a:prstGeom prst="roundRect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69" i="1" dirty="0">
                <a:solidFill>
                  <a:schemeClr val="tx1"/>
                </a:solidFill>
                <a:latin typeface="Calibri Light" panose="020F0302020204030204" pitchFamily="34" charset="0"/>
              </a:endParaRPr>
            </a:p>
          </p:txBody>
        </p:sp>
      </p:grpSp>
      <p:sp>
        <p:nvSpPr>
          <p:cNvPr id="12" name="Rounded Rectangular Callout 11"/>
          <p:cNvSpPr/>
          <p:nvPr/>
        </p:nvSpPr>
        <p:spPr>
          <a:xfrm>
            <a:off x="5382311" y="4942775"/>
            <a:ext cx="3787403" cy="817945"/>
          </a:xfrm>
          <a:prstGeom prst="wedgeRoundRectCallout">
            <a:avLst>
              <a:gd name="adj1" fmla="val -43515"/>
              <a:gd name="adj2" fmla="val -2705"/>
              <a:gd name="adj3" fmla="val 16667"/>
            </a:avLst>
          </a:prstGeom>
          <a:solidFill>
            <a:srgbClr val="808785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69" dirty="0">
                <a:solidFill>
                  <a:srgbClr val="FFFFFF"/>
                </a:solidFill>
                <a:latin typeface="Calibri" panose="020F0502020204030204" pitchFamily="34" charset="0"/>
              </a:rPr>
              <a:t>Host implementation is a single-threaded event-handler loop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5C604-77F6-8F4E-B191-C68615147710}" type="datetime1">
              <a:rPr lang="en-US" smtClean="0"/>
              <a:t>11/14/24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749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500" dirty="0">
                <a:latin typeface="Calibri Light" panose="020F0302020204030204" pitchFamily="34" charset="0"/>
              </a:rPr>
              <a:t>Are the steps </a:t>
            </a:r>
            <a:r>
              <a:rPr lang="en-US" sz="4500" i="1" dirty="0">
                <a:latin typeface="Calibri Light" panose="020F0302020204030204" pitchFamily="34" charset="0"/>
              </a:rPr>
              <a:t>really</a:t>
            </a:r>
            <a:r>
              <a:rPr lang="en-US" sz="4500" dirty="0">
                <a:latin typeface="Calibri Light" panose="020F0302020204030204" pitchFamily="34" charset="0"/>
              </a:rPr>
              <a:t> atomic?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221340" y="4518820"/>
            <a:ext cx="7162801" cy="1289218"/>
            <a:chOff x="762000" y="1755918"/>
            <a:chExt cx="7162801" cy="1289218"/>
          </a:xfrm>
        </p:grpSpPr>
        <p:sp>
          <p:nvSpPr>
            <p:cNvPr id="33" name="Rounded Rectangle 32"/>
            <p:cNvSpPr/>
            <p:nvPr/>
          </p:nvSpPr>
          <p:spPr>
            <a:xfrm>
              <a:off x="762000" y="1755918"/>
              <a:ext cx="1618737" cy="527221"/>
            </a:xfrm>
            <a:prstGeom prst="roundRect">
              <a:avLst/>
            </a:prstGeom>
            <a:solidFill>
              <a:srgbClr val="808785"/>
            </a:solidFill>
            <a:ln>
              <a:solidFill>
                <a:srgbClr val="00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3">
                <a:defRPr/>
              </a:pPr>
              <a:r>
                <a:rPr lang="en-US" dirty="0">
                  <a:solidFill>
                    <a:prstClr val="white"/>
                  </a:solidFill>
                  <a:latin typeface="Calibri" panose="020F0502020204030204"/>
                </a:rPr>
                <a:t>Host A Step 1</a:t>
              </a: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3258065" y="1755918"/>
              <a:ext cx="1618735" cy="527221"/>
            </a:xfrm>
            <a:prstGeom prst="roundRect">
              <a:avLst/>
            </a:prstGeom>
            <a:solidFill>
              <a:srgbClr val="808785"/>
            </a:solidFill>
            <a:ln>
              <a:solidFill>
                <a:srgbClr val="00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3">
                <a:defRPr/>
              </a:pPr>
              <a:r>
                <a:rPr lang="en-US" dirty="0">
                  <a:solidFill>
                    <a:prstClr val="white"/>
                  </a:solidFill>
                  <a:latin typeface="Calibri" panose="020F0502020204030204"/>
                </a:rPr>
                <a:t>Host A Step 2</a:t>
              </a: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1066800" y="2505972"/>
              <a:ext cx="1597109" cy="527221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3">
                <a:defRPr/>
              </a:pPr>
              <a:r>
                <a:rPr lang="en-US" dirty="0">
                  <a:solidFill>
                    <a:schemeClr val="tx1"/>
                  </a:solidFill>
                  <a:latin typeface="Calibri" panose="020F0502020204030204"/>
                </a:rPr>
                <a:t>Host B Step 1</a:t>
              </a:r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2884270" y="2517915"/>
              <a:ext cx="1535330" cy="527221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3">
                <a:defRPr/>
              </a:pPr>
              <a:r>
                <a:rPr lang="en-US" dirty="0">
                  <a:solidFill>
                    <a:schemeClr val="tx1"/>
                  </a:solidFill>
                  <a:latin typeface="Calibri" panose="020F0502020204030204"/>
                </a:rPr>
                <a:t>Host B Step 2</a:t>
              </a:r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4559636" y="2505972"/>
              <a:ext cx="2603164" cy="527221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3">
                <a:defRPr/>
              </a:pPr>
              <a:r>
                <a:rPr lang="en-US" dirty="0">
                  <a:solidFill>
                    <a:schemeClr val="tx1"/>
                  </a:solidFill>
                  <a:latin typeface="Calibri" panose="020F0502020204030204"/>
                </a:rPr>
                <a:t>Host B Step 3</a:t>
              </a: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6172201" y="1755918"/>
              <a:ext cx="1752600" cy="527221"/>
            </a:xfrm>
            <a:prstGeom prst="roundRect">
              <a:avLst/>
            </a:prstGeom>
            <a:solidFill>
              <a:srgbClr val="808785"/>
            </a:solidFill>
            <a:ln>
              <a:solidFill>
                <a:srgbClr val="00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3">
                <a:defRPr/>
              </a:pPr>
              <a:r>
                <a:rPr lang="en-US" dirty="0">
                  <a:solidFill>
                    <a:prstClr val="white"/>
                  </a:solidFill>
                  <a:latin typeface="Calibri" panose="020F0502020204030204"/>
                </a:rPr>
                <a:t>Host A Step 3</a:t>
              </a:r>
            </a:p>
          </p:txBody>
        </p:sp>
      </p:grpSp>
      <p:sp>
        <p:nvSpPr>
          <p:cNvPr id="12" name="Rounded Rectangle 11"/>
          <p:cNvSpPr/>
          <p:nvPr/>
        </p:nvSpPr>
        <p:spPr>
          <a:xfrm>
            <a:off x="3581400" y="3246840"/>
            <a:ext cx="5549503" cy="1012312"/>
          </a:xfrm>
          <a:prstGeom prst="round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>
                <a:solidFill>
                  <a:srgbClr val="000000"/>
                </a:solidFill>
                <a:cs typeface="Courier New" panose="02070309020205020404" pitchFamily="49" charset="0"/>
              </a:rPr>
              <a:t>Hosts are single-threaded, but we need to </a:t>
            </a:r>
          </a:p>
          <a:p>
            <a:pPr algn="ctr"/>
            <a:r>
              <a:rPr lang="en-US" sz="2250" dirty="0">
                <a:solidFill>
                  <a:srgbClr val="000000"/>
                </a:solidFill>
                <a:cs typeface="Courier New" panose="02070309020205020404" pitchFamily="49" charset="0"/>
              </a:rPr>
              <a:t>reason about concurrency among hosts</a:t>
            </a:r>
            <a:endParaRPr lang="en-US" sz="2250" b="1" dirty="0">
              <a:solidFill>
                <a:srgbClr val="000000"/>
              </a:solidFill>
              <a:cs typeface="Courier New" panose="02070309020205020404" pitchFamily="49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355307" y="1909285"/>
            <a:ext cx="6502488" cy="609600"/>
            <a:chOff x="2010650" y="2886171"/>
            <a:chExt cx="9247983" cy="866987"/>
          </a:xfrm>
        </p:grpSpPr>
        <p:sp>
          <p:nvSpPr>
            <p:cNvPr id="11" name="Rounded Rectangle 10"/>
            <p:cNvSpPr/>
            <p:nvPr/>
          </p:nvSpPr>
          <p:spPr>
            <a:xfrm>
              <a:off x="2010650" y="2886171"/>
              <a:ext cx="953364" cy="866987"/>
            </a:xfrm>
            <a:prstGeom prst="roundRect">
              <a:avLst/>
            </a:prstGeom>
            <a:solidFill>
              <a:srgbClr val="4F81BD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250" dirty="0">
                  <a:solidFill>
                    <a:srgbClr val="FFFFFF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S0</a:t>
              </a: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084304" y="2886171"/>
              <a:ext cx="953364" cy="866987"/>
            </a:xfrm>
            <a:prstGeom prst="roundRect">
              <a:avLst/>
            </a:prstGeom>
            <a:solidFill>
              <a:srgbClr val="4F81BD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250" dirty="0">
                  <a:solidFill>
                    <a:srgbClr val="FFFFFF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S1</a:t>
              </a: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6157959" y="2886171"/>
              <a:ext cx="953364" cy="866987"/>
            </a:xfrm>
            <a:prstGeom prst="roundRect">
              <a:avLst/>
            </a:prstGeom>
            <a:solidFill>
              <a:srgbClr val="4F81BD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250" dirty="0">
                  <a:solidFill>
                    <a:srgbClr val="FFFFFF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S2</a:t>
              </a: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8231613" y="2886171"/>
              <a:ext cx="953364" cy="866987"/>
            </a:xfrm>
            <a:prstGeom prst="roundRect">
              <a:avLst/>
            </a:prstGeom>
            <a:solidFill>
              <a:srgbClr val="4F81BD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250" dirty="0">
                  <a:solidFill>
                    <a:srgbClr val="FFFFFF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S3</a:t>
              </a: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10305269" y="2886171"/>
              <a:ext cx="953364" cy="866987"/>
            </a:xfrm>
            <a:prstGeom prst="roundRect">
              <a:avLst/>
            </a:prstGeom>
            <a:solidFill>
              <a:srgbClr val="4F81BD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250" dirty="0">
                  <a:solidFill>
                    <a:srgbClr val="FFFFFF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S4</a:t>
              </a:r>
            </a:p>
          </p:txBody>
        </p:sp>
        <p:sp>
          <p:nvSpPr>
            <p:cNvPr id="17" name="Down Arrow 16"/>
            <p:cNvSpPr/>
            <p:nvPr/>
          </p:nvSpPr>
          <p:spPr>
            <a:xfrm rot="16200000">
              <a:off x="3197865" y="2789315"/>
              <a:ext cx="650240" cy="1060724"/>
            </a:xfrm>
            <a:prstGeom prst="downArrow">
              <a:avLst/>
            </a:prstGeom>
            <a:solidFill>
              <a:srgbClr val="00B0F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50">
                <a:solidFill>
                  <a:schemeClr val="bg1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8" name="Down Arrow 17"/>
            <p:cNvSpPr/>
            <p:nvPr/>
          </p:nvSpPr>
          <p:spPr>
            <a:xfrm rot="16200000">
              <a:off x="9418822" y="2789305"/>
              <a:ext cx="650240" cy="1060723"/>
            </a:xfrm>
            <a:prstGeom prst="downArrow">
              <a:avLst/>
            </a:prstGeom>
            <a:solidFill>
              <a:srgbClr val="00B0F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50">
                <a:solidFill>
                  <a:schemeClr val="bg1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9" name="Down Arrow 18"/>
            <p:cNvSpPr/>
            <p:nvPr/>
          </p:nvSpPr>
          <p:spPr>
            <a:xfrm rot="16200000">
              <a:off x="7345168" y="2789315"/>
              <a:ext cx="650240" cy="1060724"/>
            </a:xfrm>
            <a:prstGeom prst="downArrow">
              <a:avLst/>
            </a:prstGeom>
            <a:solidFill>
              <a:srgbClr val="00B0F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50">
                <a:solidFill>
                  <a:schemeClr val="bg1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20" name="Down Arrow 19"/>
            <p:cNvSpPr/>
            <p:nvPr/>
          </p:nvSpPr>
          <p:spPr>
            <a:xfrm rot="16200000">
              <a:off x="5271516" y="2789305"/>
              <a:ext cx="650240" cy="1060724"/>
            </a:xfrm>
            <a:prstGeom prst="downArrow">
              <a:avLst/>
            </a:prstGeom>
            <a:solidFill>
              <a:srgbClr val="00B0F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50">
                <a:solidFill>
                  <a:schemeClr val="bg1"/>
                </a:solidFill>
                <a:latin typeface="Calibri Light" panose="020F0302020204030204" pitchFamily="34" charset="0"/>
              </a:endParaRPr>
            </a:p>
          </p:txBody>
        </p: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DB934-475D-034E-AA19-600585853A57}" type="datetime1">
              <a:rPr lang="en-US" smtClean="0"/>
              <a:t>11/14/24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4</a:t>
            </a:fld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2696887" y="2719774"/>
            <a:ext cx="5549503" cy="661001"/>
          </a:xfrm>
          <a:prstGeom prst="round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>
                <a:solidFill>
                  <a:srgbClr val="000000"/>
                </a:solidFill>
                <a:cs typeface="Courier New" panose="02070309020205020404" pitchFamily="49" charset="0"/>
              </a:rPr>
              <a:t>There is </a:t>
            </a:r>
            <a:r>
              <a:rPr lang="en-US" sz="2250" b="1" dirty="0">
                <a:solidFill>
                  <a:srgbClr val="000000"/>
                </a:solidFill>
                <a:cs typeface="Courier New" panose="02070309020205020404" pitchFamily="49" charset="0"/>
              </a:rPr>
              <a:t>some</a:t>
            </a:r>
            <a:r>
              <a:rPr lang="en-US" sz="2250" dirty="0">
                <a:solidFill>
                  <a:srgbClr val="000000"/>
                </a:solidFill>
                <a:cs typeface="Courier New" panose="02070309020205020404" pitchFamily="49" charset="0"/>
              </a:rPr>
              <a:t> concurrency to worry about</a:t>
            </a:r>
            <a:endParaRPr lang="en-US" sz="2250" b="1" dirty="0">
              <a:solidFill>
                <a:srgbClr val="000000"/>
              </a:solidFill>
              <a:cs typeface="Courier New" panose="02070309020205020404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3437" y="1855287"/>
            <a:ext cx="18669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Model: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84325" y="4731699"/>
            <a:ext cx="18669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Reality:</a:t>
            </a:r>
          </a:p>
        </p:txBody>
      </p:sp>
      <p:sp>
        <p:nvSpPr>
          <p:cNvPr id="10" name="Rectangle 9"/>
          <p:cNvSpPr/>
          <p:nvPr/>
        </p:nvSpPr>
        <p:spPr>
          <a:xfrm>
            <a:off x="-310242" y="-244929"/>
            <a:ext cx="13111842" cy="7494815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667" r="100000">
                        <a14:foregroundMark x1="64333" y1="1500" x2="64333" y2="1500"/>
                        <a14:foregroundMark x1="75333" y1="1167" x2="75333" y2="1167"/>
                        <a14:foregroundMark x1="41000" y1="60167" x2="41000" y2="60167"/>
                        <a14:foregroundMark x1="46167" y1="54167" x2="46167" y2="54167"/>
                        <a14:foregroundMark x1="94667" y1="21833" x2="94667" y2="21833"/>
                        <a14:foregroundMark x1="46833" y1="20000" x2="46833" y2="20000"/>
                        <a14:foregroundMark x1="46333" y1="25333" x2="46333" y2="25333"/>
                        <a14:foregroundMark x1="47500" y1="21000" x2="47500" y2="21000"/>
                        <a14:foregroundMark x1="59833" y1="47500" x2="59833" y2="47500"/>
                        <a14:backgroundMark x1="73833" y1="24000" x2="73833" y2="24000"/>
                        <a14:backgroundMark x1="67667" y1="32833" x2="67667" y2="32833"/>
                        <a14:backgroundMark x1="63000" y1="37833" x2="58500" y2="17333"/>
                        <a14:backgroundMark x1="88000" y1="18833" x2="84167" y2="40833"/>
                        <a14:backgroundMark x1="70000" y1="43000" x2="70000" y2="43000"/>
                        <a14:backgroundMark x1="56000" y1="37833" x2="51500" y2="23833"/>
                        <a14:backgroundMark x1="55167" y1="14833" x2="63667" y2="10333"/>
                        <a14:backgroundMark x1="84000" y1="11833" x2="77833" y2="41333"/>
                        <a14:backgroundMark x1="87333" y1="41333" x2="55667" y2="38833"/>
                        <a14:backgroundMark x1="77500" y1="9167" x2="63500" y2="8667"/>
                        <a14:backgroundMark x1="68667" y1="49667" x2="68667" y2="49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72692" flipH="1" flipV="1">
            <a:off x="3807228" y="2279356"/>
            <a:ext cx="7387226" cy="7387226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4717405" y="4511726"/>
            <a:ext cx="1618735" cy="527221"/>
          </a:xfrm>
          <a:prstGeom prst="roundRect">
            <a:avLst/>
          </a:prstGeom>
          <a:solidFill>
            <a:srgbClr val="808785"/>
          </a:solidFill>
          <a:ln>
            <a:solidFill>
              <a:srgbClr val="0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3">
              <a:defRPr/>
            </a:pPr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" name="Rectangle 29"/>
          <p:cNvSpPr/>
          <p:nvPr/>
        </p:nvSpPr>
        <p:spPr>
          <a:xfrm flipH="1">
            <a:off x="4168028" y="4253947"/>
            <a:ext cx="206915" cy="1038823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69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rPr>
              <a:t>R</a:t>
            </a:r>
          </a:p>
        </p:txBody>
      </p:sp>
      <p:sp>
        <p:nvSpPr>
          <p:cNvPr id="31" name="Rectangle 30"/>
          <p:cNvSpPr/>
          <p:nvPr/>
        </p:nvSpPr>
        <p:spPr>
          <a:xfrm flipH="1">
            <a:off x="4670209" y="4253947"/>
            <a:ext cx="206915" cy="103882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69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rPr>
              <a:t>L</a:t>
            </a:r>
            <a:endParaRPr lang="en-US" sz="1969" dirty="0">
              <a:solidFill>
                <a:schemeClr val="bg2">
                  <a:lumMod val="20000"/>
                  <a:lumOff val="8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 flipH="1">
            <a:off x="5970091" y="4253947"/>
            <a:ext cx="206915" cy="103882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69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rPr>
              <a:t>S</a:t>
            </a:r>
          </a:p>
        </p:txBody>
      </p:sp>
      <p:sp>
        <p:nvSpPr>
          <p:cNvPr id="39" name="Rectangle 38"/>
          <p:cNvSpPr/>
          <p:nvPr/>
        </p:nvSpPr>
        <p:spPr>
          <a:xfrm flipH="1">
            <a:off x="5485633" y="4253947"/>
            <a:ext cx="206915" cy="103882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69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rPr>
              <a:t>L</a:t>
            </a:r>
            <a:endParaRPr lang="en-US" sz="1969" dirty="0">
              <a:solidFill>
                <a:schemeClr val="bg2">
                  <a:lumMod val="20000"/>
                  <a:lumOff val="8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 flipH="1">
            <a:off x="6685542" y="4253947"/>
            <a:ext cx="206915" cy="103882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69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rPr>
              <a:t>L</a:t>
            </a:r>
            <a:endParaRPr lang="en-US" sz="1969" dirty="0">
              <a:solidFill>
                <a:schemeClr val="bg2">
                  <a:lumMod val="20000"/>
                  <a:lumOff val="80000"/>
                </a:schemeClr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1637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0" grpId="0" animBg="1"/>
      <p:bldP spid="27" grpId="0" animBg="1"/>
      <p:bldP spid="27" grpId="1" animBg="1"/>
      <p:bldP spid="30" grpId="0" animBg="1"/>
      <p:bldP spid="31" grpId="0" animBg="1"/>
      <p:bldP spid="32" grpId="0" animBg="1"/>
      <p:bldP spid="39" grpId="0" animBg="1"/>
      <p:bldP spid="4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 Light" panose="020F0302020204030204" pitchFamily="34" charset="0"/>
              </a:rPr>
              <a:t>We could do direct refinement, but…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2313629" y="2351270"/>
            <a:ext cx="979632" cy="931974"/>
            <a:chOff x="3657600" y="1858020"/>
            <a:chExt cx="2076680" cy="1975651"/>
          </a:xfrm>
        </p:grpSpPr>
        <p:grpSp>
          <p:nvGrpSpPr>
            <p:cNvPr id="31" name="Group 30"/>
            <p:cNvGrpSpPr/>
            <p:nvPr/>
          </p:nvGrpSpPr>
          <p:grpSpPr>
            <a:xfrm>
              <a:off x="3657600" y="1944436"/>
              <a:ext cx="2076680" cy="1889235"/>
              <a:chOff x="2109271" y="1659274"/>
              <a:chExt cx="2076680" cy="1889235"/>
            </a:xfrm>
          </p:grpSpPr>
          <p:sp>
            <p:nvSpPr>
              <p:cNvPr id="42" name="Oval 41"/>
              <p:cNvSpPr/>
              <p:nvPr/>
            </p:nvSpPr>
            <p:spPr>
              <a:xfrm>
                <a:off x="2109271" y="2236736"/>
                <a:ext cx="533400" cy="5334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69">
                  <a:latin typeface="Calibri Light" panose="020F0302020204030204" pitchFamily="34" charset="0"/>
                </a:endParaRPr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3652551" y="2236736"/>
                <a:ext cx="533400" cy="5334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69">
                  <a:latin typeface="Calibri Light" panose="020F0302020204030204" pitchFamily="34" charset="0"/>
                </a:endParaRPr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2427842" y="3015109"/>
                <a:ext cx="533400" cy="5334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69">
                  <a:latin typeface="Calibri Light" panose="020F0302020204030204" pitchFamily="34" charset="0"/>
                </a:endParaRPr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2798145" y="1659274"/>
                <a:ext cx="533400" cy="5334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69">
                  <a:latin typeface="Calibri Light" panose="020F0302020204030204" pitchFamily="34" charset="0"/>
                </a:endParaRPr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3352800" y="2982016"/>
                <a:ext cx="533400" cy="5334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69">
                  <a:latin typeface="Calibri Light" panose="020F0302020204030204" pitchFamily="34" charset="0"/>
                </a:endParaRPr>
              </a:p>
            </p:txBody>
          </p:sp>
        </p:grpSp>
        <p:sp>
          <p:nvSpPr>
            <p:cNvPr id="40" name="Donut 39"/>
            <p:cNvSpPr/>
            <p:nvPr/>
          </p:nvSpPr>
          <p:spPr>
            <a:xfrm>
              <a:off x="4270275" y="1858020"/>
              <a:ext cx="685799" cy="706232"/>
            </a:xfrm>
            <a:prstGeom prst="donut">
              <a:avLst>
                <a:gd name="adj" fmla="val 789"/>
              </a:avLst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69">
                <a:solidFill>
                  <a:schemeClr val="tx1"/>
                </a:solidFill>
                <a:latin typeface="Calibri Light" panose="020F0302020204030204" pitchFamily="34" charset="0"/>
              </a:endParaRPr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3924300" y="2399721"/>
              <a:ext cx="1354695" cy="1167250"/>
              <a:chOff x="2375971" y="2114559"/>
              <a:chExt cx="1354695" cy="1167250"/>
            </a:xfrm>
          </p:grpSpPr>
          <p:cxnSp>
            <p:nvCxnSpPr>
              <p:cNvPr id="34" name="Straight Arrow Connector 33"/>
              <p:cNvCxnSpPr>
                <a:stCxn id="42" idx="7"/>
                <a:endCxn id="45" idx="3"/>
              </p:cNvCxnSpPr>
              <p:nvPr/>
            </p:nvCxnSpPr>
            <p:spPr>
              <a:xfrm flipV="1">
                <a:off x="2564556" y="2114559"/>
                <a:ext cx="311704" cy="200292"/>
              </a:xfrm>
              <a:prstGeom prst="straightConnector1">
                <a:avLst/>
              </a:prstGeom>
              <a:ln w="38100">
                <a:solidFill>
                  <a:schemeClr val="accent3">
                    <a:lumMod val="50000"/>
                  </a:schemeClr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/>
              <p:cNvCxnSpPr>
                <a:stCxn id="45" idx="5"/>
                <a:endCxn id="43" idx="1"/>
              </p:cNvCxnSpPr>
              <p:nvPr/>
            </p:nvCxnSpPr>
            <p:spPr>
              <a:xfrm>
                <a:off x="3253430" y="2114559"/>
                <a:ext cx="477236" cy="200292"/>
              </a:xfrm>
              <a:prstGeom prst="straightConnector1">
                <a:avLst/>
              </a:prstGeom>
              <a:ln w="38100">
                <a:solidFill>
                  <a:schemeClr val="accent3">
                    <a:lumMod val="50000"/>
                  </a:schemeClr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/>
              <p:cNvCxnSpPr>
                <a:stCxn id="45" idx="4"/>
                <a:endCxn id="46" idx="0"/>
              </p:cNvCxnSpPr>
              <p:nvPr/>
            </p:nvCxnSpPr>
            <p:spPr>
              <a:xfrm>
                <a:off x="3064845" y="2192674"/>
                <a:ext cx="554655" cy="789342"/>
              </a:xfrm>
              <a:prstGeom prst="straightConnector1">
                <a:avLst/>
              </a:prstGeom>
              <a:ln w="38100">
                <a:solidFill>
                  <a:schemeClr val="accent3">
                    <a:lumMod val="50000"/>
                  </a:schemeClr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/>
              <p:cNvCxnSpPr>
                <a:endCxn id="44" idx="7"/>
              </p:cNvCxnSpPr>
              <p:nvPr/>
            </p:nvCxnSpPr>
            <p:spPr>
              <a:xfrm flipH="1">
                <a:off x="2883127" y="2545790"/>
                <a:ext cx="769424" cy="547434"/>
              </a:xfrm>
              <a:prstGeom prst="straightConnector1">
                <a:avLst/>
              </a:prstGeom>
              <a:ln w="38100">
                <a:solidFill>
                  <a:schemeClr val="accent3">
                    <a:lumMod val="50000"/>
                  </a:schemeClr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/>
              <p:cNvCxnSpPr>
                <a:endCxn id="44" idx="6"/>
              </p:cNvCxnSpPr>
              <p:nvPr/>
            </p:nvCxnSpPr>
            <p:spPr>
              <a:xfrm flipH="1">
                <a:off x="2961242" y="3239682"/>
                <a:ext cx="355136" cy="42127"/>
              </a:xfrm>
              <a:prstGeom prst="straightConnector1">
                <a:avLst/>
              </a:prstGeom>
              <a:ln w="38100">
                <a:solidFill>
                  <a:schemeClr val="accent3">
                    <a:lumMod val="50000"/>
                  </a:schemeClr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/>
              <p:cNvCxnSpPr>
                <a:endCxn id="42" idx="4"/>
              </p:cNvCxnSpPr>
              <p:nvPr/>
            </p:nvCxnSpPr>
            <p:spPr>
              <a:xfrm flipH="1" flipV="1">
                <a:off x="2375971" y="2770136"/>
                <a:ext cx="178419" cy="262275"/>
              </a:xfrm>
              <a:prstGeom prst="straightConnector1">
                <a:avLst/>
              </a:prstGeom>
              <a:ln w="38100">
                <a:solidFill>
                  <a:schemeClr val="accent3">
                    <a:lumMod val="50000"/>
                  </a:schemeClr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0" name="TextBox 69"/>
          <p:cNvSpPr txBox="1"/>
          <p:nvPr/>
        </p:nvSpPr>
        <p:spPr>
          <a:xfrm>
            <a:off x="3346349" y="2369969"/>
            <a:ext cx="662361" cy="3953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69" dirty="0">
                <a:latin typeface="Calibri Light" panose="020F0302020204030204" pitchFamily="34" charset="0"/>
              </a:rPr>
              <a:t>Spec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3318639" y="3581401"/>
            <a:ext cx="1811714" cy="3953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69" dirty="0">
                <a:latin typeface="Calibri Light" panose="020F0302020204030204" pitchFamily="34" charset="0"/>
              </a:rPr>
              <a:t>Implementation</a:t>
            </a:r>
          </a:p>
        </p:txBody>
      </p:sp>
      <p:grpSp>
        <p:nvGrpSpPr>
          <p:cNvPr id="73" name="Group 72"/>
          <p:cNvGrpSpPr/>
          <p:nvPr/>
        </p:nvGrpSpPr>
        <p:grpSpPr>
          <a:xfrm>
            <a:off x="2254131" y="3733281"/>
            <a:ext cx="998933" cy="1018806"/>
            <a:chOff x="3680750" y="1246374"/>
            <a:chExt cx="1773803" cy="1809092"/>
          </a:xfrm>
        </p:grpSpPr>
        <p:sp>
          <p:nvSpPr>
            <p:cNvPr id="74" name="Oval 73"/>
            <p:cNvSpPr/>
            <p:nvPr/>
          </p:nvSpPr>
          <p:spPr>
            <a:xfrm>
              <a:off x="3680750" y="2003104"/>
              <a:ext cx="397393" cy="397393"/>
            </a:xfrm>
            <a:prstGeom prst="ellipse">
              <a:avLst/>
            </a:prstGeom>
            <a:solidFill>
              <a:srgbClr val="C00000"/>
            </a:solidFill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69">
                <a:latin typeface="Calibri Light" panose="020F0302020204030204" pitchFamily="34" charset="0"/>
              </a:endParaRPr>
            </a:p>
          </p:txBody>
        </p:sp>
        <p:sp>
          <p:nvSpPr>
            <p:cNvPr id="75" name="Oval 74"/>
            <p:cNvSpPr/>
            <p:nvPr/>
          </p:nvSpPr>
          <p:spPr>
            <a:xfrm>
              <a:off x="5057160" y="1971738"/>
              <a:ext cx="397393" cy="397393"/>
            </a:xfrm>
            <a:prstGeom prst="ellipse">
              <a:avLst/>
            </a:prstGeom>
            <a:solidFill>
              <a:srgbClr val="C00000"/>
            </a:solidFill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69">
                <a:latin typeface="Calibri Light" panose="020F0302020204030204" pitchFamily="34" charset="0"/>
              </a:endParaRPr>
            </a:p>
          </p:txBody>
        </p:sp>
        <p:sp>
          <p:nvSpPr>
            <p:cNvPr id="76" name="Oval 75"/>
            <p:cNvSpPr/>
            <p:nvPr/>
          </p:nvSpPr>
          <p:spPr>
            <a:xfrm>
              <a:off x="3862774" y="2658073"/>
              <a:ext cx="397393" cy="397393"/>
            </a:xfrm>
            <a:prstGeom prst="ellipse">
              <a:avLst/>
            </a:prstGeom>
            <a:solidFill>
              <a:srgbClr val="C00000"/>
            </a:solidFill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69">
                <a:latin typeface="Calibri Light" panose="020F0302020204030204" pitchFamily="34" charset="0"/>
              </a:endParaRPr>
            </a:p>
          </p:txBody>
        </p:sp>
        <p:sp>
          <p:nvSpPr>
            <p:cNvPr id="77" name="Oval 76"/>
            <p:cNvSpPr/>
            <p:nvPr/>
          </p:nvSpPr>
          <p:spPr>
            <a:xfrm>
              <a:off x="4298461" y="1314595"/>
              <a:ext cx="397393" cy="397393"/>
            </a:xfrm>
            <a:prstGeom prst="ellipse">
              <a:avLst/>
            </a:prstGeom>
            <a:solidFill>
              <a:srgbClr val="C00000"/>
            </a:solidFill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69">
                <a:latin typeface="Calibri Light" panose="020F0302020204030204" pitchFamily="34" charset="0"/>
              </a:endParaRPr>
            </a:p>
          </p:txBody>
        </p:sp>
        <p:sp>
          <p:nvSpPr>
            <p:cNvPr id="78" name="Oval 77"/>
            <p:cNvSpPr/>
            <p:nvPr/>
          </p:nvSpPr>
          <p:spPr>
            <a:xfrm>
              <a:off x="4999795" y="2626356"/>
              <a:ext cx="397393" cy="397393"/>
            </a:xfrm>
            <a:prstGeom prst="ellipse">
              <a:avLst/>
            </a:prstGeom>
            <a:solidFill>
              <a:srgbClr val="C00000"/>
            </a:solidFill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69">
                <a:latin typeface="Calibri Light" panose="020F0302020204030204" pitchFamily="34" charset="0"/>
              </a:endParaRPr>
            </a:p>
          </p:txBody>
        </p:sp>
        <p:sp>
          <p:nvSpPr>
            <p:cNvPr id="79" name="Donut 78"/>
            <p:cNvSpPr/>
            <p:nvPr/>
          </p:nvSpPr>
          <p:spPr>
            <a:xfrm>
              <a:off x="4235942" y="1246374"/>
              <a:ext cx="510934" cy="526156"/>
            </a:xfrm>
            <a:prstGeom prst="donut">
              <a:avLst>
                <a:gd name="adj" fmla="val 789"/>
              </a:avLst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69">
                <a:solidFill>
                  <a:schemeClr val="tx1"/>
                </a:solidFill>
                <a:latin typeface="Calibri Light" panose="020F0302020204030204" pitchFamily="34" charset="0"/>
              </a:endParaRPr>
            </a:p>
          </p:txBody>
        </p:sp>
        <p:cxnSp>
          <p:nvCxnSpPr>
            <p:cNvPr id="80" name="Straight Arrow Connector 79"/>
            <p:cNvCxnSpPr>
              <a:stCxn id="74" idx="7"/>
              <a:endCxn id="77" idx="3"/>
            </p:cNvCxnSpPr>
            <p:nvPr/>
          </p:nvCxnSpPr>
          <p:spPr>
            <a:xfrm flipV="1">
              <a:off x="4019946" y="1653791"/>
              <a:ext cx="336712" cy="407510"/>
            </a:xfrm>
            <a:prstGeom prst="straightConnector1">
              <a:avLst/>
            </a:prstGeom>
            <a:ln>
              <a:tailEnd type="stealth" w="lg" len="lg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cxnSp>
        <p:cxnSp>
          <p:nvCxnSpPr>
            <p:cNvPr id="81" name="Straight Arrow Connector 80"/>
            <p:cNvCxnSpPr>
              <a:stCxn id="77" idx="5"/>
              <a:endCxn id="75" idx="1"/>
            </p:cNvCxnSpPr>
            <p:nvPr/>
          </p:nvCxnSpPr>
          <p:spPr>
            <a:xfrm>
              <a:off x="4637657" y="1653791"/>
              <a:ext cx="477700" cy="376144"/>
            </a:xfrm>
            <a:prstGeom prst="straightConnector1">
              <a:avLst/>
            </a:prstGeom>
            <a:ln>
              <a:tailEnd type="stealth" w="lg" len="lg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cxnSp>
        <p:cxnSp>
          <p:nvCxnSpPr>
            <p:cNvPr id="82" name="Straight Arrow Connector 81"/>
            <p:cNvCxnSpPr>
              <a:stCxn id="77" idx="4"/>
              <a:endCxn id="91" idx="0"/>
            </p:cNvCxnSpPr>
            <p:nvPr/>
          </p:nvCxnSpPr>
          <p:spPr>
            <a:xfrm>
              <a:off x="4497158" y="1711988"/>
              <a:ext cx="137479" cy="516975"/>
            </a:xfrm>
            <a:prstGeom prst="straightConnector1">
              <a:avLst/>
            </a:prstGeom>
            <a:ln>
              <a:tailEnd type="stealth" w="lg" len="lg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cxnSp>
        <p:cxnSp>
          <p:nvCxnSpPr>
            <p:cNvPr id="83" name="Straight Arrow Connector 82"/>
            <p:cNvCxnSpPr>
              <a:stCxn id="77" idx="4"/>
              <a:endCxn id="76" idx="7"/>
            </p:cNvCxnSpPr>
            <p:nvPr/>
          </p:nvCxnSpPr>
          <p:spPr>
            <a:xfrm flipH="1">
              <a:off x="4201970" y="1711988"/>
              <a:ext cx="295188" cy="1004282"/>
            </a:xfrm>
            <a:prstGeom prst="straightConnector1">
              <a:avLst/>
            </a:prstGeom>
            <a:ln>
              <a:tailEnd type="stealth" w="lg" len="lg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cxnSp>
        <p:cxnSp>
          <p:nvCxnSpPr>
            <p:cNvPr id="84" name="Straight Arrow Connector 83"/>
            <p:cNvCxnSpPr>
              <a:stCxn id="91" idx="3"/>
              <a:endCxn id="76" idx="6"/>
            </p:cNvCxnSpPr>
            <p:nvPr/>
          </p:nvCxnSpPr>
          <p:spPr>
            <a:xfrm flipH="1">
              <a:off x="4260167" y="2568159"/>
              <a:ext cx="233970" cy="288611"/>
            </a:xfrm>
            <a:prstGeom prst="straightConnector1">
              <a:avLst/>
            </a:prstGeom>
            <a:ln>
              <a:headEnd type="none" w="lg" len="lg"/>
              <a:tailEnd type="stealth" w="lg" len="lg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cxnSp>
        <p:cxnSp>
          <p:nvCxnSpPr>
            <p:cNvPr id="85" name="Straight Arrow Connector 84"/>
            <p:cNvCxnSpPr>
              <a:stCxn id="76" idx="1"/>
              <a:endCxn id="74" idx="4"/>
            </p:cNvCxnSpPr>
            <p:nvPr/>
          </p:nvCxnSpPr>
          <p:spPr>
            <a:xfrm flipH="1" flipV="1">
              <a:off x="3879447" y="2400497"/>
              <a:ext cx="41524" cy="315773"/>
            </a:xfrm>
            <a:prstGeom prst="straightConnector1">
              <a:avLst/>
            </a:prstGeom>
            <a:ln>
              <a:tailEnd type="stealth" w="lg" len="lg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cxnSp>
        <p:sp>
          <p:nvSpPr>
            <p:cNvPr id="86" name="Oval 85"/>
            <p:cNvSpPr/>
            <p:nvPr/>
          </p:nvSpPr>
          <p:spPr>
            <a:xfrm>
              <a:off x="4960855" y="1400112"/>
              <a:ext cx="397393" cy="397393"/>
            </a:xfrm>
            <a:prstGeom prst="ellipse">
              <a:avLst/>
            </a:prstGeom>
            <a:solidFill>
              <a:srgbClr val="C00000"/>
            </a:solidFill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69">
                <a:latin typeface="Calibri Light" panose="020F0302020204030204" pitchFamily="34" charset="0"/>
              </a:endParaRPr>
            </a:p>
          </p:txBody>
        </p:sp>
        <p:cxnSp>
          <p:nvCxnSpPr>
            <p:cNvPr id="87" name="Straight Arrow Connector 86"/>
            <p:cNvCxnSpPr>
              <a:stCxn id="77" idx="6"/>
              <a:endCxn id="86" idx="2"/>
            </p:cNvCxnSpPr>
            <p:nvPr/>
          </p:nvCxnSpPr>
          <p:spPr>
            <a:xfrm>
              <a:off x="4695854" y="1513292"/>
              <a:ext cx="265001" cy="85517"/>
            </a:xfrm>
            <a:prstGeom prst="straightConnector1">
              <a:avLst/>
            </a:prstGeom>
            <a:ln>
              <a:tailEnd type="stealth" w="lg" len="lg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cxnSp>
        <p:cxnSp>
          <p:nvCxnSpPr>
            <p:cNvPr id="88" name="Straight Arrow Connector 87"/>
            <p:cNvCxnSpPr>
              <a:stCxn id="86" idx="4"/>
              <a:endCxn id="75" idx="0"/>
            </p:cNvCxnSpPr>
            <p:nvPr/>
          </p:nvCxnSpPr>
          <p:spPr>
            <a:xfrm>
              <a:off x="5159552" y="1797505"/>
              <a:ext cx="96305" cy="174233"/>
            </a:xfrm>
            <a:prstGeom prst="straightConnector1">
              <a:avLst/>
            </a:prstGeom>
            <a:ln>
              <a:tailEnd type="stealth" w="lg" len="lg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cxnSp>
        <p:cxnSp>
          <p:nvCxnSpPr>
            <p:cNvPr id="89" name="Straight Arrow Connector 88"/>
            <p:cNvCxnSpPr>
              <a:stCxn id="75" idx="4"/>
              <a:endCxn id="78" idx="0"/>
            </p:cNvCxnSpPr>
            <p:nvPr/>
          </p:nvCxnSpPr>
          <p:spPr>
            <a:xfrm flipH="1">
              <a:off x="5198492" y="2369131"/>
              <a:ext cx="57365" cy="257225"/>
            </a:xfrm>
            <a:prstGeom prst="straightConnector1">
              <a:avLst/>
            </a:prstGeom>
            <a:ln>
              <a:tailEnd type="stealth" w="lg" len="lg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cxnSp>
        <p:sp>
          <p:nvSpPr>
            <p:cNvPr id="90" name="Oval 89"/>
            <p:cNvSpPr/>
            <p:nvPr/>
          </p:nvSpPr>
          <p:spPr>
            <a:xfrm>
              <a:off x="3699300" y="1433434"/>
              <a:ext cx="397393" cy="397393"/>
            </a:xfrm>
            <a:prstGeom prst="ellipse">
              <a:avLst/>
            </a:prstGeom>
            <a:solidFill>
              <a:srgbClr val="C00000"/>
            </a:solidFill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69">
                <a:latin typeface="Calibri Light" panose="020F0302020204030204" pitchFamily="34" charset="0"/>
              </a:endParaRPr>
            </a:p>
          </p:txBody>
        </p:sp>
        <p:sp>
          <p:nvSpPr>
            <p:cNvPr id="91" name="Oval 90"/>
            <p:cNvSpPr/>
            <p:nvPr/>
          </p:nvSpPr>
          <p:spPr>
            <a:xfrm>
              <a:off x="4435940" y="2228963"/>
              <a:ext cx="397393" cy="397393"/>
            </a:xfrm>
            <a:prstGeom prst="ellipse">
              <a:avLst/>
            </a:prstGeom>
            <a:solidFill>
              <a:srgbClr val="C00000"/>
            </a:solidFill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69">
                <a:latin typeface="Calibri Light" panose="020F0302020204030204" pitchFamily="34" charset="0"/>
              </a:endParaRPr>
            </a:p>
          </p:txBody>
        </p:sp>
        <p:cxnSp>
          <p:nvCxnSpPr>
            <p:cNvPr id="92" name="Straight Arrow Connector 91"/>
            <p:cNvCxnSpPr>
              <a:endCxn id="78" idx="1"/>
            </p:cNvCxnSpPr>
            <p:nvPr/>
          </p:nvCxnSpPr>
          <p:spPr>
            <a:xfrm>
              <a:off x="4826307" y="2498633"/>
              <a:ext cx="231685" cy="185920"/>
            </a:xfrm>
            <a:prstGeom prst="straightConnector1">
              <a:avLst/>
            </a:prstGeom>
            <a:ln>
              <a:tailEnd type="stealth" w="lg" len="lg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cxnSp>
        <p:cxnSp>
          <p:nvCxnSpPr>
            <p:cNvPr id="93" name="Straight Arrow Connector 92"/>
            <p:cNvCxnSpPr>
              <a:stCxn id="77" idx="2"/>
            </p:cNvCxnSpPr>
            <p:nvPr/>
          </p:nvCxnSpPr>
          <p:spPr>
            <a:xfrm flipH="1">
              <a:off x="4058928" y="1513292"/>
              <a:ext cx="239533" cy="128845"/>
            </a:xfrm>
            <a:prstGeom prst="straightConnector1">
              <a:avLst/>
            </a:prstGeom>
            <a:ln>
              <a:headEnd type="none" w="lg" len="lg"/>
              <a:tailEnd type="stealth" w="lg" len="lg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cxnSp>
        <p:cxnSp>
          <p:nvCxnSpPr>
            <p:cNvPr id="94" name="Straight Arrow Connector 93"/>
            <p:cNvCxnSpPr>
              <a:stCxn id="90" idx="4"/>
              <a:endCxn id="74" idx="0"/>
            </p:cNvCxnSpPr>
            <p:nvPr/>
          </p:nvCxnSpPr>
          <p:spPr>
            <a:xfrm flipH="1">
              <a:off x="3879447" y="1830827"/>
              <a:ext cx="18550" cy="172277"/>
            </a:xfrm>
            <a:prstGeom prst="straightConnector1">
              <a:avLst/>
            </a:prstGeom>
            <a:ln>
              <a:headEnd type="none" w="lg" len="lg"/>
              <a:tailEnd type="stealth" w="lg" len="lg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cxnSp>
        <p:cxnSp>
          <p:nvCxnSpPr>
            <p:cNvPr id="95" name="Straight Arrow Connector 94"/>
            <p:cNvCxnSpPr>
              <a:endCxn id="76" idx="5"/>
            </p:cNvCxnSpPr>
            <p:nvPr/>
          </p:nvCxnSpPr>
          <p:spPr>
            <a:xfrm flipH="1">
              <a:off x="4201970" y="2871079"/>
              <a:ext cx="797825" cy="126190"/>
            </a:xfrm>
            <a:prstGeom prst="straightConnector1">
              <a:avLst/>
            </a:prstGeom>
            <a:ln>
              <a:tailEnd type="stealth" w="lg" len="lg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3632112" y="2685719"/>
            <a:ext cx="6502487" cy="631091"/>
            <a:chOff x="2998204" y="3819689"/>
            <a:chExt cx="9247982" cy="897551"/>
          </a:xfrm>
        </p:grpSpPr>
        <p:sp>
          <p:nvSpPr>
            <p:cNvPr id="97" name="Down Arrow 96"/>
            <p:cNvSpPr/>
            <p:nvPr/>
          </p:nvSpPr>
          <p:spPr>
            <a:xfrm rot="16200000">
              <a:off x="4200893" y="3737903"/>
              <a:ext cx="650240" cy="1091690"/>
            </a:xfrm>
            <a:prstGeom prst="downArrow">
              <a:avLst/>
            </a:prstGeom>
            <a:solidFill>
              <a:srgbClr val="92D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69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02" name="Rounded Rectangle 101"/>
            <p:cNvSpPr/>
            <p:nvPr/>
          </p:nvSpPr>
          <p:spPr>
            <a:xfrm>
              <a:off x="2998204" y="3850253"/>
              <a:ext cx="953363" cy="866987"/>
            </a:xfrm>
            <a:prstGeom prst="round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969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Calibri Light" panose="020F0302020204030204" pitchFamily="34" charset="0"/>
                  <a:cs typeface="Times New Roman" panose="02020603050405020304" pitchFamily="18" charset="0"/>
                </a:rPr>
                <a:t>S0</a:t>
              </a:r>
            </a:p>
          </p:txBody>
        </p:sp>
        <p:sp>
          <p:nvSpPr>
            <p:cNvPr id="103" name="Rounded Rectangle 102"/>
            <p:cNvSpPr/>
            <p:nvPr/>
          </p:nvSpPr>
          <p:spPr>
            <a:xfrm>
              <a:off x="5071859" y="3825594"/>
              <a:ext cx="953363" cy="866987"/>
            </a:xfrm>
            <a:prstGeom prst="round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969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Calibri Light" panose="020F0302020204030204" pitchFamily="34" charset="0"/>
                  <a:cs typeface="Times New Roman" panose="02020603050405020304" pitchFamily="18" charset="0"/>
                </a:rPr>
                <a:t>S1</a:t>
              </a:r>
            </a:p>
          </p:txBody>
        </p:sp>
        <p:sp>
          <p:nvSpPr>
            <p:cNvPr id="104" name="Rounded Rectangle 103"/>
            <p:cNvSpPr/>
            <p:nvPr/>
          </p:nvSpPr>
          <p:spPr>
            <a:xfrm>
              <a:off x="7145514" y="3838668"/>
              <a:ext cx="953363" cy="866987"/>
            </a:xfrm>
            <a:prstGeom prst="round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969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Calibri Light" panose="020F0302020204030204" pitchFamily="34" charset="0"/>
                  <a:cs typeface="Times New Roman" panose="02020603050405020304" pitchFamily="18" charset="0"/>
                </a:rPr>
                <a:t>S2</a:t>
              </a:r>
            </a:p>
          </p:txBody>
        </p:sp>
        <p:sp>
          <p:nvSpPr>
            <p:cNvPr id="105" name="Rounded Rectangle 104"/>
            <p:cNvSpPr/>
            <p:nvPr/>
          </p:nvSpPr>
          <p:spPr>
            <a:xfrm>
              <a:off x="9219168" y="3820914"/>
              <a:ext cx="953363" cy="866987"/>
            </a:xfrm>
            <a:prstGeom prst="round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969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Calibri Light" panose="020F0302020204030204" pitchFamily="34" charset="0"/>
                  <a:cs typeface="Times New Roman" panose="02020603050405020304" pitchFamily="18" charset="0"/>
                </a:rPr>
                <a:t>S3</a:t>
              </a:r>
            </a:p>
          </p:txBody>
        </p:sp>
        <p:sp>
          <p:nvSpPr>
            <p:cNvPr id="106" name="Rounded Rectangle 105"/>
            <p:cNvSpPr/>
            <p:nvPr/>
          </p:nvSpPr>
          <p:spPr>
            <a:xfrm>
              <a:off x="11292823" y="3819689"/>
              <a:ext cx="953363" cy="866987"/>
            </a:xfrm>
            <a:prstGeom prst="round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969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Calibri Light" panose="020F0302020204030204" pitchFamily="34" charset="0"/>
                  <a:cs typeface="Times New Roman" panose="02020603050405020304" pitchFamily="18" charset="0"/>
                </a:rPr>
                <a:t>S4</a:t>
              </a:r>
            </a:p>
          </p:txBody>
        </p:sp>
        <p:sp>
          <p:nvSpPr>
            <p:cNvPr id="110" name="Down Arrow 109"/>
            <p:cNvSpPr/>
            <p:nvPr/>
          </p:nvSpPr>
          <p:spPr>
            <a:xfrm rot="16200000">
              <a:off x="8332033" y="3721725"/>
              <a:ext cx="650238" cy="1124031"/>
            </a:xfrm>
            <a:prstGeom prst="downArrow">
              <a:avLst/>
            </a:prstGeom>
            <a:solidFill>
              <a:srgbClr val="92D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69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11" name="Down Arrow 110"/>
            <p:cNvSpPr/>
            <p:nvPr/>
          </p:nvSpPr>
          <p:spPr>
            <a:xfrm rot="16200000">
              <a:off x="6256800" y="3755649"/>
              <a:ext cx="650238" cy="1056183"/>
            </a:xfrm>
            <a:prstGeom prst="downArrow">
              <a:avLst/>
            </a:prstGeom>
            <a:solidFill>
              <a:srgbClr val="92D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69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12" name="Down Arrow 111"/>
            <p:cNvSpPr/>
            <p:nvPr/>
          </p:nvSpPr>
          <p:spPr>
            <a:xfrm rot="16200000">
              <a:off x="10418946" y="3718107"/>
              <a:ext cx="650238" cy="1097515"/>
            </a:xfrm>
            <a:prstGeom prst="downArrow">
              <a:avLst/>
            </a:prstGeom>
            <a:solidFill>
              <a:srgbClr val="92D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69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endParaRPr>
            </a:p>
          </p:txBody>
        </p:sp>
      </p:grpSp>
      <p:grpSp>
        <p:nvGrpSpPr>
          <p:cNvPr id="139" name="Group 138"/>
          <p:cNvGrpSpPr/>
          <p:nvPr/>
        </p:nvGrpSpPr>
        <p:grpSpPr>
          <a:xfrm>
            <a:off x="3632113" y="3950733"/>
            <a:ext cx="6502488" cy="609600"/>
            <a:chOff x="2108112" y="3950732"/>
            <a:chExt cx="6502488" cy="609600"/>
          </a:xfrm>
        </p:grpSpPr>
        <p:sp>
          <p:nvSpPr>
            <p:cNvPr id="96" name="Rounded Rectangle 95"/>
            <p:cNvSpPr/>
            <p:nvPr/>
          </p:nvSpPr>
          <p:spPr>
            <a:xfrm>
              <a:off x="2108112" y="3950732"/>
              <a:ext cx="670334" cy="609600"/>
            </a:xfrm>
            <a:prstGeom prst="roundRect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969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Calibri Light" panose="020F0302020204030204" pitchFamily="34" charset="0"/>
                  <a:cs typeface="Times New Roman" panose="02020603050405020304" pitchFamily="18" charset="0"/>
                </a:rPr>
                <a:t>I0</a:t>
              </a:r>
            </a:p>
          </p:txBody>
        </p:sp>
        <p:sp>
          <p:nvSpPr>
            <p:cNvPr id="98" name="Rounded Rectangle 97"/>
            <p:cNvSpPr/>
            <p:nvPr/>
          </p:nvSpPr>
          <p:spPr>
            <a:xfrm>
              <a:off x="3566150" y="3950732"/>
              <a:ext cx="670334" cy="609600"/>
            </a:xfrm>
            <a:prstGeom prst="roundRect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969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Calibri Light" panose="020F0302020204030204" pitchFamily="34" charset="0"/>
                  <a:cs typeface="Times New Roman" panose="02020603050405020304" pitchFamily="18" charset="0"/>
                </a:rPr>
                <a:t>I1</a:t>
              </a:r>
            </a:p>
          </p:txBody>
        </p:sp>
        <p:sp>
          <p:nvSpPr>
            <p:cNvPr id="99" name="Rounded Rectangle 98"/>
            <p:cNvSpPr/>
            <p:nvPr/>
          </p:nvSpPr>
          <p:spPr>
            <a:xfrm>
              <a:off x="5024189" y="3950732"/>
              <a:ext cx="670334" cy="609600"/>
            </a:xfrm>
            <a:prstGeom prst="roundRect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969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Calibri Light" panose="020F0302020204030204" pitchFamily="34" charset="0"/>
                  <a:cs typeface="Times New Roman" panose="02020603050405020304" pitchFamily="18" charset="0"/>
                </a:rPr>
                <a:t>I2</a:t>
              </a:r>
            </a:p>
          </p:txBody>
        </p:sp>
        <p:sp>
          <p:nvSpPr>
            <p:cNvPr id="100" name="Rounded Rectangle 99"/>
            <p:cNvSpPr/>
            <p:nvPr/>
          </p:nvSpPr>
          <p:spPr>
            <a:xfrm>
              <a:off x="6482227" y="3950732"/>
              <a:ext cx="670334" cy="609600"/>
            </a:xfrm>
            <a:prstGeom prst="roundRect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969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Calibri Light" panose="020F0302020204030204" pitchFamily="34" charset="0"/>
                  <a:cs typeface="Times New Roman" panose="02020603050405020304" pitchFamily="18" charset="0"/>
                </a:rPr>
                <a:t>I3</a:t>
              </a:r>
            </a:p>
          </p:txBody>
        </p:sp>
        <p:sp>
          <p:nvSpPr>
            <p:cNvPr id="101" name="Rounded Rectangle 100"/>
            <p:cNvSpPr/>
            <p:nvPr/>
          </p:nvSpPr>
          <p:spPr>
            <a:xfrm>
              <a:off x="7940266" y="3950732"/>
              <a:ext cx="670334" cy="609600"/>
            </a:xfrm>
            <a:prstGeom prst="roundRect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969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Calibri Light" panose="020F0302020204030204" pitchFamily="34" charset="0"/>
                  <a:cs typeface="Times New Roman" panose="02020603050405020304" pitchFamily="18" charset="0"/>
                </a:rPr>
                <a:t>I4</a:t>
              </a:r>
            </a:p>
          </p:txBody>
        </p:sp>
        <p:sp>
          <p:nvSpPr>
            <p:cNvPr id="116" name="Down Arrow 115"/>
            <p:cNvSpPr/>
            <p:nvPr/>
          </p:nvSpPr>
          <p:spPr>
            <a:xfrm rot="16200000">
              <a:off x="2953758" y="3871743"/>
              <a:ext cx="457200" cy="767594"/>
            </a:xfrm>
            <a:prstGeom prst="down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69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17" name="Down Arrow 116"/>
            <p:cNvSpPr/>
            <p:nvPr/>
          </p:nvSpPr>
          <p:spPr>
            <a:xfrm rot="16200000">
              <a:off x="7327869" y="3871736"/>
              <a:ext cx="457200" cy="767594"/>
            </a:xfrm>
            <a:prstGeom prst="down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69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18" name="Down Arrow 117"/>
            <p:cNvSpPr/>
            <p:nvPr/>
          </p:nvSpPr>
          <p:spPr>
            <a:xfrm rot="16200000">
              <a:off x="5869830" y="3871743"/>
              <a:ext cx="457200" cy="767594"/>
            </a:xfrm>
            <a:prstGeom prst="down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69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19" name="Down Arrow 118"/>
            <p:cNvSpPr/>
            <p:nvPr/>
          </p:nvSpPr>
          <p:spPr>
            <a:xfrm rot="16200000">
              <a:off x="4411794" y="3871736"/>
              <a:ext cx="457200" cy="767594"/>
            </a:xfrm>
            <a:prstGeom prst="down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69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endParaRPr>
            </a:p>
          </p:txBody>
        </p:sp>
      </p:grpSp>
      <p:cxnSp>
        <p:nvCxnSpPr>
          <p:cNvPr id="120" name="Straight Connector 119"/>
          <p:cNvCxnSpPr/>
          <p:nvPr/>
        </p:nvCxnSpPr>
        <p:spPr>
          <a:xfrm>
            <a:off x="3967279" y="3316809"/>
            <a:ext cx="0" cy="645591"/>
          </a:xfrm>
          <a:prstGeom prst="line">
            <a:avLst/>
          </a:prstGeom>
          <a:ln w="25400">
            <a:solidFill>
              <a:schemeClr val="tx1"/>
            </a:solidFill>
            <a:prstDash val="sysDash"/>
            <a:headEnd type="stealth" w="lg" len="lg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>
            <a:stCxn id="103" idx="2"/>
          </p:cNvCxnSpPr>
          <p:nvPr/>
        </p:nvCxnSpPr>
        <p:spPr>
          <a:xfrm>
            <a:off x="5425318" y="3299472"/>
            <a:ext cx="2" cy="662929"/>
          </a:xfrm>
          <a:prstGeom prst="line">
            <a:avLst/>
          </a:prstGeom>
          <a:ln w="25400">
            <a:solidFill>
              <a:schemeClr val="tx1"/>
            </a:solidFill>
            <a:prstDash val="sysDash"/>
            <a:headEnd type="stealth" w="lg" len="lg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>
            <a:stCxn id="104" idx="2"/>
          </p:cNvCxnSpPr>
          <p:nvPr/>
        </p:nvCxnSpPr>
        <p:spPr>
          <a:xfrm>
            <a:off x="6883357" y="3308664"/>
            <a:ext cx="1" cy="653737"/>
          </a:xfrm>
          <a:prstGeom prst="line">
            <a:avLst/>
          </a:prstGeom>
          <a:ln w="25400">
            <a:solidFill>
              <a:schemeClr val="tx1"/>
            </a:solidFill>
            <a:prstDash val="sysDash"/>
            <a:headEnd type="stealth" w="lg" len="lg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>
            <a:stCxn id="105" idx="2"/>
          </p:cNvCxnSpPr>
          <p:nvPr/>
        </p:nvCxnSpPr>
        <p:spPr>
          <a:xfrm>
            <a:off x="8341394" y="3296181"/>
            <a:ext cx="3" cy="666220"/>
          </a:xfrm>
          <a:prstGeom prst="line">
            <a:avLst/>
          </a:prstGeom>
          <a:ln w="25400">
            <a:solidFill>
              <a:schemeClr val="tx1"/>
            </a:solidFill>
            <a:prstDash val="sysDash"/>
            <a:headEnd type="stealth" w="lg" len="lg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>
            <a:off x="9799433" y="3316809"/>
            <a:ext cx="0" cy="645591"/>
          </a:xfrm>
          <a:prstGeom prst="line">
            <a:avLst/>
          </a:prstGeom>
          <a:ln w="25400">
            <a:solidFill>
              <a:schemeClr val="tx1"/>
            </a:solidFill>
            <a:prstDash val="sysDash"/>
            <a:headEnd type="stealth" w="lg" len="lg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1" name="Group 170" hidden="1"/>
          <p:cNvGrpSpPr/>
          <p:nvPr/>
        </p:nvGrpSpPr>
        <p:grpSpPr>
          <a:xfrm>
            <a:off x="6019801" y="4813890"/>
            <a:ext cx="1671786" cy="977310"/>
            <a:chOff x="4495800" y="4813890"/>
            <a:chExt cx="1671786" cy="977310"/>
          </a:xfrm>
        </p:grpSpPr>
        <p:grpSp>
          <p:nvGrpSpPr>
            <p:cNvPr id="162" name="Group 161"/>
            <p:cNvGrpSpPr/>
            <p:nvPr/>
          </p:nvGrpSpPr>
          <p:grpSpPr>
            <a:xfrm>
              <a:off x="5240232" y="5234870"/>
              <a:ext cx="604567" cy="511735"/>
              <a:chOff x="7777433" y="1880300"/>
              <a:chExt cx="604567" cy="511735"/>
            </a:xfrm>
          </p:grpSpPr>
          <p:sp>
            <p:nvSpPr>
              <p:cNvPr id="163" name="Rounded Rectangle 162"/>
              <p:cNvSpPr/>
              <p:nvPr/>
            </p:nvSpPr>
            <p:spPr>
              <a:xfrm>
                <a:off x="7777433" y="1880300"/>
                <a:ext cx="604567" cy="511735"/>
              </a:xfrm>
              <a:prstGeom prst="round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69">
                  <a:latin typeface="Calibri Light" panose="020F0302020204030204" pitchFamily="34" charset="0"/>
                </a:endParaRPr>
              </a:p>
            </p:txBody>
          </p:sp>
          <p:grpSp>
            <p:nvGrpSpPr>
              <p:cNvPr id="164" name="Group 163"/>
              <p:cNvGrpSpPr/>
              <p:nvPr/>
            </p:nvGrpSpPr>
            <p:grpSpPr>
              <a:xfrm>
                <a:off x="7790840" y="1898737"/>
                <a:ext cx="528340" cy="467482"/>
                <a:chOff x="6400800" y="2268872"/>
                <a:chExt cx="1338549" cy="1184366"/>
              </a:xfrm>
            </p:grpSpPr>
            <p:sp>
              <p:nvSpPr>
                <p:cNvPr id="165" name="Vertical Scroll 164"/>
                <p:cNvSpPr/>
                <p:nvPr/>
              </p:nvSpPr>
              <p:spPr>
                <a:xfrm>
                  <a:off x="6400800" y="2268872"/>
                  <a:ext cx="457200" cy="544952"/>
                </a:xfrm>
                <a:prstGeom prst="verticalScroll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969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166" name="Vertical Scroll 165"/>
                <p:cNvSpPr/>
                <p:nvPr/>
              </p:nvSpPr>
              <p:spPr>
                <a:xfrm>
                  <a:off x="6824949" y="2600031"/>
                  <a:ext cx="457200" cy="544952"/>
                </a:xfrm>
                <a:prstGeom prst="verticalScroll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969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167" name="Vertical Scroll 166"/>
                <p:cNvSpPr/>
                <p:nvPr/>
              </p:nvSpPr>
              <p:spPr>
                <a:xfrm>
                  <a:off x="7282149" y="2908286"/>
                  <a:ext cx="457200" cy="544952"/>
                </a:xfrm>
                <a:prstGeom prst="verticalScroll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969">
                    <a:latin typeface="Calibri Light" panose="020F0302020204030204" pitchFamily="34" charset="0"/>
                  </a:endParaRPr>
                </a:p>
              </p:txBody>
            </p:sp>
          </p:grpSp>
        </p:grpSp>
        <p:cxnSp>
          <p:nvCxnSpPr>
            <p:cNvPr id="168" name="Straight Connector 167"/>
            <p:cNvCxnSpPr/>
            <p:nvPr/>
          </p:nvCxnSpPr>
          <p:spPr>
            <a:xfrm>
              <a:off x="4495800" y="5145609"/>
              <a:ext cx="0" cy="645591"/>
            </a:xfrm>
            <a:prstGeom prst="line">
              <a:avLst/>
            </a:prstGeom>
            <a:ln w="25400">
              <a:solidFill>
                <a:schemeClr val="tx1"/>
              </a:solidFill>
              <a:prstDash val="sysDash"/>
              <a:headEnd type="stealth" w="lg" len="lg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9" name="Picture 4" descr="http://www.clker.com/cliparts/2/k/n/l/C/Q/transparent-green-checkmark-md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8198" y="4813890"/>
              <a:ext cx="539388" cy="5620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0" name="Equal 169"/>
            <p:cNvSpPr/>
            <p:nvPr/>
          </p:nvSpPr>
          <p:spPr>
            <a:xfrm>
              <a:off x="4555727" y="5311062"/>
              <a:ext cx="585659" cy="375208"/>
            </a:xfrm>
            <a:prstGeom prst="mathEqual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69">
                <a:solidFill>
                  <a:schemeClr val="tx1"/>
                </a:solidFill>
                <a:latin typeface="Calibri Light" panose="020F0302020204030204" pitchFamily="34" charset="0"/>
              </a:endParaRPr>
            </a:p>
          </p:txBody>
        </p:sp>
      </p:grpSp>
      <p:sp>
        <p:nvSpPr>
          <p:cNvPr id="126" name="TextBox 125"/>
          <p:cNvSpPr txBox="1"/>
          <p:nvPr/>
        </p:nvSpPr>
        <p:spPr>
          <a:xfrm>
            <a:off x="2254130" y="5009519"/>
            <a:ext cx="2014112" cy="3953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sz="1969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  <a:cs typeface="Courier New" panose="02070309020205020404" pitchFamily="49" charset="0"/>
              </a:rPr>
              <a:t>method Main()</a:t>
            </a:r>
          </a:p>
        </p:txBody>
      </p:sp>
      <p:grpSp>
        <p:nvGrpSpPr>
          <p:cNvPr id="125" name="Group 124"/>
          <p:cNvGrpSpPr/>
          <p:nvPr/>
        </p:nvGrpSpPr>
        <p:grpSpPr>
          <a:xfrm>
            <a:off x="6126957" y="4921046"/>
            <a:ext cx="1671786" cy="977310"/>
            <a:chOff x="4495800" y="4813890"/>
            <a:chExt cx="1671786" cy="977310"/>
          </a:xfrm>
        </p:grpSpPr>
        <p:grpSp>
          <p:nvGrpSpPr>
            <p:cNvPr id="127" name="Group 126"/>
            <p:cNvGrpSpPr/>
            <p:nvPr/>
          </p:nvGrpSpPr>
          <p:grpSpPr>
            <a:xfrm>
              <a:off x="5240232" y="5234870"/>
              <a:ext cx="604567" cy="511735"/>
              <a:chOff x="7777433" y="1880300"/>
              <a:chExt cx="604567" cy="511735"/>
            </a:xfrm>
          </p:grpSpPr>
          <p:sp>
            <p:nvSpPr>
              <p:cNvPr id="131" name="Rounded Rectangle 130"/>
              <p:cNvSpPr/>
              <p:nvPr/>
            </p:nvSpPr>
            <p:spPr>
              <a:xfrm>
                <a:off x="7777433" y="1880300"/>
                <a:ext cx="604567" cy="511735"/>
              </a:xfrm>
              <a:prstGeom prst="round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200"/>
              </a:p>
            </p:txBody>
          </p:sp>
          <p:grpSp>
            <p:nvGrpSpPr>
              <p:cNvPr id="132" name="Group 131"/>
              <p:cNvGrpSpPr/>
              <p:nvPr/>
            </p:nvGrpSpPr>
            <p:grpSpPr>
              <a:xfrm>
                <a:off x="7790840" y="1898737"/>
                <a:ext cx="528340" cy="467482"/>
                <a:chOff x="6400800" y="2268872"/>
                <a:chExt cx="1338549" cy="1184366"/>
              </a:xfrm>
            </p:grpSpPr>
            <p:sp>
              <p:nvSpPr>
                <p:cNvPr id="133" name="Vertical Scroll 132"/>
                <p:cNvSpPr/>
                <p:nvPr/>
              </p:nvSpPr>
              <p:spPr>
                <a:xfrm>
                  <a:off x="6400800" y="2268872"/>
                  <a:ext cx="457200" cy="544952"/>
                </a:xfrm>
                <a:prstGeom prst="verticalScroll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200"/>
                </a:p>
              </p:txBody>
            </p:sp>
            <p:sp>
              <p:nvSpPr>
                <p:cNvPr id="134" name="Vertical Scroll 133"/>
                <p:cNvSpPr/>
                <p:nvPr/>
              </p:nvSpPr>
              <p:spPr>
                <a:xfrm>
                  <a:off x="6824949" y="2600031"/>
                  <a:ext cx="457200" cy="544952"/>
                </a:xfrm>
                <a:prstGeom prst="verticalScroll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200"/>
                </a:p>
              </p:txBody>
            </p:sp>
            <p:sp>
              <p:nvSpPr>
                <p:cNvPr id="135" name="Vertical Scroll 134"/>
                <p:cNvSpPr/>
                <p:nvPr/>
              </p:nvSpPr>
              <p:spPr>
                <a:xfrm>
                  <a:off x="7282149" y="2908286"/>
                  <a:ext cx="457200" cy="544952"/>
                </a:xfrm>
                <a:prstGeom prst="verticalScroll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200"/>
                </a:p>
              </p:txBody>
            </p:sp>
          </p:grpSp>
        </p:grpSp>
        <p:cxnSp>
          <p:nvCxnSpPr>
            <p:cNvPr id="128" name="Straight Connector 127"/>
            <p:cNvCxnSpPr/>
            <p:nvPr/>
          </p:nvCxnSpPr>
          <p:spPr>
            <a:xfrm>
              <a:off x="4495800" y="5145609"/>
              <a:ext cx="0" cy="645591"/>
            </a:xfrm>
            <a:prstGeom prst="line">
              <a:avLst/>
            </a:prstGeom>
            <a:ln w="25400">
              <a:solidFill>
                <a:schemeClr val="tx1"/>
              </a:solidFill>
              <a:prstDash val="sysDash"/>
              <a:headEnd type="stealth" w="lg" len="lg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9" name="Picture 4" descr="http://www.clker.com/cliparts/2/k/n/l/C/Q/transparent-green-checkmark-md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8198" y="4813890"/>
              <a:ext cx="539388" cy="5620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0" name="Equal 129"/>
            <p:cNvSpPr/>
            <p:nvPr/>
          </p:nvSpPr>
          <p:spPr>
            <a:xfrm>
              <a:off x="4555727" y="5311062"/>
              <a:ext cx="585659" cy="375208"/>
            </a:xfrm>
            <a:prstGeom prst="mathEqual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200">
                <a:solidFill>
                  <a:schemeClr val="tx1"/>
                </a:solidFill>
              </a:endParaRPr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214B6-C257-C949-953E-A532895C8996}" type="datetime1">
              <a:rPr lang="en-US" smtClean="0"/>
              <a:t>11/14/24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3299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6419339" y="1720032"/>
            <a:ext cx="2944654" cy="1115994"/>
          </a:xfrm>
          <a:prstGeom prst="roundRect">
            <a:avLst/>
          </a:prstGeom>
          <a:solidFill>
            <a:srgbClr val="80878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642915">
              <a:defRPr/>
            </a:pPr>
            <a:r>
              <a:rPr lang="en-US" sz="2250" dirty="0">
                <a:solidFill>
                  <a:prstClr val="white"/>
                </a:solidFill>
                <a:latin typeface="Calibri"/>
              </a:rPr>
              <a:t>Subtleties of distributed protocols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728056" y="1720032"/>
            <a:ext cx="2941720" cy="1115994"/>
          </a:xfrm>
          <a:prstGeom prst="roundRect">
            <a:avLst/>
          </a:prstGeom>
          <a:solidFill>
            <a:srgbClr val="80878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642915">
              <a:defRPr/>
            </a:pPr>
            <a:r>
              <a:rPr lang="en-US" sz="2250" dirty="0">
                <a:solidFill>
                  <a:prstClr val="white"/>
                </a:solidFill>
                <a:latin typeface="Calibri"/>
              </a:rPr>
              <a:t>Complexities of implementation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419339" y="3039887"/>
            <a:ext cx="2944654" cy="932259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defTabSz="642915">
              <a:defRPr/>
            </a:pPr>
            <a:r>
              <a:rPr lang="en-US" sz="2250" dirty="0">
                <a:solidFill>
                  <a:schemeClr val="tx1">
                    <a:lumMod val="50000"/>
                  </a:schemeClr>
                </a:solidFill>
                <a:latin typeface="Calibri"/>
              </a:rPr>
              <a:t>Maintaining global invariants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419339" y="4106043"/>
            <a:ext cx="2944654" cy="932259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defTabSz="642915">
              <a:defRPr/>
            </a:pPr>
            <a:r>
              <a:rPr lang="en-US" sz="2250" dirty="0">
                <a:solidFill>
                  <a:schemeClr val="tx1">
                    <a:lumMod val="50000"/>
                  </a:schemeClr>
                </a:solidFill>
                <a:latin typeface="Calibri"/>
              </a:rPr>
              <a:t>Dealing with hosts acting concurrently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419339" y="5172199"/>
            <a:ext cx="2944654" cy="932259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defTabSz="642915">
              <a:defRPr/>
            </a:pPr>
            <a:r>
              <a:rPr lang="en-US" sz="2250" dirty="0">
                <a:solidFill>
                  <a:schemeClr val="tx1">
                    <a:lumMod val="50000"/>
                  </a:schemeClr>
                </a:solidFill>
                <a:latin typeface="Calibri"/>
              </a:rPr>
              <a:t>Ensuring progress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2728056" y="3039887"/>
            <a:ext cx="2944654" cy="932259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defTabSz="642915">
              <a:defRPr/>
            </a:pPr>
            <a:r>
              <a:rPr lang="en-US" sz="2250" dirty="0">
                <a:solidFill>
                  <a:schemeClr val="tx1">
                    <a:lumMod val="50000"/>
                  </a:schemeClr>
                </a:solidFill>
                <a:latin typeface="Calibri"/>
              </a:rPr>
              <a:t>Using efficient data  structures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728056" y="4106043"/>
            <a:ext cx="2944654" cy="932259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defTabSz="642915">
              <a:defRPr/>
            </a:pPr>
            <a:r>
              <a:rPr lang="en-US" sz="2250" dirty="0">
                <a:solidFill>
                  <a:schemeClr val="tx1">
                    <a:lumMod val="50000"/>
                  </a:schemeClr>
                </a:solidFill>
                <a:latin typeface="Calibri"/>
              </a:rPr>
              <a:t>Memory management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2728056" y="5172199"/>
            <a:ext cx="2944654" cy="932259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defTabSz="642915">
              <a:defRPr/>
            </a:pPr>
            <a:r>
              <a:rPr lang="en-US" sz="2250" dirty="0">
                <a:solidFill>
                  <a:schemeClr val="tx1">
                    <a:lumMod val="50000"/>
                  </a:schemeClr>
                </a:solidFill>
                <a:latin typeface="Calibri"/>
              </a:rPr>
              <a:t>Avoiding integer overflow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472" y="1972705"/>
            <a:ext cx="4102047" cy="2324493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27FCC-8328-8F49-8ACE-F2BB475F7920}" type="datetime1">
              <a:rPr lang="en-US" smtClean="0"/>
              <a:t>11/14/24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103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6419339" y="1720032"/>
            <a:ext cx="2944654" cy="1115994"/>
          </a:xfrm>
          <a:prstGeom prst="roundRect">
            <a:avLst/>
          </a:prstGeom>
          <a:solidFill>
            <a:srgbClr val="80878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642915">
              <a:defRPr/>
            </a:pPr>
            <a:r>
              <a:rPr lang="en-US" sz="2250" dirty="0">
                <a:solidFill>
                  <a:prstClr val="white"/>
                </a:solidFill>
                <a:latin typeface="Calibri"/>
              </a:rPr>
              <a:t>Subtleties of distributed protocols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728056" y="1720032"/>
            <a:ext cx="2941720" cy="1115994"/>
          </a:xfrm>
          <a:prstGeom prst="roundRect">
            <a:avLst/>
          </a:prstGeom>
          <a:solidFill>
            <a:srgbClr val="80878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642915">
              <a:defRPr/>
            </a:pPr>
            <a:r>
              <a:rPr lang="en-US" sz="2250" dirty="0">
                <a:solidFill>
                  <a:prstClr val="white"/>
                </a:solidFill>
                <a:latin typeface="Calibri"/>
              </a:rPr>
              <a:t>Complexities of implementation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419339" y="3039887"/>
            <a:ext cx="2944654" cy="932259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defTabSz="642915">
              <a:defRPr/>
            </a:pPr>
            <a:r>
              <a:rPr lang="en-US" sz="2250" dirty="0">
                <a:solidFill>
                  <a:schemeClr val="tx1">
                    <a:lumMod val="50000"/>
                  </a:schemeClr>
                </a:solidFill>
                <a:latin typeface="Calibri"/>
              </a:rPr>
              <a:t>Maintaining global invariants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419339" y="4106043"/>
            <a:ext cx="2944654" cy="932259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defTabSz="642915">
              <a:defRPr/>
            </a:pPr>
            <a:r>
              <a:rPr lang="en-US" sz="2250" dirty="0">
                <a:solidFill>
                  <a:schemeClr val="tx1">
                    <a:lumMod val="50000"/>
                  </a:schemeClr>
                </a:solidFill>
                <a:latin typeface="Calibri"/>
              </a:rPr>
              <a:t>Dealing with hosts acting concurrently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419339" y="5172199"/>
            <a:ext cx="2944654" cy="932259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defTabSz="642915">
              <a:defRPr/>
            </a:pPr>
            <a:r>
              <a:rPr lang="en-US" sz="2250" dirty="0">
                <a:solidFill>
                  <a:schemeClr val="tx1">
                    <a:lumMod val="50000"/>
                  </a:schemeClr>
                </a:solidFill>
                <a:latin typeface="Calibri"/>
              </a:rPr>
              <a:t>Ensuring progress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2728056" y="3039887"/>
            <a:ext cx="2944654" cy="932259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defTabSz="642915">
              <a:defRPr/>
            </a:pPr>
            <a:r>
              <a:rPr lang="en-US" sz="2250" dirty="0">
                <a:solidFill>
                  <a:schemeClr val="tx1">
                    <a:lumMod val="50000"/>
                  </a:schemeClr>
                </a:solidFill>
                <a:latin typeface="Calibri"/>
              </a:rPr>
              <a:t>Using efficient data  structures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728056" y="4106043"/>
            <a:ext cx="2944654" cy="932259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defTabSz="642915">
              <a:defRPr/>
            </a:pPr>
            <a:r>
              <a:rPr lang="en-US" sz="2250" dirty="0">
                <a:solidFill>
                  <a:schemeClr val="tx1">
                    <a:lumMod val="50000"/>
                  </a:schemeClr>
                </a:solidFill>
                <a:latin typeface="Calibri"/>
              </a:rPr>
              <a:t>Memory management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2728056" y="5172199"/>
            <a:ext cx="2944654" cy="932259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defTabSz="642915">
              <a:defRPr/>
            </a:pPr>
            <a:r>
              <a:rPr lang="en-US" sz="2250" dirty="0">
                <a:solidFill>
                  <a:schemeClr val="tx1">
                    <a:lumMod val="50000"/>
                  </a:schemeClr>
                </a:solidFill>
                <a:latin typeface="Calibri"/>
              </a:rPr>
              <a:t>Avoiding integer overflow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5857122" y="1677260"/>
            <a:ext cx="369000" cy="4508130"/>
            <a:chOff x="5892042" y="1914292"/>
            <a:chExt cx="524800" cy="6411562"/>
          </a:xfrm>
        </p:grpSpPr>
        <p:sp>
          <p:nvSpPr>
            <p:cNvPr id="20" name="Rectangle 19"/>
            <p:cNvSpPr/>
            <p:nvPr/>
          </p:nvSpPr>
          <p:spPr>
            <a:xfrm>
              <a:off x="5896215" y="1914292"/>
              <a:ext cx="520627" cy="6411562"/>
            </a:xfrm>
            <a:prstGeom prst="rect">
              <a:avLst/>
            </a:prstGeom>
            <a:pattFill prst="horzBrick">
              <a:fgClr>
                <a:srgbClr val="1F497D"/>
              </a:fgClr>
              <a:bgClr>
                <a:sysClr val="window" lastClr="FFFFFF"/>
              </a:bgClr>
            </a:patt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defTabSz="642915">
                <a:defRPr/>
              </a:pPr>
              <a:endParaRPr lang="en-US" sz="1266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892042" y="1914292"/>
              <a:ext cx="507831" cy="6398361"/>
            </a:xfrm>
            <a:prstGeom prst="rect">
              <a:avLst/>
            </a:prstGeom>
            <a:solidFill>
              <a:srgbClr val="F90F0F">
                <a:alpha val="68000"/>
              </a:srgb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</p:grpSp>
      <p:sp>
        <p:nvSpPr>
          <p:cNvPr id="23" name="Shape 131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4500" dirty="0">
                <a:latin typeface="Calibri Light" panose="020F0302020204030204" pitchFamily="34" charset="0"/>
              </a:rPr>
              <a:t>Separation of concerns</a:t>
            </a:r>
            <a:endParaRPr sz="4500" dirty="0">
              <a:latin typeface="Calibri Light" panose="020F030202020403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FB84D-9024-604B-B00E-6C28D53EE8CF}" type="datetime1">
              <a:rPr lang="en-US" smtClean="0"/>
              <a:t>11/14/24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52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500" dirty="0">
                <a:latin typeface="Calibri Light" panose="020F0302020204030204" pitchFamily="34" charset="0"/>
              </a:rPr>
              <a:t>Two-level refinement</a:t>
            </a:r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3">
              <a:defRPr/>
            </a:pPr>
            <a:fld id="{B6F15528-21DE-4FAA-801E-634DDDAF4B2B}" type="slidenum">
              <a:rPr lang="en-US">
                <a:solidFill>
                  <a:prstClr val="black">
                    <a:tint val="75000"/>
                  </a:prstClr>
                </a:solidFill>
                <a:latin typeface="Calibri Light" panose="020F0302020204030204" pitchFamily="34" charset="0"/>
              </a:rPr>
              <a:pPr defTabSz="914353">
                <a:defRPr/>
              </a:pPr>
              <a:t>43</a:t>
            </a:fld>
            <a:endParaRPr lang="en-US">
              <a:solidFill>
                <a:prstClr val="black">
                  <a:tint val="75000"/>
                </a:prstClr>
              </a:solidFill>
              <a:latin typeface="Calibri Light" panose="020F030202020403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283262" y="3442448"/>
            <a:ext cx="7880470" cy="1170686"/>
            <a:chOff x="730130" y="3581400"/>
            <a:chExt cx="7880470" cy="1170686"/>
          </a:xfrm>
        </p:grpSpPr>
        <p:grpSp>
          <p:nvGrpSpPr>
            <p:cNvPr id="73" name="Group 72"/>
            <p:cNvGrpSpPr/>
            <p:nvPr/>
          </p:nvGrpSpPr>
          <p:grpSpPr>
            <a:xfrm>
              <a:off x="730130" y="3733280"/>
              <a:ext cx="998933" cy="1018806"/>
              <a:chOff x="3680750" y="1246374"/>
              <a:chExt cx="1773803" cy="1809092"/>
            </a:xfrm>
          </p:grpSpPr>
          <p:sp>
            <p:nvSpPr>
              <p:cNvPr id="74" name="Oval 73"/>
              <p:cNvSpPr/>
              <p:nvPr/>
            </p:nvSpPr>
            <p:spPr>
              <a:xfrm>
                <a:off x="3680750" y="2003104"/>
                <a:ext cx="397393" cy="397393"/>
              </a:xfrm>
              <a:prstGeom prst="ellipse">
                <a:avLst/>
              </a:pr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914353">
                  <a:defRPr/>
                </a:pPr>
                <a:endParaRPr lang="en-US">
                  <a:solidFill>
                    <a:prstClr val="white"/>
                  </a:solidFill>
                  <a:latin typeface="Calibri Light" panose="020F0302020204030204" pitchFamily="34" charset="0"/>
                </a:endParaRPr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5057160" y="1971738"/>
                <a:ext cx="397393" cy="397393"/>
              </a:xfrm>
              <a:prstGeom prst="ellipse">
                <a:avLst/>
              </a:pr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914353">
                  <a:defRPr/>
                </a:pPr>
                <a:endParaRPr lang="en-US">
                  <a:solidFill>
                    <a:prstClr val="white"/>
                  </a:solidFill>
                  <a:latin typeface="Calibri Light" panose="020F0302020204030204" pitchFamily="34" charset="0"/>
                </a:endParaRPr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3862774" y="2658073"/>
                <a:ext cx="397393" cy="397393"/>
              </a:xfrm>
              <a:prstGeom prst="ellipse">
                <a:avLst/>
              </a:pr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914353">
                  <a:defRPr/>
                </a:pPr>
                <a:endParaRPr lang="en-US">
                  <a:solidFill>
                    <a:prstClr val="white"/>
                  </a:solidFill>
                  <a:latin typeface="Calibri Light" panose="020F0302020204030204" pitchFamily="34" charset="0"/>
                </a:endParaRPr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4298461" y="1314595"/>
                <a:ext cx="397393" cy="397393"/>
              </a:xfrm>
              <a:prstGeom prst="ellipse">
                <a:avLst/>
              </a:pr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914353">
                  <a:defRPr/>
                </a:pPr>
                <a:endParaRPr lang="en-US">
                  <a:solidFill>
                    <a:prstClr val="white"/>
                  </a:solidFill>
                  <a:latin typeface="Calibri Light" panose="020F0302020204030204" pitchFamily="34" charset="0"/>
                </a:endParaRPr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4999795" y="2626356"/>
                <a:ext cx="397393" cy="397393"/>
              </a:xfrm>
              <a:prstGeom prst="ellipse">
                <a:avLst/>
              </a:pr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914353">
                  <a:defRPr/>
                </a:pPr>
                <a:endParaRPr lang="en-US">
                  <a:solidFill>
                    <a:prstClr val="white"/>
                  </a:solidFill>
                  <a:latin typeface="Calibri Light" panose="020F0302020204030204" pitchFamily="34" charset="0"/>
                </a:endParaRPr>
              </a:p>
            </p:txBody>
          </p:sp>
          <p:sp>
            <p:nvSpPr>
              <p:cNvPr id="79" name="Donut 78"/>
              <p:cNvSpPr/>
              <p:nvPr/>
            </p:nvSpPr>
            <p:spPr>
              <a:xfrm>
                <a:off x="4235942" y="1246374"/>
                <a:ext cx="510934" cy="526156"/>
              </a:xfrm>
              <a:prstGeom prst="donut">
                <a:avLst>
                  <a:gd name="adj" fmla="val 789"/>
                </a:avLst>
              </a:pr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914353">
                  <a:defRPr/>
                </a:pPr>
                <a:endParaRPr lang="en-US">
                  <a:solidFill>
                    <a:prstClr val="black"/>
                  </a:solidFill>
                  <a:latin typeface="Calibri Light" panose="020F0302020204030204" pitchFamily="34" charset="0"/>
                </a:endParaRPr>
              </a:p>
            </p:txBody>
          </p:sp>
          <p:cxnSp>
            <p:nvCxnSpPr>
              <p:cNvPr id="80" name="Straight Arrow Connector 79"/>
              <p:cNvCxnSpPr>
                <a:stCxn id="74" idx="7"/>
                <a:endCxn id="77" idx="3"/>
              </p:cNvCxnSpPr>
              <p:nvPr/>
            </p:nvCxnSpPr>
            <p:spPr>
              <a:xfrm flipV="1">
                <a:off x="4019946" y="1653791"/>
                <a:ext cx="336712" cy="407510"/>
              </a:xfrm>
              <a:prstGeom prst="straightConnector1">
                <a:avLst/>
              </a:prstGeom>
              <a:ln>
                <a:tailEnd type="stealth" w="lg" len="lg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</p:cxnSp>
          <p:cxnSp>
            <p:nvCxnSpPr>
              <p:cNvPr id="81" name="Straight Arrow Connector 80"/>
              <p:cNvCxnSpPr>
                <a:stCxn id="77" idx="5"/>
                <a:endCxn id="75" idx="1"/>
              </p:cNvCxnSpPr>
              <p:nvPr/>
            </p:nvCxnSpPr>
            <p:spPr>
              <a:xfrm>
                <a:off x="4637657" y="1653791"/>
                <a:ext cx="477700" cy="376144"/>
              </a:xfrm>
              <a:prstGeom prst="straightConnector1">
                <a:avLst/>
              </a:prstGeom>
              <a:ln>
                <a:tailEnd type="stealth" w="lg" len="lg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</p:cxnSp>
          <p:cxnSp>
            <p:nvCxnSpPr>
              <p:cNvPr id="82" name="Straight Arrow Connector 81"/>
              <p:cNvCxnSpPr>
                <a:stCxn id="77" idx="4"/>
                <a:endCxn id="91" idx="0"/>
              </p:cNvCxnSpPr>
              <p:nvPr/>
            </p:nvCxnSpPr>
            <p:spPr>
              <a:xfrm>
                <a:off x="4497158" y="1711988"/>
                <a:ext cx="137479" cy="516975"/>
              </a:xfrm>
              <a:prstGeom prst="straightConnector1">
                <a:avLst/>
              </a:prstGeom>
              <a:ln>
                <a:tailEnd type="stealth" w="lg" len="lg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</p:cxnSp>
          <p:cxnSp>
            <p:nvCxnSpPr>
              <p:cNvPr id="83" name="Straight Arrow Connector 82"/>
              <p:cNvCxnSpPr>
                <a:stCxn id="77" idx="4"/>
                <a:endCxn id="76" idx="7"/>
              </p:cNvCxnSpPr>
              <p:nvPr/>
            </p:nvCxnSpPr>
            <p:spPr>
              <a:xfrm flipH="1">
                <a:off x="4201970" y="1711988"/>
                <a:ext cx="295188" cy="1004282"/>
              </a:xfrm>
              <a:prstGeom prst="straightConnector1">
                <a:avLst/>
              </a:prstGeom>
              <a:ln>
                <a:tailEnd type="stealth" w="lg" len="lg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</p:cxnSp>
          <p:cxnSp>
            <p:nvCxnSpPr>
              <p:cNvPr id="84" name="Straight Arrow Connector 83"/>
              <p:cNvCxnSpPr>
                <a:stCxn id="91" idx="3"/>
                <a:endCxn id="76" idx="6"/>
              </p:cNvCxnSpPr>
              <p:nvPr/>
            </p:nvCxnSpPr>
            <p:spPr>
              <a:xfrm flipH="1">
                <a:off x="4260167" y="2568159"/>
                <a:ext cx="233970" cy="288611"/>
              </a:xfrm>
              <a:prstGeom prst="straightConnector1">
                <a:avLst/>
              </a:prstGeom>
              <a:ln>
                <a:headEnd type="none" w="lg" len="lg"/>
                <a:tailEnd type="stealth" w="lg" len="lg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</p:cxnSp>
          <p:cxnSp>
            <p:nvCxnSpPr>
              <p:cNvPr id="85" name="Straight Arrow Connector 84"/>
              <p:cNvCxnSpPr>
                <a:stCxn id="76" idx="1"/>
                <a:endCxn id="74" idx="4"/>
              </p:cNvCxnSpPr>
              <p:nvPr/>
            </p:nvCxnSpPr>
            <p:spPr>
              <a:xfrm flipH="1" flipV="1">
                <a:off x="3879447" y="2400497"/>
                <a:ext cx="41524" cy="315773"/>
              </a:xfrm>
              <a:prstGeom prst="straightConnector1">
                <a:avLst/>
              </a:prstGeom>
              <a:ln>
                <a:tailEnd type="stealth" w="lg" len="lg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</p:cxnSp>
          <p:sp>
            <p:nvSpPr>
              <p:cNvPr id="86" name="Oval 85"/>
              <p:cNvSpPr/>
              <p:nvPr/>
            </p:nvSpPr>
            <p:spPr>
              <a:xfrm>
                <a:off x="4960855" y="1400112"/>
                <a:ext cx="397393" cy="397393"/>
              </a:xfrm>
              <a:prstGeom prst="ellipse">
                <a:avLst/>
              </a:pr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914353">
                  <a:defRPr/>
                </a:pPr>
                <a:endParaRPr lang="en-US">
                  <a:solidFill>
                    <a:prstClr val="white"/>
                  </a:solidFill>
                  <a:latin typeface="Calibri Light" panose="020F0302020204030204" pitchFamily="34" charset="0"/>
                </a:endParaRPr>
              </a:p>
            </p:txBody>
          </p:sp>
          <p:cxnSp>
            <p:nvCxnSpPr>
              <p:cNvPr id="87" name="Straight Arrow Connector 86"/>
              <p:cNvCxnSpPr>
                <a:stCxn id="77" idx="6"/>
                <a:endCxn id="86" idx="2"/>
              </p:cNvCxnSpPr>
              <p:nvPr/>
            </p:nvCxnSpPr>
            <p:spPr>
              <a:xfrm>
                <a:off x="4695854" y="1513292"/>
                <a:ext cx="265001" cy="85517"/>
              </a:xfrm>
              <a:prstGeom prst="straightConnector1">
                <a:avLst/>
              </a:prstGeom>
              <a:ln>
                <a:tailEnd type="stealth" w="lg" len="lg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</p:cxnSp>
          <p:cxnSp>
            <p:nvCxnSpPr>
              <p:cNvPr id="88" name="Straight Arrow Connector 87"/>
              <p:cNvCxnSpPr>
                <a:stCxn id="86" idx="4"/>
                <a:endCxn id="75" idx="0"/>
              </p:cNvCxnSpPr>
              <p:nvPr/>
            </p:nvCxnSpPr>
            <p:spPr>
              <a:xfrm>
                <a:off x="5159552" y="1797505"/>
                <a:ext cx="96305" cy="174233"/>
              </a:xfrm>
              <a:prstGeom prst="straightConnector1">
                <a:avLst/>
              </a:prstGeom>
              <a:ln>
                <a:tailEnd type="stealth" w="lg" len="lg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</p:cxnSp>
          <p:cxnSp>
            <p:nvCxnSpPr>
              <p:cNvPr id="89" name="Straight Arrow Connector 88"/>
              <p:cNvCxnSpPr>
                <a:stCxn id="75" idx="4"/>
                <a:endCxn id="78" idx="0"/>
              </p:cNvCxnSpPr>
              <p:nvPr/>
            </p:nvCxnSpPr>
            <p:spPr>
              <a:xfrm flipH="1">
                <a:off x="5198492" y="2369131"/>
                <a:ext cx="57365" cy="257225"/>
              </a:xfrm>
              <a:prstGeom prst="straightConnector1">
                <a:avLst/>
              </a:prstGeom>
              <a:ln>
                <a:tailEnd type="stealth" w="lg" len="lg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</p:cxnSp>
          <p:sp>
            <p:nvSpPr>
              <p:cNvPr id="90" name="Oval 89"/>
              <p:cNvSpPr/>
              <p:nvPr/>
            </p:nvSpPr>
            <p:spPr>
              <a:xfrm>
                <a:off x="3699300" y="1433434"/>
                <a:ext cx="397393" cy="397393"/>
              </a:xfrm>
              <a:prstGeom prst="ellipse">
                <a:avLst/>
              </a:pr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914353">
                  <a:defRPr/>
                </a:pPr>
                <a:endParaRPr lang="en-US">
                  <a:solidFill>
                    <a:prstClr val="white"/>
                  </a:solidFill>
                  <a:latin typeface="Calibri Light" panose="020F0302020204030204" pitchFamily="34" charset="0"/>
                </a:endParaRPr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4435940" y="2228963"/>
                <a:ext cx="397393" cy="397393"/>
              </a:xfrm>
              <a:prstGeom prst="ellipse">
                <a:avLst/>
              </a:pr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914353">
                  <a:defRPr/>
                </a:pPr>
                <a:endParaRPr lang="en-US">
                  <a:solidFill>
                    <a:prstClr val="white"/>
                  </a:solidFill>
                  <a:latin typeface="Calibri Light" panose="020F0302020204030204" pitchFamily="34" charset="0"/>
                </a:endParaRPr>
              </a:p>
            </p:txBody>
          </p:sp>
          <p:cxnSp>
            <p:nvCxnSpPr>
              <p:cNvPr id="92" name="Straight Arrow Connector 91"/>
              <p:cNvCxnSpPr>
                <a:endCxn id="78" idx="1"/>
              </p:cNvCxnSpPr>
              <p:nvPr/>
            </p:nvCxnSpPr>
            <p:spPr>
              <a:xfrm>
                <a:off x="4826307" y="2498633"/>
                <a:ext cx="231685" cy="185920"/>
              </a:xfrm>
              <a:prstGeom prst="straightConnector1">
                <a:avLst/>
              </a:prstGeom>
              <a:ln>
                <a:tailEnd type="stealth" w="lg" len="lg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</p:cxnSp>
          <p:cxnSp>
            <p:nvCxnSpPr>
              <p:cNvPr id="93" name="Straight Arrow Connector 92"/>
              <p:cNvCxnSpPr>
                <a:stCxn id="77" idx="2"/>
              </p:cNvCxnSpPr>
              <p:nvPr/>
            </p:nvCxnSpPr>
            <p:spPr>
              <a:xfrm flipH="1">
                <a:off x="4058928" y="1513292"/>
                <a:ext cx="239533" cy="128845"/>
              </a:xfrm>
              <a:prstGeom prst="straightConnector1">
                <a:avLst/>
              </a:prstGeom>
              <a:ln>
                <a:headEnd type="none" w="lg" len="lg"/>
                <a:tailEnd type="stealth" w="lg" len="lg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</p:cxnSp>
          <p:cxnSp>
            <p:nvCxnSpPr>
              <p:cNvPr id="94" name="Straight Arrow Connector 93"/>
              <p:cNvCxnSpPr>
                <a:stCxn id="90" idx="4"/>
                <a:endCxn id="74" idx="0"/>
              </p:cNvCxnSpPr>
              <p:nvPr/>
            </p:nvCxnSpPr>
            <p:spPr>
              <a:xfrm flipH="1">
                <a:off x="3879447" y="1830827"/>
                <a:ext cx="18550" cy="172277"/>
              </a:xfrm>
              <a:prstGeom prst="straightConnector1">
                <a:avLst/>
              </a:prstGeom>
              <a:ln>
                <a:headEnd type="none" w="lg" len="lg"/>
                <a:tailEnd type="stealth" w="lg" len="lg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</p:cxnSp>
          <p:cxnSp>
            <p:nvCxnSpPr>
              <p:cNvPr id="95" name="Straight Arrow Connector 94"/>
              <p:cNvCxnSpPr>
                <a:endCxn id="76" idx="5"/>
              </p:cNvCxnSpPr>
              <p:nvPr/>
            </p:nvCxnSpPr>
            <p:spPr>
              <a:xfrm flipH="1">
                <a:off x="4201970" y="2871079"/>
                <a:ext cx="797825" cy="126190"/>
              </a:xfrm>
              <a:prstGeom prst="straightConnector1">
                <a:avLst/>
              </a:prstGeom>
              <a:ln>
                <a:tailEnd type="stealth" w="lg" len="lg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</p:cxnSp>
        </p:grpSp>
        <p:grpSp>
          <p:nvGrpSpPr>
            <p:cNvPr id="139" name="Group 138"/>
            <p:cNvGrpSpPr/>
            <p:nvPr/>
          </p:nvGrpSpPr>
          <p:grpSpPr>
            <a:xfrm>
              <a:off x="2108112" y="3950732"/>
              <a:ext cx="6502488" cy="609600"/>
              <a:chOff x="2108112" y="3950732"/>
              <a:chExt cx="6502488" cy="609600"/>
            </a:xfrm>
          </p:grpSpPr>
          <p:sp>
            <p:nvSpPr>
              <p:cNvPr id="96" name="Rounded Rectangle 95"/>
              <p:cNvSpPr/>
              <p:nvPr/>
            </p:nvSpPr>
            <p:spPr>
              <a:xfrm>
                <a:off x="2108112" y="3950732"/>
                <a:ext cx="670334" cy="609600"/>
              </a:xfrm>
              <a:prstGeom prst="roundRect">
                <a:avLst/>
              </a:prstGeom>
              <a:solidFill>
                <a:srgbClr val="C0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 defTabSz="914353">
                  <a:defRPr/>
                </a:pPr>
                <a:r>
                  <a:rPr lang="en-US" dirty="0">
                    <a:solidFill>
                      <a:prstClr val="white"/>
                    </a:solidFill>
                    <a:latin typeface="Calibri Light" panose="020F0302020204030204" pitchFamily="34" charset="0"/>
                    <a:cs typeface="Times New Roman" panose="02020603050405020304" pitchFamily="18" charset="0"/>
                  </a:rPr>
                  <a:t>I0</a:t>
                </a:r>
              </a:p>
            </p:txBody>
          </p:sp>
          <p:sp>
            <p:nvSpPr>
              <p:cNvPr id="98" name="Rounded Rectangle 97"/>
              <p:cNvSpPr/>
              <p:nvPr/>
            </p:nvSpPr>
            <p:spPr>
              <a:xfrm>
                <a:off x="3566150" y="3950732"/>
                <a:ext cx="670334" cy="609600"/>
              </a:xfrm>
              <a:prstGeom prst="roundRect">
                <a:avLst/>
              </a:prstGeom>
              <a:solidFill>
                <a:srgbClr val="C0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 defTabSz="914353">
                  <a:defRPr/>
                </a:pPr>
                <a:r>
                  <a:rPr lang="en-US" dirty="0">
                    <a:solidFill>
                      <a:prstClr val="white"/>
                    </a:solidFill>
                    <a:latin typeface="Calibri Light" panose="020F0302020204030204" pitchFamily="34" charset="0"/>
                    <a:cs typeface="Times New Roman" panose="02020603050405020304" pitchFamily="18" charset="0"/>
                  </a:rPr>
                  <a:t>I1</a:t>
                </a:r>
              </a:p>
            </p:txBody>
          </p:sp>
          <p:sp>
            <p:nvSpPr>
              <p:cNvPr id="99" name="Rounded Rectangle 98"/>
              <p:cNvSpPr/>
              <p:nvPr/>
            </p:nvSpPr>
            <p:spPr>
              <a:xfrm>
                <a:off x="5024189" y="3950732"/>
                <a:ext cx="670334" cy="609600"/>
              </a:xfrm>
              <a:prstGeom prst="roundRect">
                <a:avLst/>
              </a:prstGeom>
              <a:solidFill>
                <a:srgbClr val="C0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 defTabSz="914353">
                  <a:defRPr/>
                </a:pPr>
                <a:r>
                  <a:rPr lang="en-US" dirty="0">
                    <a:solidFill>
                      <a:prstClr val="white"/>
                    </a:solidFill>
                    <a:latin typeface="Calibri Light" panose="020F0302020204030204" pitchFamily="34" charset="0"/>
                    <a:cs typeface="Times New Roman" panose="02020603050405020304" pitchFamily="18" charset="0"/>
                  </a:rPr>
                  <a:t>I2</a:t>
                </a:r>
              </a:p>
            </p:txBody>
          </p:sp>
          <p:sp>
            <p:nvSpPr>
              <p:cNvPr id="100" name="Rounded Rectangle 99"/>
              <p:cNvSpPr/>
              <p:nvPr/>
            </p:nvSpPr>
            <p:spPr>
              <a:xfrm>
                <a:off x="6482227" y="3950732"/>
                <a:ext cx="670334" cy="609600"/>
              </a:xfrm>
              <a:prstGeom prst="roundRect">
                <a:avLst/>
              </a:prstGeom>
              <a:solidFill>
                <a:srgbClr val="C0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 defTabSz="914353">
                  <a:defRPr/>
                </a:pPr>
                <a:r>
                  <a:rPr lang="en-US" dirty="0">
                    <a:solidFill>
                      <a:prstClr val="white"/>
                    </a:solidFill>
                    <a:latin typeface="Calibri Light" panose="020F0302020204030204" pitchFamily="34" charset="0"/>
                    <a:cs typeface="Times New Roman" panose="02020603050405020304" pitchFamily="18" charset="0"/>
                  </a:rPr>
                  <a:t>I3</a:t>
                </a:r>
              </a:p>
            </p:txBody>
          </p:sp>
          <p:sp>
            <p:nvSpPr>
              <p:cNvPr id="101" name="Rounded Rectangle 100"/>
              <p:cNvSpPr/>
              <p:nvPr/>
            </p:nvSpPr>
            <p:spPr>
              <a:xfrm>
                <a:off x="7940266" y="3950732"/>
                <a:ext cx="670334" cy="609600"/>
              </a:xfrm>
              <a:prstGeom prst="roundRect">
                <a:avLst/>
              </a:prstGeom>
              <a:solidFill>
                <a:srgbClr val="C0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 defTabSz="914353">
                  <a:defRPr/>
                </a:pPr>
                <a:r>
                  <a:rPr lang="en-US" dirty="0">
                    <a:solidFill>
                      <a:prstClr val="white"/>
                    </a:solidFill>
                    <a:latin typeface="Calibri Light" panose="020F0302020204030204" pitchFamily="34" charset="0"/>
                    <a:cs typeface="Times New Roman" panose="02020603050405020304" pitchFamily="18" charset="0"/>
                  </a:rPr>
                  <a:t>I4</a:t>
                </a:r>
              </a:p>
            </p:txBody>
          </p:sp>
          <p:sp>
            <p:nvSpPr>
              <p:cNvPr id="116" name="Down Arrow 115"/>
              <p:cNvSpPr/>
              <p:nvPr/>
            </p:nvSpPr>
            <p:spPr>
              <a:xfrm rot="16200000">
                <a:off x="2953758" y="3871743"/>
                <a:ext cx="457200" cy="767594"/>
              </a:xfrm>
              <a:prstGeom prst="downArrow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914353">
                  <a:defRPr/>
                </a:pPr>
                <a:endParaRPr lang="en-US">
                  <a:solidFill>
                    <a:prstClr val="white"/>
                  </a:solidFill>
                  <a:latin typeface="Calibri Light" panose="020F0302020204030204" pitchFamily="34" charset="0"/>
                </a:endParaRPr>
              </a:p>
            </p:txBody>
          </p:sp>
          <p:sp>
            <p:nvSpPr>
              <p:cNvPr id="117" name="Down Arrow 116"/>
              <p:cNvSpPr/>
              <p:nvPr/>
            </p:nvSpPr>
            <p:spPr>
              <a:xfrm rot="16200000">
                <a:off x="7327869" y="3871736"/>
                <a:ext cx="457200" cy="767594"/>
              </a:xfrm>
              <a:prstGeom prst="downArrow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914353">
                  <a:defRPr/>
                </a:pPr>
                <a:endParaRPr lang="en-US">
                  <a:solidFill>
                    <a:prstClr val="white"/>
                  </a:solidFill>
                  <a:latin typeface="Calibri Light" panose="020F0302020204030204" pitchFamily="34" charset="0"/>
                </a:endParaRPr>
              </a:p>
            </p:txBody>
          </p:sp>
          <p:sp>
            <p:nvSpPr>
              <p:cNvPr id="118" name="Down Arrow 117"/>
              <p:cNvSpPr/>
              <p:nvPr/>
            </p:nvSpPr>
            <p:spPr>
              <a:xfrm rot="16200000">
                <a:off x="5869830" y="3871743"/>
                <a:ext cx="457200" cy="767594"/>
              </a:xfrm>
              <a:prstGeom prst="downArrow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914353">
                  <a:defRPr/>
                </a:pPr>
                <a:endParaRPr lang="en-US">
                  <a:solidFill>
                    <a:prstClr val="white"/>
                  </a:solidFill>
                  <a:latin typeface="Calibri Light" panose="020F0302020204030204" pitchFamily="34" charset="0"/>
                </a:endParaRPr>
              </a:p>
            </p:txBody>
          </p:sp>
          <p:sp>
            <p:nvSpPr>
              <p:cNvPr id="119" name="Down Arrow 118"/>
              <p:cNvSpPr/>
              <p:nvPr/>
            </p:nvSpPr>
            <p:spPr>
              <a:xfrm rot="16200000">
                <a:off x="4411794" y="3871736"/>
                <a:ext cx="457200" cy="767594"/>
              </a:xfrm>
              <a:prstGeom prst="downArrow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914353">
                  <a:defRPr/>
                </a:pPr>
                <a:endParaRPr lang="en-US">
                  <a:solidFill>
                    <a:prstClr val="white"/>
                  </a:solidFill>
                  <a:latin typeface="Calibri Light" panose="020F0302020204030204" pitchFamily="34" charset="0"/>
                </a:endParaRPr>
              </a:p>
            </p:txBody>
          </p:sp>
        </p:grpSp>
        <p:sp>
          <p:nvSpPr>
            <p:cNvPr id="72" name="TextBox 71"/>
            <p:cNvSpPr txBox="1"/>
            <p:nvPr/>
          </p:nvSpPr>
          <p:spPr>
            <a:xfrm>
              <a:off x="1828800" y="3581400"/>
              <a:ext cx="16697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53">
                <a:defRPr/>
              </a:pPr>
              <a:r>
                <a:rPr lang="en-US" dirty="0">
                  <a:solidFill>
                    <a:prstClr val="black"/>
                  </a:solidFill>
                  <a:latin typeface="Calibri Light" panose="020F0302020204030204" pitchFamily="34" charset="0"/>
                </a:rPr>
                <a:t>Implementation</a:t>
              </a:r>
            </a:p>
          </p:txBody>
        </p:sp>
      </p:grpSp>
      <p:sp>
        <p:nvSpPr>
          <p:cNvPr id="125" name="Rounded Rectangle 124"/>
          <p:cNvSpPr/>
          <p:nvPr/>
        </p:nvSpPr>
        <p:spPr>
          <a:xfrm>
            <a:off x="3558914" y="2244808"/>
            <a:ext cx="6499486" cy="730503"/>
          </a:xfrm>
          <a:prstGeom prst="roundRect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53">
              <a:defRPr/>
            </a:pPr>
            <a:endParaRPr lang="en-US" sz="3200" i="1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126" name="Rounded Rectangle 125"/>
          <p:cNvSpPr/>
          <p:nvPr/>
        </p:nvSpPr>
        <p:spPr>
          <a:xfrm>
            <a:off x="3558914" y="3676446"/>
            <a:ext cx="6499486" cy="749670"/>
          </a:xfrm>
          <a:prstGeom prst="roundRect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53">
              <a:defRPr/>
            </a:pPr>
            <a:endParaRPr lang="en-US" sz="3200" i="1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grpSp>
        <p:nvGrpSpPr>
          <p:cNvPr id="128" name="Group 127"/>
          <p:cNvGrpSpPr/>
          <p:nvPr/>
        </p:nvGrpSpPr>
        <p:grpSpPr>
          <a:xfrm>
            <a:off x="2179034" y="2713284"/>
            <a:ext cx="7983645" cy="1665084"/>
            <a:chOff x="614689" y="2649184"/>
            <a:chExt cx="7983645" cy="1665084"/>
          </a:xfrm>
        </p:grpSpPr>
        <p:sp>
          <p:nvSpPr>
            <p:cNvPr id="129" name="Rounded Rectangle 128"/>
            <p:cNvSpPr/>
            <p:nvPr/>
          </p:nvSpPr>
          <p:spPr>
            <a:xfrm>
              <a:off x="2095846" y="3043453"/>
              <a:ext cx="670334" cy="609600"/>
            </a:xfrm>
            <a:prstGeom prst="roundRect">
              <a:avLst/>
            </a:prstGeom>
            <a:solidFill>
              <a:srgbClr val="4F81BD"/>
            </a:solidFill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914353">
                <a:defRPr/>
              </a:pPr>
              <a:r>
                <a:rPr lang="en-US" dirty="0">
                  <a:solidFill>
                    <a:prstClr val="white"/>
                  </a:solidFill>
                  <a:latin typeface="Calibri Light" panose="020F0302020204030204" pitchFamily="34" charset="0"/>
                  <a:cs typeface="Times New Roman" panose="02020603050405020304" pitchFamily="18" charset="0"/>
                </a:rPr>
                <a:t>P0</a:t>
              </a:r>
            </a:p>
          </p:txBody>
        </p:sp>
        <p:sp>
          <p:nvSpPr>
            <p:cNvPr id="130" name="Rounded Rectangle 129"/>
            <p:cNvSpPr/>
            <p:nvPr/>
          </p:nvSpPr>
          <p:spPr>
            <a:xfrm>
              <a:off x="3553884" y="3043453"/>
              <a:ext cx="670334" cy="609600"/>
            </a:xfrm>
            <a:prstGeom prst="roundRect">
              <a:avLst/>
            </a:prstGeom>
            <a:solidFill>
              <a:srgbClr val="4F81BD"/>
            </a:solidFill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914353">
                <a:defRPr/>
              </a:pPr>
              <a:r>
                <a:rPr lang="en-US" dirty="0">
                  <a:solidFill>
                    <a:prstClr val="white"/>
                  </a:solidFill>
                  <a:latin typeface="Calibri Light" panose="020F0302020204030204" pitchFamily="34" charset="0"/>
                  <a:cs typeface="Times New Roman" panose="02020603050405020304" pitchFamily="18" charset="0"/>
                </a:rPr>
                <a:t>P1</a:t>
              </a:r>
            </a:p>
          </p:txBody>
        </p:sp>
        <p:sp>
          <p:nvSpPr>
            <p:cNvPr id="131" name="Rounded Rectangle 130"/>
            <p:cNvSpPr/>
            <p:nvPr/>
          </p:nvSpPr>
          <p:spPr>
            <a:xfrm>
              <a:off x="5011923" y="3043453"/>
              <a:ext cx="670334" cy="609600"/>
            </a:xfrm>
            <a:prstGeom prst="roundRect">
              <a:avLst/>
            </a:prstGeom>
            <a:solidFill>
              <a:srgbClr val="4F81BD"/>
            </a:solidFill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914353">
                <a:defRPr/>
              </a:pPr>
              <a:r>
                <a:rPr lang="en-US" dirty="0">
                  <a:solidFill>
                    <a:prstClr val="white"/>
                  </a:solidFill>
                  <a:latin typeface="Calibri Light" panose="020F0302020204030204" pitchFamily="34" charset="0"/>
                  <a:cs typeface="Times New Roman" panose="02020603050405020304" pitchFamily="18" charset="0"/>
                </a:rPr>
                <a:t>P2</a:t>
              </a:r>
            </a:p>
          </p:txBody>
        </p:sp>
        <p:sp>
          <p:nvSpPr>
            <p:cNvPr id="132" name="Rounded Rectangle 131"/>
            <p:cNvSpPr/>
            <p:nvPr/>
          </p:nvSpPr>
          <p:spPr>
            <a:xfrm>
              <a:off x="6469961" y="3043453"/>
              <a:ext cx="670334" cy="609600"/>
            </a:xfrm>
            <a:prstGeom prst="roundRect">
              <a:avLst/>
            </a:prstGeom>
            <a:solidFill>
              <a:srgbClr val="4F81BD"/>
            </a:solidFill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914353">
                <a:defRPr/>
              </a:pPr>
              <a:r>
                <a:rPr lang="en-US" dirty="0">
                  <a:solidFill>
                    <a:prstClr val="white"/>
                  </a:solidFill>
                  <a:latin typeface="Calibri Light" panose="020F0302020204030204" pitchFamily="34" charset="0"/>
                  <a:cs typeface="Times New Roman" panose="02020603050405020304" pitchFamily="18" charset="0"/>
                </a:rPr>
                <a:t>P3</a:t>
              </a:r>
            </a:p>
          </p:txBody>
        </p:sp>
        <p:sp>
          <p:nvSpPr>
            <p:cNvPr id="133" name="Rounded Rectangle 132"/>
            <p:cNvSpPr/>
            <p:nvPr/>
          </p:nvSpPr>
          <p:spPr>
            <a:xfrm>
              <a:off x="7928000" y="3043453"/>
              <a:ext cx="670334" cy="609600"/>
            </a:xfrm>
            <a:prstGeom prst="roundRect">
              <a:avLst/>
            </a:prstGeom>
            <a:solidFill>
              <a:srgbClr val="4F81BD"/>
            </a:solidFill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914353">
                <a:defRPr/>
              </a:pPr>
              <a:r>
                <a:rPr lang="en-US" dirty="0">
                  <a:solidFill>
                    <a:prstClr val="white"/>
                  </a:solidFill>
                  <a:latin typeface="Calibri Light" panose="020F0302020204030204" pitchFamily="34" charset="0"/>
                  <a:cs typeface="Times New Roman" panose="02020603050405020304" pitchFamily="18" charset="0"/>
                </a:rPr>
                <a:t>P4</a:t>
              </a:r>
            </a:p>
          </p:txBody>
        </p:sp>
        <p:sp>
          <p:nvSpPr>
            <p:cNvPr id="134" name="Down Arrow 133"/>
            <p:cNvSpPr/>
            <p:nvPr/>
          </p:nvSpPr>
          <p:spPr>
            <a:xfrm rot="16200000">
              <a:off x="2941492" y="2964464"/>
              <a:ext cx="457200" cy="767594"/>
            </a:xfrm>
            <a:prstGeom prst="downArrow">
              <a:avLst/>
            </a:prstGeom>
            <a:solidFill>
              <a:srgbClr val="00B0F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353">
                <a:defRPr/>
              </a:pPr>
              <a:endParaRPr lang="en-US">
                <a:solidFill>
                  <a:prstClr val="white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35" name="Down Arrow 134"/>
            <p:cNvSpPr/>
            <p:nvPr/>
          </p:nvSpPr>
          <p:spPr>
            <a:xfrm rot="16200000">
              <a:off x="7315603" y="2964457"/>
              <a:ext cx="457200" cy="767594"/>
            </a:xfrm>
            <a:prstGeom prst="downArrow">
              <a:avLst/>
            </a:prstGeom>
            <a:solidFill>
              <a:srgbClr val="00B0F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353">
                <a:defRPr/>
              </a:pPr>
              <a:endParaRPr lang="en-US">
                <a:solidFill>
                  <a:prstClr val="white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36" name="Down Arrow 135"/>
            <p:cNvSpPr/>
            <p:nvPr/>
          </p:nvSpPr>
          <p:spPr>
            <a:xfrm rot="16200000">
              <a:off x="5857564" y="2964464"/>
              <a:ext cx="457200" cy="767594"/>
            </a:xfrm>
            <a:prstGeom prst="downArrow">
              <a:avLst/>
            </a:prstGeom>
            <a:solidFill>
              <a:srgbClr val="00B0F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353">
                <a:defRPr/>
              </a:pPr>
              <a:endParaRPr lang="en-US">
                <a:solidFill>
                  <a:prstClr val="white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37" name="Down Arrow 136"/>
            <p:cNvSpPr/>
            <p:nvPr/>
          </p:nvSpPr>
          <p:spPr>
            <a:xfrm rot="16200000">
              <a:off x="4399528" y="2964457"/>
              <a:ext cx="457200" cy="767594"/>
            </a:xfrm>
            <a:prstGeom prst="downArrow">
              <a:avLst/>
            </a:prstGeom>
            <a:solidFill>
              <a:srgbClr val="00B0F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353">
                <a:defRPr/>
              </a:pPr>
              <a:endParaRPr lang="en-US">
                <a:solidFill>
                  <a:prstClr val="white"/>
                </a:solidFill>
                <a:latin typeface="Calibri Light" panose="020F0302020204030204" pitchFamily="34" charset="0"/>
              </a:endParaRPr>
            </a:p>
          </p:txBody>
        </p:sp>
        <p:cxnSp>
          <p:nvCxnSpPr>
            <p:cNvPr id="138" name="Straight Connector 137"/>
            <p:cNvCxnSpPr/>
            <p:nvPr/>
          </p:nvCxnSpPr>
          <p:spPr>
            <a:xfrm>
              <a:off x="8274673" y="3668677"/>
              <a:ext cx="0" cy="645591"/>
            </a:xfrm>
            <a:prstGeom prst="line">
              <a:avLst/>
            </a:prstGeom>
            <a:ln w="25400">
              <a:solidFill>
                <a:schemeClr val="tx1"/>
              </a:solidFill>
              <a:prstDash val="sysDash"/>
              <a:headEnd type="stealth" w="lg" len="lg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/>
          </p:nvCxnSpPr>
          <p:spPr>
            <a:xfrm>
              <a:off x="3878352" y="3668677"/>
              <a:ext cx="0" cy="645591"/>
            </a:xfrm>
            <a:prstGeom prst="line">
              <a:avLst/>
            </a:prstGeom>
            <a:ln w="25400">
              <a:solidFill>
                <a:schemeClr val="tx1"/>
              </a:solidFill>
              <a:prstDash val="sysDash"/>
              <a:headEnd type="stealth" w="lg" len="lg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/>
          </p:nvCxnSpPr>
          <p:spPr>
            <a:xfrm>
              <a:off x="5343792" y="3668677"/>
              <a:ext cx="0" cy="645591"/>
            </a:xfrm>
            <a:prstGeom prst="line">
              <a:avLst/>
            </a:prstGeom>
            <a:ln w="25400">
              <a:solidFill>
                <a:schemeClr val="tx1"/>
              </a:solidFill>
              <a:prstDash val="sysDash"/>
              <a:headEnd type="stealth" w="lg" len="lg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>
              <a:off x="6809232" y="3668677"/>
              <a:ext cx="0" cy="645591"/>
            </a:xfrm>
            <a:prstGeom prst="line">
              <a:avLst/>
            </a:prstGeom>
            <a:ln w="25400">
              <a:solidFill>
                <a:schemeClr val="tx1"/>
              </a:solidFill>
              <a:prstDash val="sysDash"/>
              <a:headEnd type="stealth" w="lg" len="lg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>
              <a:off x="2412912" y="3668677"/>
              <a:ext cx="0" cy="645591"/>
            </a:xfrm>
            <a:prstGeom prst="line">
              <a:avLst/>
            </a:prstGeom>
            <a:ln w="25400">
              <a:solidFill>
                <a:schemeClr val="tx1"/>
              </a:solidFill>
              <a:prstDash val="sysDash"/>
              <a:headEnd type="stealth" w="lg" len="lg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5" name="Group 144"/>
            <p:cNvGrpSpPr/>
            <p:nvPr/>
          </p:nvGrpSpPr>
          <p:grpSpPr>
            <a:xfrm>
              <a:off x="614689" y="2698968"/>
              <a:ext cx="1205132" cy="1158697"/>
              <a:chOff x="-1235057" y="783472"/>
              <a:chExt cx="1205132" cy="1158697"/>
            </a:xfrm>
          </p:grpSpPr>
          <p:grpSp>
            <p:nvGrpSpPr>
              <p:cNvPr id="147" name="Group 146"/>
              <p:cNvGrpSpPr/>
              <p:nvPr/>
            </p:nvGrpSpPr>
            <p:grpSpPr>
              <a:xfrm>
                <a:off x="-1182990" y="783472"/>
                <a:ext cx="1102878" cy="1127325"/>
                <a:chOff x="3680750" y="1246374"/>
                <a:chExt cx="1773803" cy="1813121"/>
              </a:xfrm>
            </p:grpSpPr>
            <p:sp>
              <p:nvSpPr>
                <p:cNvPr id="180" name="Oval 179"/>
                <p:cNvSpPr/>
                <p:nvPr/>
              </p:nvSpPr>
              <p:spPr>
                <a:xfrm>
                  <a:off x="3680750" y="2171618"/>
                  <a:ext cx="397394" cy="397393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defTabSz="914353">
                    <a:defRPr/>
                  </a:pPr>
                  <a:endParaRPr lang="en-US">
                    <a:solidFill>
                      <a:prstClr val="white"/>
                    </a:solidFill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220" name="Oval 219"/>
                <p:cNvSpPr/>
                <p:nvPr/>
              </p:nvSpPr>
              <p:spPr>
                <a:xfrm>
                  <a:off x="5057160" y="1971738"/>
                  <a:ext cx="397393" cy="397393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defTabSz="914353">
                    <a:defRPr/>
                  </a:pPr>
                  <a:endParaRPr lang="en-US">
                    <a:solidFill>
                      <a:prstClr val="white"/>
                    </a:solidFill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222" name="Oval 221"/>
                <p:cNvSpPr/>
                <p:nvPr/>
              </p:nvSpPr>
              <p:spPr>
                <a:xfrm>
                  <a:off x="4292713" y="1310756"/>
                  <a:ext cx="397393" cy="397393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defTabSz="914353">
                    <a:defRPr/>
                  </a:pPr>
                  <a:endParaRPr lang="en-US">
                    <a:solidFill>
                      <a:prstClr val="white"/>
                    </a:solidFill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223" name="Oval 222"/>
                <p:cNvSpPr/>
                <p:nvPr/>
              </p:nvSpPr>
              <p:spPr>
                <a:xfrm>
                  <a:off x="4494253" y="2662102"/>
                  <a:ext cx="397394" cy="397393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defTabSz="914353">
                    <a:defRPr/>
                  </a:pPr>
                  <a:endParaRPr lang="en-US">
                    <a:solidFill>
                      <a:prstClr val="white"/>
                    </a:solidFill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224" name="Donut 223"/>
                <p:cNvSpPr/>
                <p:nvPr/>
              </p:nvSpPr>
              <p:spPr>
                <a:xfrm>
                  <a:off x="4235942" y="1246374"/>
                  <a:ext cx="510934" cy="526156"/>
                </a:xfrm>
                <a:prstGeom prst="donut">
                  <a:avLst>
                    <a:gd name="adj" fmla="val 789"/>
                  </a:avLst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defTabSz="914353">
                    <a:defRPr/>
                  </a:pPr>
                  <a:endParaRPr lang="en-US">
                    <a:solidFill>
                      <a:prstClr val="black"/>
                    </a:solidFill>
                    <a:latin typeface="Calibri Light" panose="020F0302020204030204" pitchFamily="34" charset="0"/>
                  </a:endParaRPr>
                </a:p>
              </p:txBody>
            </p:sp>
            <p:cxnSp>
              <p:nvCxnSpPr>
                <p:cNvPr id="225" name="Straight Arrow Connector 224"/>
                <p:cNvCxnSpPr>
                  <a:stCxn id="180" idx="7"/>
                  <a:endCxn id="222" idx="3"/>
                </p:cNvCxnSpPr>
                <p:nvPr/>
              </p:nvCxnSpPr>
              <p:spPr>
                <a:xfrm flipV="1">
                  <a:off x="4019947" y="1649953"/>
                  <a:ext cx="330963" cy="579861"/>
                </a:xfrm>
                <a:prstGeom prst="straightConnector1">
                  <a:avLst/>
                </a:prstGeom>
                <a:ln>
                  <a:solidFill>
                    <a:srgbClr val="0070C0"/>
                  </a:solidFill>
                  <a:tailEnd type="stealth" w="lg" len="lg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226" name="Straight Arrow Connector 225"/>
                <p:cNvCxnSpPr>
                  <a:stCxn id="222" idx="5"/>
                  <a:endCxn id="220" idx="1"/>
                </p:cNvCxnSpPr>
                <p:nvPr/>
              </p:nvCxnSpPr>
              <p:spPr>
                <a:xfrm>
                  <a:off x="4631909" y="1649952"/>
                  <a:ext cx="483448" cy="379983"/>
                </a:xfrm>
                <a:prstGeom prst="straightConnector1">
                  <a:avLst/>
                </a:prstGeom>
                <a:ln>
                  <a:solidFill>
                    <a:srgbClr val="0070C0"/>
                  </a:solidFill>
                  <a:tailEnd type="stealth" w="lg" len="lg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227" name="Straight Arrow Connector 226"/>
                <p:cNvCxnSpPr>
                  <a:stCxn id="222" idx="4"/>
                  <a:endCxn id="236" idx="0"/>
                </p:cNvCxnSpPr>
                <p:nvPr/>
              </p:nvCxnSpPr>
              <p:spPr>
                <a:xfrm>
                  <a:off x="4491411" y="1708149"/>
                  <a:ext cx="76842" cy="316555"/>
                </a:xfrm>
                <a:prstGeom prst="straightConnector1">
                  <a:avLst/>
                </a:prstGeom>
                <a:ln>
                  <a:solidFill>
                    <a:srgbClr val="0070C0"/>
                  </a:solidFill>
                  <a:tailEnd type="stealth" w="lg" len="lg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231" name="Oval 230"/>
                <p:cNvSpPr/>
                <p:nvPr/>
              </p:nvSpPr>
              <p:spPr>
                <a:xfrm>
                  <a:off x="4960855" y="1400112"/>
                  <a:ext cx="397393" cy="397393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defTabSz="914353">
                    <a:defRPr/>
                  </a:pPr>
                  <a:endParaRPr lang="en-US">
                    <a:solidFill>
                      <a:prstClr val="white"/>
                    </a:solidFill>
                    <a:latin typeface="Calibri Light" panose="020F0302020204030204" pitchFamily="34" charset="0"/>
                  </a:endParaRPr>
                </a:p>
              </p:txBody>
            </p:sp>
            <p:cxnSp>
              <p:nvCxnSpPr>
                <p:cNvPr id="232" name="Straight Arrow Connector 231"/>
                <p:cNvCxnSpPr>
                  <a:stCxn id="222" idx="6"/>
                  <a:endCxn id="231" idx="2"/>
                </p:cNvCxnSpPr>
                <p:nvPr/>
              </p:nvCxnSpPr>
              <p:spPr>
                <a:xfrm>
                  <a:off x="4690106" y="1509453"/>
                  <a:ext cx="270749" cy="89356"/>
                </a:xfrm>
                <a:prstGeom prst="straightConnector1">
                  <a:avLst/>
                </a:prstGeom>
                <a:ln>
                  <a:solidFill>
                    <a:srgbClr val="0070C0"/>
                  </a:solidFill>
                  <a:tailEnd type="stealth" w="lg" len="lg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233" name="Straight Arrow Connector 232"/>
                <p:cNvCxnSpPr>
                  <a:stCxn id="231" idx="4"/>
                  <a:endCxn id="220" idx="0"/>
                </p:cNvCxnSpPr>
                <p:nvPr/>
              </p:nvCxnSpPr>
              <p:spPr>
                <a:xfrm>
                  <a:off x="5159552" y="1797505"/>
                  <a:ext cx="96305" cy="174233"/>
                </a:xfrm>
                <a:prstGeom prst="straightConnector1">
                  <a:avLst/>
                </a:prstGeom>
                <a:ln>
                  <a:solidFill>
                    <a:srgbClr val="0070C0"/>
                  </a:solidFill>
                  <a:tailEnd type="stealth" w="lg" len="lg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234" name="Straight Arrow Connector 233"/>
                <p:cNvCxnSpPr>
                  <a:stCxn id="220" idx="4"/>
                  <a:endCxn id="223" idx="0"/>
                </p:cNvCxnSpPr>
                <p:nvPr/>
              </p:nvCxnSpPr>
              <p:spPr>
                <a:xfrm flipH="1">
                  <a:off x="4692951" y="2369131"/>
                  <a:ext cx="562906" cy="292970"/>
                </a:xfrm>
                <a:prstGeom prst="straightConnector1">
                  <a:avLst/>
                </a:prstGeom>
                <a:ln>
                  <a:solidFill>
                    <a:srgbClr val="0070C0"/>
                  </a:solidFill>
                  <a:tailEnd type="stealth" w="lg" len="lg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235" name="Oval 234"/>
                <p:cNvSpPr/>
                <p:nvPr/>
              </p:nvSpPr>
              <p:spPr>
                <a:xfrm>
                  <a:off x="3699300" y="1433434"/>
                  <a:ext cx="397393" cy="397393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defTabSz="914353">
                    <a:defRPr/>
                  </a:pPr>
                  <a:endParaRPr lang="en-US">
                    <a:solidFill>
                      <a:prstClr val="white"/>
                    </a:solidFill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236" name="Oval 235"/>
                <p:cNvSpPr/>
                <p:nvPr/>
              </p:nvSpPr>
              <p:spPr>
                <a:xfrm>
                  <a:off x="4369555" y="2024704"/>
                  <a:ext cx="397394" cy="397393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defTabSz="914353">
                    <a:defRPr/>
                  </a:pPr>
                  <a:endParaRPr lang="en-US">
                    <a:solidFill>
                      <a:prstClr val="white"/>
                    </a:solidFill>
                    <a:latin typeface="Calibri Light" panose="020F0302020204030204" pitchFamily="34" charset="0"/>
                  </a:endParaRPr>
                </a:p>
              </p:txBody>
            </p:sp>
            <p:cxnSp>
              <p:nvCxnSpPr>
                <p:cNvPr id="237" name="Straight Arrow Connector 236"/>
                <p:cNvCxnSpPr>
                  <a:stCxn id="178" idx="2"/>
                  <a:endCxn id="174" idx="0"/>
                </p:cNvCxnSpPr>
                <p:nvPr/>
              </p:nvCxnSpPr>
              <p:spPr>
                <a:xfrm>
                  <a:off x="4563709" y="2461640"/>
                  <a:ext cx="18866" cy="227336"/>
                </a:xfrm>
                <a:prstGeom prst="straightConnector1">
                  <a:avLst/>
                </a:prstGeom>
                <a:ln>
                  <a:solidFill>
                    <a:srgbClr val="0070C0"/>
                  </a:solidFill>
                  <a:tailEnd type="stealth" w="lg" len="lg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238" name="Straight Arrow Connector 237"/>
                <p:cNvCxnSpPr>
                  <a:stCxn id="222" idx="2"/>
                </p:cNvCxnSpPr>
                <p:nvPr/>
              </p:nvCxnSpPr>
              <p:spPr>
                <a:xfrm flipH="1">
                  <a:off x="4058929" y="1509453"/>
                  <a:ext cx="233784" cy="132684"/>
                </a:xfrm>
                <a:prstGeom prst="straightConnector1">
                  <a:avLst/>
                </a:prstGeom>
                <a:ln>
                  <a:solidFill>
                    <a:srgbClr val="0070C0"/>
                  </a:solidFill>
                  <a:headEnd type="none" w="lg" len="lg"/>
                  <a:tailEnd type="stealth" w="lg" len="lg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239" name="Straight Arrow Connector 238"/>
                <p:cNvCxnSpPr>
                  <a:stCxn id="235" idx="4"/>
                  <a:endCxn id="180" idx="0"/>
                </p:cNvCxnSpPr>
                <p:nvPr/>
              </p:nvCxnSpPr>
              <p:spPr>
                <a:xfrm flipH="1">
                  <a:off x="3879448" y="1830827"/>
                  <a:ext cx="18551" cy="340791"/>
                </a:xfrm>
                <a:prstGeom prst="straightConnector1">
                  <a:avLst/>
                </a:prstGeom>
                <a:ln>
                  <a:solidFill>
                    <a:srgbClr val="0070C0"/>
                  </a:solidFill>
                  <a:headEnd type="none" w="lg" len="lg"/>
                  <a:tailEnd type="stealth" w="lg" len="lg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240" name="Straight Arrow Connector 239"/>
                <p:cNvCxnSpPr>
                  <a:stCxn id="174" idx="2"/>
                  <a:endCxn id="180" idx="5"/>
                </p:cNvCxnSpPr>
                <p:nvPr/>
              </p:nvCxnSpPr>
              <p:spPr>
                <a:xfrm flipH="1" flipV="1">
                  <a:off x="4019947" y="2510815"/>
                  <a:ext cx="562628" cy="416233"/>
                </a:xfrm>
                <a:prstGeom prst="straightConnector1">
                  <a:avLst/>
                </a:prstGeom>
                <a:ln>
                  <a:solidFill>
                    <a:srgbClr val="0070C0"/>
                  </a:solidFill>
                  <a:tailEnd type="stealth" w="lg" len="lg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148" name="Group 147"/>
              <p:cNvGrpSpPr/>
              <p:nvPr/>
            </p:nvGrpSpPr>
            <p:grpSpPr>
              <a:xfrm>
                <a:off x="-806651" y="1260963"/>
                <a:ext cx="326482" cy="278112"/>
                <a:chOff x="7696220" y="4693763"/>
                <a:chExt cx="372342" cy="280467"/>
              </a:xfrm>
            </p:grpSpPr>
            <p:pic>
              <p:nvPicPr>
                <p:cNvPr id="177" name="Picture 114" descr="3d1itajn[1]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96220" y="4710237"/>
                  <a:ext cx="190428" cy="149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78" name="Picture 114" descr="3d1itajn[1]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797906" y="4824952"/>
                  <a:ext cx="190428" cy="14927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79" name="Picture 114" descr="3d1itajn[1]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878134" y="4693763"/>
                  <a:ext cx="190428" cy="149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49" name="Group 148"/>
              <p:cNvGrpSpPr/>
              <p:nvPr/>
            </p:nvGrpSpPr>
            <p:grpSpPr>
              <a:xfrm>
                <a:off x="-705759" y="1664089"/>
                <a:ext cx="326482" cy="278080"/>
                <a:chOff x="7399298" y="4860267"/>
                <a:chExt cx="372342" cy="280435"/>
              </a:xfrm>
            </p:grpSpPr>
            <p:pic>
              <p:nvPicPr>
                <p:cNvPr id="174" name="Picture 114" descr="3d1itajn[1]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399298" y="4876739"/>
                  <a:ext cx="190428" cy="14927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75" name="Picture 114" descr="3d1itajn[1]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500984" y="4991424"/>
                  <a:ext cx="190428" cy="14927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76" name="Picture 114" descr="3d1itajn[1]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581212" y="4860267"/>
                  <a:ext cx="190428" cy="14927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50" name="Group 149"/>
              <p:cNvGrpSpPr/>
              <p:nvPr/>
            </p:nvGrpSpPr>
            <p:grpSpPr>
              <a:xfrm>
                <a:off x="-416745" y="863356"/>
                <a:ext cx="326482" cy="278080"/>
                <a:chOff x="7746914" y="4821843"/>
                <a:chExt cx="372342" cy="280435"/>
              </a:xfrm>
            </p:grpSpPr>
            <p:pic>
              <p:nvPicPr>
                <p:cNvPr id="171" name="Picture 114" descr="3d1itajn[1]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746914" y="4838315"/>
                  <a:ext cx="190428" cy="14927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72" name="Picture 114" descr="3d1itajn[1]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848600" y="4953000"/>
                  <a:ext cx="190428" cy="14927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73" name="Picture 114" descr="3d1itajn[1]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928828" y="4821843"/>
                  <a:ext cx="190428" cy="14927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51" name="Group 150"/>
              <p:cNvGrpSpPr/>
              <p:nvPr/>
            </p:nvGrpSpPr>
            <p:grpSpPr>
              <a:xfrm>
                <a:off x="-831525" y="801489"/>
                <a:ext cx="326482" cy="278080"/>
                <a:chOff x="7746914" y="4821843"/>
                <a:chExt cx="372342" cy="280435"/>
              </a:xfrm>
            </p:grpSpPr>
            <p:pic>
              <p:nvPicPr>
                <p:cNvPr id="168" name="Picture 114" descr="3d1itajn[1]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746914" y="4838315"/>
                  <a:ext cx="190428" cy="14927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69" name="Picture 114" descr="3d1itajn[1]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848600" y="4953000"/>
                  <a:ext cx="190428" cy="14927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70" name="Picture 114" descr="3d1itajn[1]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928828" y="4821843"/>
                  <a:ext cx="190428" cy="14927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52" name="Group 151"/>
              <p:cNvGrpSpPr/>
              <p:nvPr/>
            </p:nvGrpSpPr>
            <p:grpSpPr>
              <a:xfrm>
                <a:off x="-356403" y="1240180"/>
                <a:ext cx="326478" cy="278080"/>
                <a:chOff x="7786266" y="4734853"/>
                <a:chExt cx="372338" cy="280435"/>
              </a:xfrm>
            </p:grpSpPr>
            <p:pic>
              <p:nvPicPr>
                <p:cNvPr id="165" name="Picture 114" descr="3d1itajn[1]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786266" y="4751325"/>
                  <a:ext cx="190429" cy="14927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66" name="Picture 114" descr="3d1itajn[1]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887952" y="4866010"/>
                  <a:ext cx="190429" cy="14927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67" name="Picture 114" descr="3d1itajn[1]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968176" y="4734853"/>
                  <a:ext cx="190428" cy="14927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54" name="Group 153"/>
              <p:cNvGrpSpPr/>
              <p:nvPr/>
            </p:nvGrpSpPr>
            <p:grpSpPr>
              <a:xfrm>
                <a:off x="-1201658" y="882169"/>
                <a:ext cx="326482" cy="278080"/>
                <a:chOff x="7746914" y="4821843"/>
                <a:chExt cx="372342" cy="280435"/>
              </a:xfrm>
            </p:grpSpPr>
            <p:pic>
              <p:nvPicPr>
                <p:cNvPr id="159" name="Picture 114" descr="3d1itajn[1]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746914" y="4838315"/>
                  <a:ext cx="190428" cy="14927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60" name="Picture 114" descr="3d1itajn[1]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848600" y="4953000"/>
                  <a:ext cx="190428" cy="14927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61" name="Picture 160" descr="3d1itajn[1]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928828" y="4821843"/>
                  <a:ext cx="190428" cy="14927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55" name="Group 154"/>
              <p:cNvGrpSpPr/>
              <p:nvPr/>
            </p:nvGrpSpPr>
            <p:grpSpPr>
              <a:xfrm>
                <a:off x="-1235057" y="1353307"/>
                <a:ext cx="326482" cy="278080"/>
                <a:chOff x="7746914" y="4930711"/>
                <a:chExt cx="372342" cy="280435"/>
              </a:xfrm>
            </p:grpSpPr>
            <p:pic>
              <p:nvPicPr>
                <p:cNvPr id="156" name="Picture 114" descr="3d1itajn[1]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746914" y="4947183"/>
                  <a:ext cx="190428" cy="14927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7" name="Picture 114" descr="3d1itajn[1]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848600" y="5061868"/>
                  <a:ext cx="190428" cy="14927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8" name="Picture 157" descr="3d1itajn[1]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928828" y="4930711"/>
                  <a:ext cx="190428" cy="14927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146" name="TextBox 145"/>
            <p:cNvSpPr txBox="1"/>
            <p:nvPr/>
          </p:nvSpPr>
          <p:spPr>
            <a:xfrm>
              <a:off x="1751166" y="2649184"/>
              <a:ext cx="9564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53">
                <a:defRPr/>
              </a:pPr>
              <a:r>
                <a:rPr lang="en-US" dirty="0">
                  <a:solidFill>
                    <a:prstClr val="black"/>
                  </a:solidFill>
                  <a:latin typeface="Calibri Light" panose="020F0302020204030204" pitchFamily="34" charset="0"/>
                </a:rPr>
                <a:t>Protocol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352234" y="2038316"/>
            <a:ext cx="7799186" cy="1621855"/>
            <a:chOff x="1587505" y="6665768"/>
            <a:chExt cx="11092175" cy="2306640"/>
          </a:xfrm>
        </p:grpSpPr>
        <p:grpSp>
          <p:nvGrpSpPr>
            <p:cNvPr id="30" name="Group 29"/>
            <p:cNvGrpSpPr/>
            <p:nvPr/>
          </p:nvGrpSpPr>
          <p:grpSpPr>
            <a:xfrm>
              <a:off x="1587505" y="6665768"/>
              <a:ext cx="1393254" cy="1325474"/>
              <a:chOff x="3657600" y="1858020"/>
              <a:chExt cx="2076680" cy="1975651"/>
            </a:xfrm>
          </p:grpSpPr>
          <p:grpSp>
            <p:nvGrpSpPr>
              <p:cNvPr id="31" name="Group 30"/>
              <p:cNvGrpSpPr/>
              <p:nvPr/>
            </p:nvGrpSpPr>
            <p:grpSpPr>
              <a:xfrm>
                <a:off x="3657600" y="1944436"/>
                <a:ext cx="2076680" cy="1889235"/>
                <a:chOff x="2109271" y="1659274"/>
                <a:chExt cx="2076680" cy="1889235"/>
              </a:xfrm>
            </p:grpSpPr>
            <p:sp>
              <p:nvSpPr>
                <p:cNvPr id="42" name="Oval 41"/>
                <p:cNvSpPr/>
                <p:nvPr/>
              </p:nvSpPr>
              <p:spPr>
                <a:xfrm>
                  <a:off x="2109271" y="2236736"/>
                  <a:ext cx="533400" cy="533400"/>
                </a:xfrm>
                <a:prstGeom prst="ellips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defTabSz="914353">
                    <a:defRPr/>
                  </a:pPr>
                  <a:endParaRPr lang="en-US">
                    <a:solidFill>
                      <a:prstClr val="white"/>
                    </a:solidFill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43" name="Oval 42"/>
                <p:cNvSpPr/>
                <p:nvPr/>
              </p:nvSpPr>
              <p:spPr>
                <a:xfrm>
                  <a:off x="3652551" y="2236736"/>
                  <a:ext cx="533400" cy="533400"/>
                </a:xfrm>
                <a:prstGeom prst="ellips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defTabSz="914353">
                    <a:defRPr/>
                  </a:pPr>
                  <a:endParaRPr lang="en-US">
                    <a:solidFill>
                      <a:prstClr val="white"/>
                    </a:solidFill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44" name="Oval 43"/>
                <p:cNvSpPr/>
                <p:nvPr/>
              </p:nvSpPr>
              <p:spPr>
                <a:xfrm>
                  <a:off x="2427842" y="3015109"/>
                  <a:ext cx="533400" cy="533400"/>
                </a:xfrm>
                <a:prstGeom prst="ellips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defTabSz="914353">
                    <a:defRPr/>
                  </a:pPr>
                  <a:endParaRPr lang="en-US">
                    <a:solidFill>
                      <a:prstClr val="white"/>
                    </a:solidFill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45" name="Oval 44"/>
                <p:cNvSpPr/>
                <p:nvPr/>
              </p:nvSpPr>
              <p:spPr>
                <a:xfrm>
                  <a:off x="2798145" y="1659274"/>
                  <a:ext cx="533400" cy="533400"/>
                </a:xfrm>
                <a:prstGeom prst="ellips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defTabSz="914353">
                    <a:defRPr/>
                  </a:pPr>
                  <a:endParaRPr lang="en-US">
                    <a:solidFill>
                      <a:prstClr val="white"/>
                    </a:solidFill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46" name="Oval 45"/>
                <p:cNvSpPr/>
                <p:nvPr/>
              </p:nvSpPr>
              <p:spPr>
                <a:xfrm>
                  <a:off x="3352800" y="2982016"/>
                  <a:ext cx="533400" cy="533400"/>
                </a:xfrm>
                <a:prstGeom prst="ellips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defTabSz="914353">
                    <a:defRPr/>
                  </a:pPr>
                  <a:endParaRPr lang="en-US">
                    <a:solidFill>
                      <a:prstClr val="white"/>
                    </a:solidFill>
                    <a:latin typeface="Calibri Light" panose="020F0302020204030204" pitchFamily="34" charset="0"/>
                  </a:endParaRPr>
                </a:p>
              </p:txBody>
            </p:sp>
          </p:grpSp>
          <p:sp>
            <p:nvSpPr>
              <p:cNvPr id="40" name="Donut 39"/>
              <p:cNvSpPr/>
              <p:nvPr/>
            </p:nvSpPr>
            <p:spPr>
              <a:xfrm>
                <a:off x="4270275" y="1858020"/>
                <a:ext cx="685799" cy="706232"/>
              </a:xfrm>
              <a:prstGeom prst="donut">
                <a:avLst>
                  <a:gd name="adj" fmla="val 789"/>
                </a:avLst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914353">
                  <a:defRPr/>
                </a:pPr>
                <a:endParaRPr lang="en-US">
                  <a:solidFill>
                    <a:prstClr val="black"/>
                  </a:solidFill>
                  <a:latin typeface="Calibri Light" panose="020F0302020204030204" pitchFamily="34" charset="0"/>
                </a:endParaRPr>
              </a:p>
            </p:txBody>
          </p:sp>
          <p:grpSp>
            <p:nvGrpSpPr>
              <p:cNvPr id="33" name="Group 32"/>
              <p:cNvGrpSpPr/>
              <p:nvPr/>
            </p:nvGrpSpPr>
            <p:grpSpPr>
              <a:xfrm>
                <a:off x="3924300" y="2399721"/>
                <a:ext cx="1354695" cy="1167250"/>
                <a:chOff x="2375971" y="2114559"/>
                <a:chExt cx="1354695" cy="1167250"/>
              </a:xfrm>
            </p:grpSpPr>
            <p:cxnSp>
              <p:nvCxnSpPr>
                <p:cNvPr id="34" name="Straight Arrow Connector 33"/>
                <p:cNvCxnSpPr>
                  <a:stCxn id="42" idx="7"/>
                  <a:endCxn id="45" idx="3"/>
                </p:cNvCxnSpPr>
                <p:nvPr/>
              </p:nvCxnSpPr>
              <p:spPr>
                <a:xfrm flipV="1">
                  <a:off x="2564556" y="2114559"/>
                  <a:ext cx="311704" cy="200292"/>
                </a:xfrm>
                <a:prstGeom prst="straightConnector1">
                  <a:avLst/>
                </a:prstGeom>
                <a:ln w="38100">
                  <a:solidFill>
                    <a:schemeClr val="accent3">
                      <a:lumMod val="50000"/>
                    </a:schemeClr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Arrow Connector 34"/>
                <p:cNvCxnSpPr>
                  <a:stCxn id="45" idx="5"/>
                  <a:endCxn id="43" idx="1"/>
                </p:cNvCxnSpPr>
                <p:nvPr/>
              </p:nvCxnSpPr>
              <p:spPr>
                <a:xfrm>
                  <a:off x="3253430" y="2114559"/>
                  <a:ext cx="477236" cy="200292"/>
                </a:xfrm>
                <a:prstGeom prst="straightConnector1">
                  <a:avLst/>
                </a:prstGeom>
                <a:ln w="38100">
                  <a:solidFill>
                    <a:schemeClr val="accent3">
                      <a:lumMod val="50000"/>
                    </a:schemeClr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Arrow Connector 35"/>
                <p:cNvCxnSpPr>
                  <a:stCxn id="45" idx="4"/>
                  <a:endCxn id="46" idx="0"/>
                </p:cNvCxnSpPr>
                <p:nvPr/>
              </p:nvCxnSpPr>
              <p:spPr>
                <a:xfrm>
                  <a:off x="3064845" y="2192674"/>
                  <a:ext cx="554655" cy="789342"/>
                </a:xfrm>
                <a:prstGeom prst="straightConnector1">
                  <a:avLst/>
                </a:prstGeom>
                <a:ln w="38100">
                  <a:solidFill>
                    <a:schemeClr val="accent3">
                      <a:lumMod val="50000"/>
                    </a:schemeClr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Arrow Connector 36"/>
                <p:cNvCxnSpPr>
                  <a:endCxn id="44" idx="7"/>
                </p:cNvCxnSpPr>
                <p:nvPr/>
              </p:nvCxnSpPr>
              <p:spPr>
                <a:xfrm flipH="1">
                  <a:off x="2883127" y="2545790"/>
                  <a:ext cx="769424" cy="547434"/>
                </a:xfrm>
                <a:prstGeom prst="straightConnector1">
                  <a:avLst/>
                </a:prstGeom>
                <a:ln w="38100">
                  <a:solidFill>
                    <a:schemeClr val="accent3">
                      <a:lumMod val="50000"/>
                    </a:schemeClr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Arrow Connector 37"/>
                <p:cNvCxnSpPr>
                  <a:endCxn id="44" idx="6"/>
                </p:cNvCxnSpPr>
                <p:nvPr/>
              </p:nvCxnSpPr>
              <p:spPr>
                <a:xfrm flipH="1">
                  <a:off x="2961242" y="3239682"/>
                  <a:ext cx="355136" cy="42127"/>
                </a:xfrm>
                <a:prstGeom prst="straightConnector1">
                  <a:avLst/>
                </a:prstGeom>
                <a:ln w="38100">
                  <a:solidFill>
                    <a:schemeClr val="accent3">
                      <a:lumMod val="50000"/>
                    </a:schemeClr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Arrow Connector 38"/>
                <p:cNvCxnSpPr>
                  <a:endCxn id="42" idx="4"/>
                </p:cNvCxnSpPr>
                <p:nvPr/>
              </p:nvCxnSpPr>
              <p:spPr>
                <a:xfrm flipH="1" flipV="1">
                  <a:off x="2375971" y="2770136"/>
                  <a:ext cx="178419" cy="262275"/>
                </a:xfrm>
                <a:prstGeom prst="straightConnector1">
                  <a:avLst/>
                </a:prstGeom>
                <a:ln w="38100">
                  <a:solidFill>
                    <a:schemeClr val="accent3">
                      <a:lumMod val="50000"/>
                    </a:schemeClr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70" name="TextBox 69"/>
            <p:cNvSpPr txBox="1"/>
            <p:nvPr/>
          </p:nvSpPr>
          <p:spPr>
            <a:xfrm>
              <a:off x="3042835" y="6692361"/>
              <a:ext cx="882749" cy="5252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53">
                <a:defRPr/>
              </a:pPr>
              <a:r>
                <a:rPr lang="en-US" dirty="0">
                  <a:solidFill>
                    <a:prstClr val="black"/>
                  </a:solidFill>
                  <a:latin typeface="Calibri Light" panose="020F0302020204030204" pitchFamily="34" charset="0"/>
                </a:rPr>
                <a:t>Spec</a:t>
              </a:r>
            </a:p>
          </p:txBody>
        </p:sp>
        <p:cxnSp>
          <p:nvCxnSpPr>
            <p:cNvPr id="120" name="Straight Connector 119"/>
            <p:cNvCxnSpPr/>
            <p:nvPr/>
          </p:nvCxnSpPr>
          <p:spPr>
            <a:xfrm>
              <a:off x="3939363" y="8038979"/>
              <a:ext cx="0" cy="918174"/>
            </a:xfrm>
            <a:prstGeom prst="line">
              <a:avLst/>
            </a:prstGeom>
            <a:ln w="25400">
              <a:solidFill>
                <a:schemeClr val="tx1"/>
              </a:solidFill>
              <a:prstDash val="sysDash"/>
              <a:headEnd type="stealth" w="lg" len="lg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>
              <a:off x="5940668" y="8043015"/>
              <a:ext cx="3430" cy="929393"/>
            </a:xfrm>
            <a:prstGeom prst="line">
              <a:avLst/>
            </a:prstGeom>
            <a:ln w="25400">
              <a:solidFill>
                <a:schemeClr val="tx1"/>
              </a:solidFill>
              <a:prstDash val="sysDash"/>
              <a:headEnd type="stealth" w="lg" len="lg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>
              <a:off x="8014323" y="8043018"/>
              <a:ext cx="23910" cy="918836"/>
            </a:xfrm>
            <a:prstGeom prst="line">
              <a:avLst/>
            </a:prstGeom>
            <a:ln w="25400">
              <a:solidFill>
                <a:schemeClr val="tx1"/>
              </a:solidFill>
              <a:prstDash val="sysDash"/>
              <a:headEnd type="stealth" w="lg" len="lg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>
              <a:off x="10087977" y="8043018"/>
              <a:ext cx="5835" cy="918836"/>
            </a:xfrm>
            <a:prstGeom prst="line">
              <a:avLst/>
            </a:prstGeom>
            <a:ln w="25400">
              <a:solidFill>
                <a:schemeClr val="tx1"/>
              </a:solidFill>
              <a:prstDash val="sysDash"/>
              <a:headEnd type="stealth" w="lg" len="lg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>
              <a:off x="12233982" y="8038979"/>
              <a:ext cx="0" cy="918174"/>
            </a:xfrm>
            <a:prstGeom prst="line">
              <a:avLst/>
            </a:prstGeom>
            <a:ln w="25400">
              <a:solidFill>
                <a:schemeClr val="tx1"/>
              </a:solidFill>
              <a:prstDash val="sysDash"/>
              <a:headEnd type="stealth" w="lg" len="lg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1" name="Group 180"/>
            <p:cNvGrpSpPr/>
            <p:nvPr/>
          </p:nvGrpSpPr>
          <p:grpSpPr>
            <a:xfrm>
              <a:off x="3431698" y="7081162"/>
              <a:ext cx="9247982" cy="897551"/>
              <a:chOff x="2998204" y="3819689"/>
              <a:chExt cx="9247982" cy="897551"/>
            </a:xfrm>
          </p:grpSpPr>
          <p:sp>
            <p:nvSpPr>
              <p:cNvPr id="182" name="Down Arrow 181"/>
              <p:cNvSpPr/>
              <p:nvPr/>
            </p:nvSpPr>
            <p:spPr>
              <a:xfrm rot="16200000">
                <a:off x="4200893" y="3737903"/>
                <a:ext cx="650240" cy="1091690"/>
              </a:xfrm>
              <a:prstGeom prst="downArrow">
                <a:avLst/>
              </a:prstGeom>
              <a:solidFill>
                <a:srgbClr val="92D05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69">
                  <a:solidFill>
                    <a:schemeClr val="bg2">
                      <a:lumMod val="20000"/>
                      <a:lumOff val="80000"/>
                    </a:schemeClr>
                  </a:solidFill>
                  <a:latin typeface="Calibri Light" panose="020F0302020204030204" pitchFamily="34" charset="0"/>
                </a:endParaRPr>
              </a:p>
            </p:txBody>
          </p:sp>
          <p:sp>
            <p:nvSpPr>
              <p:cNvPr id="183" name="Rounded Rectangle 182"/>
              <p:cNvSpPr/>
              <p:nvPr/>
            </p:nvSpPr>
            <p:spPr>
              <a:xfrm>
                <a:off x="2998204" y="3850253"/>
                <a:ext cx="953363" cy="866987"/>
              </a:xfrm>
              <a:prstGeom prst="roundRect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969" dirty="0">
                    <a:solidFill>
                      <a:schemeClr val="bg2">
                        <a:lumMod val="20000"/>
                        <a:lumOff val="80000"/>
                      </a:schemeClr>
                    </a:solidFill>
                    <a:latin typeface="Calibri Light" panose="020F0302020204030204" pitchFamily="34" charset="0"/>
                    <a:cs typeface="Times New Roman" panose="02020603050405020304" pitchFamily="18" charset="0"/>
                  </a:rPr>
                  <a:t>S0</a:t>
                </a:r>
              </a:p>
            </p:txBody>
          </p:sp>
          <p:sp>
            <p:nvSpPr>
              <p:cNvPr id="184" name="Rounded Rectangle 183"/>
              <p:cNvSpPr/>
              <p:nvPr/>
            </p:nvSpPr>
            <p:spPr>
              <a:xfrm>
                <a:off x="5071859" y="3825594"/>
                <a:ext cx="953363" cy="866987"/>
              </a:xfrm>
              <a:prstGeom prst="roundRect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969" dirty="0">
                    <a:solidFill>
                      <a:schemeClr val="bg2">
                        <a:lumMod val="20000"/>
                        <a:lumOff val="80000"/>
                      </a:schemeClr>
                    </a:solidFill>
                    <a:latin typeface="Calibri Light" panose="020F0302020204030204" pitchFamily="34" charset="0"/>
                    <a:cs typeface="Times New Roman" panose="02020603050405020304" pitchFamily="18" charset="0"/>
                  </a:rPr>
                  <a:t>S1</a:t>
                </a:r>
              </a:p>
            </p:txBody>
          </p:sp>
          <p:sp>
            <p:nvSpPr>
              <p:cNvPr id="185" name="Rounded Rectangle 184"/>
              <p:cNvSpPr/>
              <p:nvPr/>
            </p:nvSpPr>
            <p:spPr>
              <a:xfrm>
                <a:off x="7145514" y="3838668"/>
                <a:ext cx="953363" cy="866987"/>
              </a:xfrm>
              <a:prstGeom prst="roundRect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969" dirty="0">
                    <a:solidFill>
                      <a:schemeClr val="bg2">
                        <a:lumMod val="20000"/>
                        <a:lumOff val="80000"/>
                      </a:schemeClr>
                    </a:solidFill>
                    <a:latin typeface="Calibri Light" panose="020F0302020204030204" pitchFamily="34" charset="0"/>
                    <a:cs typeface="Times New Roman" panose="02020603050405020304" pitchFamily="18" charset="0"/>
                  </a:rPr>
                  <a:t>S2</a:t>
                </a:r>
              </a:p>
            </p:txBody>
          </p:sp>
          <p:sp>
            <p:nvSpPr>
              <p:cNvPr id="186" name="Rounded Rectangle 185"/>
              <p:cNvSpPr/>
              <p:nvPr/>
            </p:nvSpPr>
            <p:spPr>
              <a:xfrm>
                <a:off x="9219168" y="3820914"/>
                <a:ext cx="953363" cy="866987"/>
              </a:xfrm>
              <a:prstGeom prst="roundRect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969" dirty="0">
                    <a:solidFill>
                      <a:schemeClr val="bg2">
                        <a:lumMod val="20000"/>
                        <a:lumOff val="80000"/>
                      </a:schemeClr>
                    </a:solidFill>
                    <a:latin typeface="Calibri Light" panose="020F0302020204030204" pitchFamily="34" charset="0"/>
                    <a:cs typeface="Times New Roman" panose="02020603050405020304" pitchFamily="18" charset="0"/>
                  </a:rPr>
                  <a:t>S3</a:t>
                </a:r>
              </a:p>
            </p:txBody>
          </p:sp>
          <p:sp>
            <p:nvSpPr>
              <p:cNvPr id="187" name="Rounded Rectangle 186"/>
              <p:cNvSpPr/>
              <p:nvPr/>
            </p:nvSpPr>
            <p:spPr>
              <a:xfrm>
                <a:off x="11292823" y="3819689"/>
                <a:ext cx="953363" cy="866987"/>
              </a:xfrm>
              <a:prstGeom prst="roundRect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969" dirty="0">
                    <a:solidFill>
                      <a:schemeClr val="bg2">
                        <a:lumMod val="20000"/>
                        <a:lumOff val="80000"/>
                      </a:schemeClr>
                    </a:solidFill>
                    <a:latin typeface="Calibri Light" panose="020F0302020204030204" pitchFamily="34" charset="0"/>
                    <a:cs typeface="Times New Roman" panose="02020603050405020304" pitchFamily="18" charset="0"/>
                  </a:rPr>
                  <a:t>S4</a:t>
                </a:r>
              </a:p>
            </p:txBody>
          </p:sp>
          <p:sp>
            <p:nvSpPr>
              <p:cNvPr id="188" name="Down Arrow 187"/>
              <p:cNvSpPr/>
              <p:nvPr/>
            </p:nvSpPr>
            <p:spPr>
              <a:xfrm rot="16200000">
                <a:off x="8332033" y="3721725"/>
                <a:ext cx="650238" cy="1124031"/>
              </a:xfrm>
              <a:prstGeom prst="downArrow">
                <a:avLst/>
              </a:prstGeom>
              <a:solidFill>
                <a:srgbClr val="92D05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69">
                  <a:solidFill>
                    <a:schemeClr val="bg2">
                      <a:lumMod val="20000"/>
                      <a:lumOff val="80000"/>
                    </a:schemeClr>
                  </a:solidFill>
                  <a:latin typeface="Calibri Light" panose="020F0302020204030204" pitchFamily="34" charset="0"/>
                </a:endParaRPr>
              </a:p>
            </p:txBody>
          </p:sp>
          <p:sp>
            <p:nvSpPr>
              <p:cNvPr id="189" name="Down Arrow 188"/>
              <p:cNvSpPr/>
              <p:nvPr/>
            </p:nvSpPr>
            <p:spPr>
              <a:xfrm rot="16200000">
                <a:off x="6256800" y="3755649"/>
                <a:ext cx="650238" cy="1056183"/>
              </a:xfrm>
              <a:prstGeom prst="downArrow">
                <a:avLst/>
              </a:prstGeom>
              <a:solidFill>
                <a:srgbClr val="92D05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69">
                  <a:solidFill>
                    <a:schemeClr val="bg2">
                      <a:lumMod val="20000"/>
                      <a:lumOff val="80000"/>
                    </a:schemeClr>
                  </a:solidFill>
                  <a:latin typeface="Calibri Light" panose="020F0302020204030204" pitchFamily="34" charset="0"/>
                </a:endParaRPr>
              </a:p>
            </p:txBody>
          </p:sp>
          <p:sp>
            <p:nvSpPr>
              <p:cNvPr id="190" name="Down Arrow 189"/>
              <p:cNvSpPr/>
              <p:nvPr/>
            </p:nvSpPr>
            <p:spPr>
              <a:xfrm rot="16200000">
                <a:off x="10418946" y="3718107"/>
                <a:ext cx="650238" cy="1097515"/>
              </a:xfrm>
              <a:prstGeom prst="downArrow">
                <a:avLst/>
              </a:prstGeom>
              <a:solidFill>
                <a:srgbClr val="92D05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69">
                  <a:solidFill>
                    <a:schemeClr val="bg2">
                      <a:lumMod val="20000"/>
                      <a:lumOff val="80000"/>
                    </a:schemeClr>
                  </a:solidFill>
                  <a:latin typeface="Calibri Light" panose="020F0302020204030204" pitchFamily="34" charset="0"/>
                </a:endParaRPr>
              </a:p>
            </p:txBody>
          </p:sp>
        </p:grpSp>
      </p:grp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BD501-530B-8B4C-A51D-F14E90433369}" type="datetime1">
              <a:rPr lang="en-US" smtClean="0"/>
              <a:t>11/14/24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5150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8148E-6 L 3.33333E-6 0.128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41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7.40741E-7 L -0.00078 -0.1173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 animBg="1"/>
      <p:bldP spid="125" grpId="1" animBg="1"/>
      <p:bldP spid="12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500" dirty="0">
                <a:latin typeface="Calibri Light" panose="020F0302020204030204" pitchFamily="34" charset="0"/>
              </a:rPr>
              <a:t>Protocol Layer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3">
              <a:defRPr/>
            </a:pPr>
            <a:fld id="{B6F15528-21DE-4FAA-801E-634DDDAF4B2B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353">
                <a:defRPr/>
              </a:pPr>
              <a:t>44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8171373" y="4276132"/>
            <a:ext cx="2192010" cy="2234241"/>
            <a:chOff x="6543023" y="3854909"/>
            <a:chExt cx="2430189" cy="2477009"/>
          </a:xfrm>
        </p:grpSpPr>
        <p:grpSp>
          <p:nvGrpSpPr>
            <p:cNvPr id="70" name="Group 69"/>
            <p:cNvGrpSpPr/>
            <p:nvPr/>
          </p:nvGrpSpPr>
          <p:grpSpPr>
            <a:xfrm>
              <a:off x="6806799" y="3854909"/>
              <a:ext cx="1610351" cy="1477905"/>
              <a:chOff x="6114806" y="1768055"/>
              <a:chExt cx="2161491" cy="1983715"/>
            </a:xfrm>
          </p:grpSpPr>
          <p:sp>
            <p:nvSpPr>
              <p:cNvPr id="71" name="Oval 70"/>
              <p:cNvSpPr/>
              <p:nvPr/>
            </p:nvSpPr>
            <p:spPr>
              <a:xfrm>
                <a:off x="6191006" y="2444556"/>
                <a:ext cx="533400" cy="533400"/>
              </a:xfrm>
              <a:prstGeom prst="ellipse">
                <a:avLst/>
              </a:prstGeom>
              <a:solidFill>
                <a:srgbClr val="C0504D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914353">
                  <a:defRPr/>
                </a:pPr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7742897" y="2427614"/>
                <a:ext cx="533400" cy="533400"/>
              </a:xfrm>
              <a:prstGeom prst="ellipse">
                <a:avLst/>
              </a:prstGeom>
              <a:solidFill>
                <a:srgbClr val="C0504D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914353">
                  <a:defRPr/>
                </a:pPr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6490771" y="3218370"/>
                <a:ext cx="533400" cy="533400"/>
              </a:xfrm>
              <a:prstGeom prst="ellipse">
                <a:avLst/>
              </a:prstGeom>
              <a:solidFill>
                <a:srgbClr val="C0504D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914353">
                  <a:defRPr/>
                </a:pPr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6639213" y="1768055"/>
                <a:ext cx="533400" cy="533400"/>
              </a:xfrm>
              <a:prstGeom prst="ellipse">
                <a:avLst/>
              </a:prstGeom>
              <a:solidFill>
                <a:srgbClr val="C0504D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914353">
                  <a:defRPr/>
                </a:pPr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7386397" y="3218370"/>
                <a:ext cx="533400" cy="533400"/>
              </a:xfrm>
              <a:prstGeom prst="ellipse">
                <a:avLst/>
              </a:prstGeom>
              <a:solidFill>
                <a:srgbClr val="C0504D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914353">
                  <a:defRPr/>
                </a:pPr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76" name="Donut 75"/>
              <p:cNvSpPr/>
              <p:nvPr/>
            </p:nvSpPr>
            <p:spPr>
              <a:xfrm>
                <a:off x="6114806" y="2358140"/>
                <a:ext cx="685800" cy="706232"/>
              </a:xfrm>
              <a:prstGeom prst="donut">
                <a:avLst>
                  <a:gd name="adj" fmla="val 789"/>
                </a:avLst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914353">
                  <a:defRPr/>
                </a:pPr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cxnSp>
            <p:nvCxnSpPr>
              <p:cNvPr id="78" name="Straight Arrow Connector 77"/>
              <p:cNvCxnSpPr>
                <a:stCxn id="71" idx="7"/>
                <a:endCxn id="74" idx="3"/>
              </p:cNvCxnSpPr>
              <p:nvPr/>
            </p:nvCxnSpPr>
            <p:spPr>
              <a:xfrm flipV="1">
                <a:off x="6646291" y="2223342"/>
                <a:ext cx="71037" cy="299329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Arrow Connector 78"/>
              <p:cNvCxnSpPr>
                <a:stCxn id="74" idx="5"/>
                <a:endCxn id="72" idx="1"/>
              </p:cNvCxnSpPr>
              <p:nvPr/>
            </p:nvCxnSpPr>
            <p:spPr>
              <a:xfrm>
                <a:off x="7094498" y="2223342"/>
                <a:ext cx="726514" cy="282387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Arrow Connector 79"/>
              <p:cNvCxnSpPr>
                <a:stCxn id="74" idx="4"/>
                <a:endCxn id="75" idx="0"/>
              </p:cNvCxnSpPr>
              <p:nvPr/>
            </p:nvCxnSpPr>
            <p:spPr>
              <a:xfrm>
                <a:off x="6905913" y="2301457"/>
                <a:ext cx="747184" cy="916913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Arrow Connector 80"/>
              <p:cNvCxnSpPr>
                <a:stCxn id="74" idx="4"/>
                <a:endCxn id="73" idx="7"/>
              </p:cNvCxnSpPr>
              <p:nvPr/>
            </p:nvCxnSpPr>
            <p:spPr>
              <a:xfrm>
                <a:off x="6905913" y="2301457"/>
                <a:ext cx="40143" cy="995028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Arrow Connector 81"/>
              <p:cNvCxnSpPr>
                <a:stCxn id="75" idx="2"/>
                <a:endCxn id="73" idx="6"/>
              </p:cNvCxnSpPr>
              <p:nvPr/>
            </p:nvCxnSpPr>
            <p:spPr>
              <a:xfrm flipH="1">
                <a:off x="7024171" y="3485070"/>
                <a:ext cx="362226" cy="0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headEnd type="none" w="lg" len="lg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Arrow Connector 82"/>
              <p:cNvCxnSpPr>
                <a:endCxn id="71" idx="4"/>
              </p:cNvCxnSpPr>
              <p:nvPr/>
            </p:nvCxnSpPr>
            <p:spPr>
              <a:xfrm flipH="1" flipV="1">
                <a:off x="6457706" y="2977956"/>
                <a:ext cx="159614" cy="257717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" name="Oval 83"/>
              <p:cNvSpPr/>
              <p:nvPr/>
            </p:nvSpPr>
            <p:spPr>
              <a:xfrm>
                <a:off x="7376672" y="1777091"/>
                <a:ext cx="533400" cy="533400"/>
              </a:xfrm>
              <a:prstGeom prst="ellipse">
                <a:avLst/>
              </a:prstGeom>
              <a:solidFill>
                <a:srgbClr val="C0504D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914353">
                  <a:defRPr/>
                </a:pPr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85" name="Straight Arrow Connector 84"/>
              <p:cNvCxnSpPr>
                <a:endCxn id="84" idx="2"/>
              </p:cNvCxnSpPr>
              <p:nvPr/>
            </p:nvCxnSpPr>
            <p:spPr>
              <a:xfrm>
                <a:off x="7172613" y="2001686"/>
                <a:ext cx="204059" cy="42105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Arrow Connector 85"/>
              <p:cNvCxnSpPr>
                <a:endCxn id="72" idx="0"/>
              </p:cNvCxnSpPr>
              <p:nvPr/>
            </p:nvCxnSpPr>
            <p:spPr>
              <a:xfrm>
                <a:off x="7808042" y="2218650"/>
                <a:ext cx="201555" cy="208964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Arrow Connector 86"/>
              <p:cNvCxnSpPr>
                <a:stCxn id="72" idx="4"/>
                <a:endCxn id="75" idx="7"/>
              </p:cNvCxnSpPr>
              <p:nvPr/>
            </p:nvCxnSpPr>
            <p:spPr>
              <a:xfrm flipH="1">
                <a:off x="7841682" y="2961014"/>
                <a:ext cx="167915" cy="335471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8" name="TextBox 277"/>
            <p:cNvSpPr txBox="1"/>
            <p:nvPr/>
          </p:nvSpPr>
          <p:spPr>
            <a:xfrm>
              <a:off x="6543023" y="5410627"/>
              <a:ext cx="2430189" cy="9212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53">
                <a:defRPr/>
              </a:pPr>
              <a:r>
                <a:rPr lang="en-US" sz="2400" dirty="0">
                  <a:solidFill>
                    <a:prstClr val="black"/>
                  </a:solidFill>
                </a:rPr>
                <a:t>Implementation</a:t>
              </a:r>
            </a:p>
            <a:p>
              <a:pPr algn="ctr" defTabSz="914353">
                <a:defRPr/>
              </a:pPr>
              <a:r>
                <a:rPr lang="en-US" sz="2400" dirty="0">
                  <a:solidFill>
                    <a:prstClr val="black"/>
                  </a:solidFill>
                </a:rPr>
                <a:t>(methods)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727803" y="4642719"/>
            <a:ext cx="1592033" cy="510617"/>
            <a:chOff x="5326267" y="4751545"/>
            <a:chExt cx="1592033" cy="510617"/>
          </a:xfrm>
        </p:grpSpPr>
        <p:cxnSp>
          <p:nvCxnSpPr>
            <p:cNvPr id="22" name="Straight Arrow Connector 21"/>
            <p:cNvCxnSpPr/>
            <p:nvPr/>
          </p:nvCxnSpPr>
          <p:spPr>
            <a:xfrm flipH="1">
              <a:off x="5326267" y="5262162"/>
              <a:ext cx="1592033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5653315" y="4751545"/>
              <a:ext cx="10986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Refines</a:t>
              </a:r>
            </a:p>
          </p:txBody>
        </p:sp>
      </p:grpSp>
      <p:sp>
        <p:nvSpPr>
          <p:cNvPr id="240" name="TextBox 239"/>
          <p:cNvSpPr txBox="1"/>
          <p:nvPr/>
        </p:nvSpPr>
        <p:spPr>
          <a:xfrm>
            <a:off x="2286000" y="2507895"/>
            <a:ext cx="7766869" cy="369332"/>
          </a:xfrm>
          <a:prstGeom prst="rect">
            <a:avLst/>
          </a:prstGeom>
          <a:solidFill>
            <a:srgbClr val="4F81BD"/>
          </a:solidFill>
        </p:spPr>
        <p:txBody>
          <a:bodyPr wrap="square" rtlCol="0">
            <a:spAutoFit/>
          </a:bodyPr>
          <a:lstStyle/>
          <a:p>
            <a:pPr defTabSz="914353">
              <a:defRPr/>
            </a:pPr>
            <a:r>
              <a:rPr lang="en-US" dirty="0">
                <a:solidFill>
                  <a:prstClr val="whit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predicate </a:t>
            </a:r>
            <a:r>
              <a:rPr lang="en-US" dirty="0" err="1">
                <a:solidFill>
                  <a:prstClr val="whit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ProtocolNext</a:t>
            </a:r>
            <a:r>
              <a:rPr lang="en-US" dirty="0">
                <a:solidFill>
                  <a:prstClr val="whit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solidFill>
                  <a:prstClr val="whit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v:HostState</a:t>
            </a:r>
            <a:r>
              <a:rPr lang="en-US" dirty="0">
                <a:solidFill>
                  <a:prstClr val="whit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v’:</a:t>
            </a:r>
            <a:r>
              <a:rPr lang="en-US" dirty="0" err="1">
                <a:solidFill>
                  <a:prstClr val="whit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HostState</a:t>
            </a:r>
            <a:r>
              <a:rPr lang="en-US" dirty="0">
                <a:solidFill>
                  <a:prstClr val="whit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b="1" dirty="0">
              <a:solidFill>
                <a:prstClr val="whit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41" name="TextBox 240"/>
          <p:cNvSpPr txBox="1"/>
          <p:nvPr/>
        </p:nvSpPr>
        <p:spPr>
          <a:xfrm>
            <a:off x="2286000" y="2882125"/>
            <a:ext cx="7766870" cy="369332"/>
          </a:xfrm>
          <a:prstGeom prst="rect">
            <a:avLst/>
          </a:prstGeom>
          <a:solidFill>
            <a:srgbClr val="C0504D"/>
          </a:solidFill>
        </p:spPr>
        <p:txBody>
          <a:bodyPr wrap="square" rtlCol="0">
            <a:spAutoFit/>
          </a:bodyPr>
          <a:lstStyle/>
          <a:p>
            <a:pPr defTabSz="914353">
              <a:defRPr/>
            </a:pPr>
            <a:r>
              <a:rPr lang="en-US" dirty="0">
                <a:solidFill>
                  <a:prstClr val="whit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method </a:t>
            </a:r>
            <a:r>
              <a:rPr lang="en-US" dirty="0" err="1">
                <a:solidFill>
                  <a:prstClr val="whit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EventHandler</a:t>
            </a:r>
            <a:r>
              <a:rPr lang="en-US" dirty="0">
                <a:solidFill>
                  <a:prstClr val="whit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solidFill>
                  <a:prstClr val="whit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v:HostState</a:t>
            </a:r>
            <a:r>
              <a:rPr lang="en-US" dirty="0">
                <a:solidFill>
                  <a:prstClr val="whit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returns (v’:</a:t>
            </a:r>
            <a:r>
              <a:rPr lang="en-US" dirty="0" err="1">
                <a:solidFill>
                  <a:prstClr val="whit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HostState</a:t>
            </a:r>
            <a:r>
              <a:rPr lang="en-US" dirty="0">
                <a:solidFill>
                  <a:prstClr val="whit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b="1" dirty="0">
              <a:solidFill>
                <a:prstClr val="whit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42" name="TextBox 241"/>
          <p:cNvSpPr txBox="1"/>
          <p:nvPr/>
        </p:nvSpPr>
        <p:spPr>
          <a:xfrm>
            <a:off x="5181024" y="1931351"/>
            <a:ext cx="1976823" cy="369332"/>
          </a:xfrm>
          <a:prstGeom prst="rect">
            <a:avLst/>
          </a:prstGeom>
          <a:solidFill>
            <a:srgbClr val="C0504D"/>
          </a:solidFill>
        </p:spPr>
        <p:txBody>
          <a:bodyPr wrap="none" rtlCol="0">
            <a:spAutoFit/>
          </a:bodyPr>
          <a:lstStyle/>
          <a:p>
            <a:pPr defTabSz="914353">
              <a:defRPr/>
            </a:pPr>
            <a:r>
              <a:rPr lang="en-US" dirty="0">
                <a:solidFill>
                  <a:prstClr val="whit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array&lt;uint64&gt;</a:t>
            </a:r>
            <a:endParaRPr lang="en-US" b="1" dirty="0">
              <a:solidFill>
                <a:prstClr val="whit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43" name="TextBox 242"/>
          <p:cNvSpPr txBox="1"/>
          <p:nvPr/>
        </p:nvSpPr>
        <p:spPr>
          <a:xfrm>
            <a:off x="5181024" y="1553673"/>
            <a:ext cx="1976823" cy="369332"/>
          </a:xfrm>
          <a:prstGeom prst="rect">
            <a:avLst/>
          </a:prstGeom>
          <a:solidFill>
            <a:srgbClr val="4F81BD"/>
          </a:solidFill>
        </p:spPr>
        <p:txBody>
          <a:bodyPr wrap="square" rtlCol="0">
            <a:spAutoFit/>
          </a:bodyPr>
          <a:lstStyle/>
          <a:p>
            <a:pPr defTabSz="914353">
              <a:defRPr/>
            </a:pPr>
            <a:r>
              <a:rPr lang="en-US" dirty="0" err="1">
                <a:solidFill>
                  <a:prstClr val="whit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seq</a:t>
            </a:r>
            <a:r>
              <a:rPr lang="en-US" dirty="0">
                <a:solidFill>
                  <a:prstClr val="whit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dirty="0" err="1">
                <a:solidFill>
                  <a:prstClr val="whit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solidFill>
                  <a:prstClr val="whit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lang="en-US" b="1" dirty="0">
              <a:solidFill>
                <a:prstClr val="whit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44" name="TextBox 243"/>
          <p:cNvSpPr txBox="1"/>
          <p:nvPr/>
        </p:nvSpPr>
        <p:spPr>
          <a:xfrm>
            <a:off x="2354930" y="3430147"/>
            <a:ext cx="7629012" cy="369332"/>
          </a:xfrm>
          <a:prstGeom prst="rect">
            <a:avLst/>
          </a:prstGeom>
          <a:solidFill>
            <a:srgbClr val="4F81BD"/>
          </a:solidFill>
        </p:spPr>
        <p:txBody>
          <a:bodyPr wrap="none" rtlCol="0">
            <a:spAutoFit/>
          </a:bodyPr>
          <a:lstStyle/>
          <a:p>
            <a:pPr defTabSz="914353">
              <a:defRPr/>
            </a:pPr>
            <a:r>
              <a:rPr lang="en-US" dirty="0">
                <a:solidFill>
                  <a:prstClr val="whit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 Message = </a:t>
            </a:r>
            <a:r>
              <a:rPr lang="en-US" dirty="0" err="1">
                <a:solidFill>
                  <a:prstClr val="whit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MessageRequest</a:t>
            </a:r>
            <a:r>
              <a:rPr lang="en-US" dirty="0">
                <a:solidFill>
                  <a:prstClr val="whit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 | </a:t>
            </a:r>
            <a:r>
              <a:rPr lang="en-US" dirty="0" err="1">
                <a:solidFill>
                  <a:prstClr val="whit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MessageReply</a:t>
            </a:r>
            <a:r>
              <a:rPr lang="en-US" dirty="0">
                <a:solidFill>
                  <a:prstClr val="whit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 | ...</a:t>
            </a:r>
            <a:endParaRPr lang="en-US" b="1" dirty="0">
              <a:solidFill>
                <a:prstClr val="whit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45" name="TextBox 244"/>
          <p:cNvSpPr txBox="1"/>
          <p:nvPr/>
        </p:nvSpPr>
        <p:spPr>
          <a:xfrm>
            <a:off x="2354929" y="3807541"/>
            <a:ext cx="7629012" cy="369332"/>
          </a:xfrm>
          <a:prstGeom prst="rect">
            <a:avLst/>
          </a:prstGeom>
          <a:solidFill>
            <a:srgbClr val="C0504D"/>
          </a:solidFill>
        </p:spPr>
        <p:txBody>
          <a:bodyPr wrap="square" rtlCol="0">
            <a:spAutoFit/>
          </a:bodyPr>
          <a:lstStyle/>
          <a:p>
            <a:pPr defTabSz="914353">
              <a:defRPr/>
            </a:pPr>
            <a:r>
              <a:rPr lang="en-US" dirty="0">
                <a:solidFill>
                  <a:prstClr val="whit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 Packet = array&lt;byte&gt;</a:t>
            </a:r>
            <a:endParaRPr lang="en-US" b="1" dirty="0">
              <a:solidFill>
                <a:prstClr val="whit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4968714" y="4350210"/>
            <a:ext cx="1949380" cy="2170333"/>
            <a:chOff x="3404447" y="4028741"/>
            <a:chExt cx="2474527" cy="2755004"/>
          </a:xfrm>
        </p:grpSpPr>
        <p:grpSp>
          <p:nvGrpSpPr>
            <p:cNvPr id="4" name="Group 3"/>
            <p:cNvGrpSpPr/>
            <p:nvPr/>
          </p:nvGrpSpPr>
          <p:grpSpPr>
            <a:xfrm>
              <a:off x="3598093" y="4028741"/>
              <a:ext cx="1854530" cy="1624078"/>
              <a:chOff x="3892709" y="3791609"/>
              <a:chExt cx="1854530" cy="1624078"/>
            </a:xfrm>
          </p:grpSpPr>
          <p:grpSp>
            <p:nvGrpSpPr>
              <p:cNvPr id="206" name="Group 205"/>
              <p:cNvGrpSpPr/>
              <p:nvPr/>
            </p:nvGrpSpPr>
            <p:grpSpPr>
              <a:xfrm>
                <a:off x="3892709" y="3791609"/>
                <a:ext cx="1854530" cy="1624078"/>
                <a:chOff x="6114806" y="1768057"/>
                <a:chExt cx="2161491" cy="1983713"/>
              </a:xfrm>
            </p:grpSpPr>
            <p:sp>
              <p:nvSpPr>
                <p:cNvPr id="207" name="Oval 206"/>
                <p:cNvSpPr/>
                <p:nvPr/>
              </p:nvSpPr>
              <p:spPr>
                <a:xfrm>
                  <a:off x="6191006" y="2444556"/>
                  <a:ext cx="533400" cy="533400"/>
                </a:xfrm>
                <a:prstGeom prst="ellipse">
                  <a:avLst/>
                </a:prstGeom>
                <a:solidFill>
                  <a:srgbClr val="4F81BD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defTabSz="914353">
                    <a:defRPr/>
                  </a:pPr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208" name="Oval 207"/>
                <p:cNvSpPr/>
                <p:nvPr/>
              </p:nvSpPr>
              <p:spPr>
                <a:xfrm>
                  <a:off x="7742897" y="2427614"/>
                  <a:ext cx="533400" cy="533400"/>
                </a:xfrm>
                <a:prstGeom prst="ellipse">
                  <a:avLst/>
                </a:prstGeom>
                <a:solidFill>
                  <a:srgbClr val="4F81BD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defTabSz="914353">
                    <a:defRPr/>
                  </a:pPr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209" name="Oval 208"/>
                <p:cNvSpPr/>
                <p:nvPr/>
              </p:nvSpPr>
              <p:spPr>
                <a:xfrm>
                  <a:off x="6490771" y="3218370"/>
                  <a:ext cx="533400" cy="533400"/>
                </a:xfrm>
                <a:prstGeom prst="ellipse">
                  <a:avLst/>
                </a:prstGeom>
                <a:solidFill>
                  <a:srgbClr val="4F81BD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defTabSz="914353">
                    <a:defRPr/>
                  </a:pPr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210" name="Oval 209"/>
                <p:cNvSpPr/>
                <p:nvPr/>
              </p:nvSpPr>
              <p:spPr>
                <a:xfrm>
                  <a:off x="6639213" y="1768057"/>
                  <a:ext cx="533400" cy="533400"/>
                </a:xfrm>
                <a:prstGeom prst="ellipse">
                  <a:avLst/>
                </a:prstGeom>
                <a:solidFill>
                  <a:srgbClr val="4F81BD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defTabSz="914353">
                    <a:defRPr/>
                  </a:pPr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211" name="Oval 210"/>
                <p:cNvSpPr/>
                <p:nvPr/>
              </p:nvSpPr>
              <p:spPr>
                <a:xfrm>
                  <a:off x="7386397" y="3218370"/>
                  <a:ext cx="533400" cy="533400"/>
                </a:xfrm>
                <a:prstGeom prst="ellipse">
                  <a:avLst/>
                </a:prstGeom>
                <a:solidFill>
                  <a:srgbClr val="4F81BD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defTabSz="914353">
                    <a:defRPr/>
                  </a:pPr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212" name="Donut 211"/>
                <p:cNvSpPr/>
                <p:nvPr/>
              </p:nvSpPr>
              <p:spPr>
                <a:xfrm>
                  <a:off x="6114806" y="2358140"/>
                  <a:ext cx="685800" cy="706232"/>
                </a:xfrm>
                <a:prstGeom prst="donut">
                  <a:avLst>
                    <a:gd name="adj" fmla="val 789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defTabSz="914353">
                    <a:defRPr/>
                  </a:pPr>
                  <a:endParaRPr lang="en-US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cxnSp>
              <p:nvCxnSpPr>
                <p:cNvPr id="213" name="Straight Arrow Connector 212"/>
                <p:cNvCxnSpPr>
                  <a:stCxn id="207" idx="7"/>
                  <a:endCxn id="210" idx="3"/>
                </p:cNvCxnSpPr>
                <p:nvPr/>
              </p:nvCxnSpPr>
              <p:spPr>
                <a:xfrm flipV="1">
                  <a:off x="6646291" y="2223342"/>
                  <a:ext cx="71037" cy="299329"/>
                </a:xfrm>
                <a:prstGeom prst="straightConnector1">
                  <a:avLst/>
                </a:prstGeom>
                <a:ln>
                  <a:tailEnd type="stealth" w="lg" len="lg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214" name="Straight Arrow Connector 213"/>
                <p:cNvCxnSpPr>
                  <a:stCxn id="210" idx="5"/>
                  <a:endCxn id="208" idx="1"/>
                </p:cNvCxnSpPr>
                <p:nvPr/>
              </p:nvCxnSpPr>
              <p:spPr>
                <a:xfrm>
                  <a:off x="7094498" y="2223342"/>
                  <a:ext cx="726514" cy="282387"/>
                </a:xfrm>
                <a:prstGeom prst="straightConnector1">
                  <a:avLst/>
                </a:prstGeom>
                <a:ln>
                  <a:tailEnd type="stealth" w="lg" len="lg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215" name="Straight Arrow Connector 214"/>
                <p:cNvCxnSpPr>
                  <a:stCxn id="210" idx="4"/>
                  <a:endCxn id="211" idx="0"/>
                </p:cNvCxnSpPr>
                <p:nvPr/>
              </p:nvCxnSpPr>
              <p:spPr>
                <a:xfrm>
                  <a:off x="6905913" y="2301457"/>
                  <a:ext cx="747184" cy="916913"/>
                </a:xfrm>
                <a:prstGeom prst="straightConnector1">
                  <a:avLst/>
                </a:prstGeom>
                <a:ln>
                  <a:tailEnd type="stealth" w="lg" len="lg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216" name="Straight Arrow Connector 215"/>
                <p:cNvCxnSpPr>
                  <a:stCxn id="210" idx="4"/>
                  <a:endCxn id="209" idx="7"/>
                </p:cNvCxnSpPr>
                <p:nvPr/>
              </p:nvCxnSpPr>
              <p:spPr>
                <a:xfrm>
                  <a:off x="6905913" y="2301457"/>
                  <a:ext cx="40143" cy="995028"/>
                </a:xfrm>
                <a:prstGeom prst="straightConnector1">
                  <a:avLst/>
                </a:prstGeom>
                <a:ln>
                  <a:tailEnd type="stealth" w="lg" len="lg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217" name="Straight Arrow Connector 216"/>
                <p:cNvCxnSpPr>
                  <a:stCxn id="211" idx="2"/>
                  <a:endCxn id="209" idx="6"/>
                </p:cNvCxnSpPr>
                <p:nvPr/>
              </p:nvCxnSpPr>
              <p:spPr>
                <a:xfrm flipH="1">
                  <a:off x="7024171" y="3485070"/>
                  <a:ext cx="362226" cy="0"/>
                </a:xfrm>
                <a:prstGeom prst="straightConnector1">
                  <a:avLst/>
                </a:prstGeom>
                <a:ln>
                  <a:headEnd type="none" w="lg" len="lg"/>
                  <a:tailEnd type="stealth" w="lg" len="lg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218" name="Straight Arrow Connector 217"/>
                <p:cNvCxnSpPr>
                  <a:endCxn id="207" idx="4"/>
                </p:cNvCxnSpPr>
                <p:nvPr/>
              </p:nvCxnSpPr>
              <p:spPr>
                <a:xfrm flipH="1" flipV="1">
                  <a:off x="6457706" y="2977956"/>
                  <a:ext cx="159614" cy="257717"/>
                </a:xfrm>
                <a:prstGeom prst="straightConnector1">
                  <a:avLst/>
                </a:prstGeom>
                <a:ln>
                  <a:tailEnd type="stealth" w="lg" len="lg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219" name="Oval 218"/>
                <p:cNvSpPr/>
                <p:nvPr/>
              </p:nvSpPr>
              <p:spPr>
                <a:xfrm>
                  <a:off x="7376672" y="1777091"/>
                  <a:ext cx="533400" cy="533400"/>
                </a:xfrm>
                <a:prstGeom prst="ellipse">
                  <a:avLst/>
                </a:prstGeom>
                <a:solidFill>
                  <a:srgbClr val="4F81BD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defTabSz="914353">
                    <a:defRPr/>
                  </a:pPr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cxnSp>
              <p:nvCxnSpPr>
                <p:cNvPr id="220" name="Straight Arrow Connector 219"/>
                <p:cNvCxnSpPr>
                  <a:endCxn id="219" idx="2"/>
                </p:cNvCxnSpPr>
                <p:nvPr/>
              </p:nvCxnSpPr>
              <p:spPr>
                <a:xfrm>
                  <a:off x="7172613" y="2001686"/>
                  <a:ext cx="204059" cy="42105"/>
                </a:xfrm>
                <a:prstGeom prst="straightConnector1">
                  <a:avLst/>
                </a:prstGeom>
                <a:ln>
                  <a:tailEnd type="stealth" w="lg" len="lg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221" name="Straight Arrow Connector 220"/>
                <p:cNvCxnSpPr>
                  <a:endCxn id="208" idx="0"/>
                </p:cNvCxnSpPr>
                <p:nvPr/>
              </p:nvCxnSpPr>
              <p:spPr>
                <a:xfrm>
                  <a:off x="7808042" y="2218650"/>
                  <a:ext cx="201555" cy="208964"/>
                </a:xfrm>
                <a:prstGeom prst="straightConnector1">
                  <a:avLst/>
                </a:prstGeom>
                <a:ln>
                  <a:tailEnd type="stealth" w="lg" len="lg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222" name="Straight Arrow Connector 221"/>
                <p:cNvCxnSpPr>
                  <a:stCxn id="208" idx="4"/>
                  <a:endCxn id="211" idx="7"/>
                </p:cNvCxnSpPr>
                <p:nvPr/>
              </p:nvCxnSpPr>
              <p:spPr>
                <a:xfrm flipH="1">
                  <a:off x="7841682" y="2961014"/>
                  <a:ext cx="167915" cy="335471"/>
                </a:xfrm>
                <a:prstGeom prst="straightConnector1">
                  <a:avLst/>
                </a:prstGeom>
                <a:ln>
                  <a:tailEnd type="stealth" w="lg" len="lg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pic>
            <p:nvPicPr>
              <p:cNvPr id="106" name="Picture 114" descr="3d1itajn[1]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72967" y="5110414"/>
                <a:ext cx="279150" cy="21882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4" name="Picture 114" descr="3d1itajn[1]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95819" y="4466758"/>
                <a:ext cx="279150" cy="21882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5" name="Picture 114" descr="3d1itajn[1]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75710" y="3922486"/>
                <a:ext cx="279150" cy="21882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6" name="Picture 114" descr="3d1itajn[1]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31737" y="3904857"/>
                <a:ext cx="279150" cy="21882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7" name="Picture 114" descr="3d1itajn[1]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55328" y="4454398"/>
                <a:ext cx="279150" cy="21882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8" name="Picture 114" descr="3d1itajn[1]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16735" y="5089613"/>
                <a:ext cx="279150" cy="21882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46" name="TextBox 245"/>
            <p:cNvSpPr txBox="1"/>
            <p:nvPr/>
          </p:nvSpPr>
          <p:spPr>
            <a:xfrm>
              <a:off x="3404447" y="5728884"/>
              <a:ext cx="2474527" cy="10548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53">
                <a:defRPr/>
              </a:pPr>
              <a:r>
                <a:rPr lang="en-US" sz="2400">
                  <a:solidFill>
                    <a:prstClr val="black"/>
                  </a:solidFill>
                </a:rPr>
                <a:t>Protocol steps</a:t>
              </a:r>
              <a:endParaRPr lang="en-US" sz="2400" dirty="0">
                <a:solidFill>
                  <a:prstClr val="black"/>
                </a:solidFill>
              </a:endParaRPr>
            </a:p>
            <a:p>
              <a:pPr algn="ctr" defTabSz="914353">
                <a:defRPr/>
              </a:pPr>
              <a:r>
                <a:rPr lang="en-US" sz="2400" dirty="0">
                  <a:solidFill>
                    <a:prstClr val="black"/>
                  </a:solidFill>
                </a:rPr>
                <a:t>(predicates)</a:t>
              </a:r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0EE6E-A84E-9A4B-AF68-608C03A3C8B0}" type="datetime1">
              <a:rPr lang="en-US" smtClean="0"/>
              <a:t>11/14/24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0419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500" dirty="0">
                <a:latin typeface="Calibri Light" panose="020F0302020204030204" pitchFamily="34" charset="0"/>
              </a:rPr>
              <a:t>From Implementation to Protocol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3">
              <a:defRPr/>
            </a:pPr>
            <a:fld id="{B6F15528-21DE-4FAA-801E-634DDDAF4B2B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353">
                <a:defRPr/>
              </a:pPr>
              <a:t>45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789400" y="4537839"/>
            <a:ext cx="2663447" cy="1978509"/>
            <a:chOff x="5753702" y="3854910"/>
            <a:chExt cx="2663448" cy="1978509"/>
          </a:xfrm>
        </p:grpSpPr>
        <p:grpSp>
          <p:nvGrpSpPr>
            <p:cNvPr id="70" name="Group 69"/>
            <p:cNvGrpSpPr/>
            <p:nvPr/>
          </p:nvGrpSpPr>
          <p:grpSpPr>
            <a:xfrm>
              <a:off x="6806799" y="3854910"/>
              <a:ext cx="1610351" cy="1477903"/>
              <a:chOff x="6114806" y="1768057"/>
              <a:chExt cx="2161491" cy="1983713"/>
            </a:xfrm>
          </p:grpSpPr>
          <p:sp>
            <p:nvSpPr>
              <p:cNvPr id="71" name="Oval 70"/>
              <p:cNvSpPr/>
              <p:nvPr/>
            </p:nvSpPr>
            <p:spPr>
              <a:xfrm>
                <a:off x="6191006" y="2444556"/>
                <a:ext cx="533400" cy="533400"/>
              </a:xfrm>
              <a:prstGeom prst="ellipse">
                <a:avLst/>
              </a:prstGeom>
              <a:solidFill>
                <a:srgbClr val="C0504D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914353">
                  <a:defRPr/>
                </a:pPr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7742897" y="2427614"/>
                <a:ext cx="533400" cy="533400"/>
              </a:xfrm>
              <a:prstGeom prst="ellipse">
                <a:avLst/>
              </a:prstGeom>
              <a:solidFill>
                <a:srgbClr val="C2504B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914353">
                  <a:defRPr/>
                </a:pPr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6490771" y="3218370"/>
                <a:ext cx="533400" cy="533400"/>
              </a:xfrm>
              <a:prstGeom prst="ellipse">
                <a:avLst/>
              </a:prstGeom>
              <a:solidFill>
                <a:srgbClr val="C0504D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914353">
                  <a:defRPr/>
                </a:pPr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6639213" y="1768057"/>
                <a:ext cx="533400" cy="533400"/>
              </a:xfrm>
              <a:prstGeom prst="ellipse">
                <a:avLst/>
              </a:prstGeom>
              <a:solidFill>
                <a:srgbClr val="C0504D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914353">
                  <a:defRPr/>
                </a:pPr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7386397" y="3218370"/>
                <a:ext cx="533400" cy="533400"/>
              </a:xfrm>
              <a:prstGeom prst="ellipse">
                <a:avLst/>
              </a:prstGeom>
              <a:solidFill>
                <a:srgbClr val="C0504D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914353">
                  <a:defRPr/>
                </a:pPr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76" name="Donut 75"/>
              <p:cNvSpPr/>
              <p:nvPr/>
            </p:nvSpPr>
            <p:spPr>
              <a:xfrm>
                <a:off x="6114806" y="2358140"/>
                <a:ext cx="685800" cy="706232"/>
              </a:xfrm>
              <a:prstGeom prst="donut">
                <a:avLst>
                  <a:gd name="adj" fmla="val 789"/>
                </a:avLst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914353">
                  <a:defRPr/>
                </a:pPr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cxnSp>
            <p:nvCxnSpPr>
              <p:cNvPr id="78" name="Straight Arrow Connector 77"/>
              <p:cNvCxnSpPr>
                <a:stCxn id="71" idx="7"/>
                <a:endCxn id="74" idx="3"/>
              </p:cNvCxnSpPr>
              <p:nvPr/>
            </p:nvCxnSpPr>
            <p:spPr>
              <a:xfrm flipV="1">
                <a:off x="6646291" y="2223342"/>
                <a:ext cx="71037" cy="299329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Arrow Connector 78"/>
              <p:cNvCxnSpPr>
                <a:stCxn id="74" idx="5"/>
                <a:endCxn id="72" idx="1"/>
              </p:cNvCxnSpPr>
              <p:nvPr/>
            </p:nvCxnSpPr>
            <p:spPr>
              <a:xfrm>
                <a:off x="7094498" y="2223342"/>
                <a:ext cx="726514" cy="282387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Arrow Connector 79"/>
              <p:cNvCxnSpPr>
                <a:stCxn id="74" idx="4"/>
                <a:endCxn id="75" idx="0"/>
              </p:cNvCxnSpPr>
              <p:nvPr/>
            </p:nvCxnSpPr>
            <p:spPr>
              <a:xfrm>
                <a:off x="6905913" y="2301457"/>
                <a:ext cx="747184" cy="916913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Arrow Connector 80"/>
              <p:cNvCxnSpPr>
                <a:stCxn id="74" idx="4"/>
                <a:endCxn id="73" idx="7"/>
              </p:cNvCxnSpPr>
              <p:nvPr/>
            </p:nvCxnSpPr>
            <p:spPr>
              <a:xfrm>
                <a:off x="6905913" y="2301457"/>
                <a:ext cx="40143" cy="995028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Arrow Connector 81"/>
              <p:cNvCxnSpPr>
                <a:stCxn id="75" idx="2"/>
                <a:endCxn id="73" idx="6"/>
              </p:cNvCxnSpPr>
              <p:nvPr/>
            </p:nvCxnSpPr>
            <p:spPr>
              <a:xfrm flipH="1">
                <a:off x="7024171" y="3485070"/>
                <a:ext cx="362226" cy="0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headEnd type="none" w="lg" len="lg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Arrow Connector 82"/>
              <p:cNvCxnSpPr>
                <a:endCxn id="71" idx="4"/>
              </p:cNvCxnSpPr>
              <p:nvPr/>
            </p:nvCxnSpPr>
            <p:spPr>
              <a:xfrm flipH="1" flipV="1">
                <a:off x="6457706" y="2977956"/>
                <a:ext cx="159614" cy="257717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" name="Oval 83"/>
              <p:cNvSpPr/>
              <p:nvPr/>
            </p:nvSpPr>
            <p:spPr>
              <a:xfrm>
                <a:off x="7376672" y="1777091"/>
                <a:ext cx="533400" cy="533400"/>
              </a:xfrm>
              <a:prstGeom prst="ellipse">
                <a:avLst/>
              </a:prstGeom>
              <a:solidFill>
                <a:srgbClr val="C0504D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914353">
                  <a:defRPr/>
                </a:pPr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85" name="Straight Arrow Connector 84"/>
              <p:cNvCxnSpPr>
                <a:endCxn id="84" idx="2"/>
              </p:cNvCxnSpPr>
              <p:nvPr/>
            </p:nvCxnSpPr>
            <p:spPr>
              <a:xfrm>
                <a:off x="7172613" y="2001686"/>
                <a:ext cx="204059" cy="42105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Arrow Connector 85"/>
              <p:cNvCxnSpPr>
                <a:endCxn id="72" idx="0"/>
              </p:cNvCxnSpPr>
              <p:nvPr/>
            </p:nvCxnSpPr>
            <p:spPr>
              <a:xfrm>
                <a:off x="7808042" y="2218650"/>
                <a:ext cx="201555" cy="208964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Arrow Connector 86"/>
              <p:cNvCxnSpPr>
                <a:stCxn id="72" idx="4"/>
                <a:endCxn id="75" idx="7"/>
              </p:cNvCxnSpPr>
              <p:nvPr/>
            </p:nvCxnSpPr>
            <p:spPr>
              <a:xfrm flipH="1">
                <a:off x="7841682" y="2961014"/>
                <a:ext cx="167915" cy="335471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8" name="TextBox 277"/>
            <p:cNvSpPr txBox="1"/>
            <p:nvPr/>
          </p:nvSpPr>
          <p:spPr>
            <a:xfrm>
              <a:off x="5753702" y="5351620"/>
              <a:ext cx="2272546" cy="4817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53">
                <a:defRPr/>
              </a:pPr>
              <a:r>
                <a:rPr lang="en-US" sz="2531" dirty="0">
                  <a:solidFill>
                    <a:prstClr val="black"/>
                  </a:solidFill>
                  <a:latin typeface="Calibri Light" panose="020F0302020204030204" pitchFamily="34" charset="0"/>
                </a:rPr>
                <a:t>Implementation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487602" y="3646564"/>
            <a:ext cx="1167321" cy="682121"/>
            <a:chOff x="1931245" y="3546174"/>
            <a:chExt cx="1167321" cy="682121"/>
          </a:xfrm>
        </p:grpSpPr>
        <p:cxnSp>
          <p:nvCxnSpPr>
            <p:cNvPr id="22" name="Straight Arrow Connector 21"/>
            <p:cNvCxnSpPr/>
            <p:nvPr/>
          </p:nvCxnSpPr>
          <p:spPr>
            <a:xfrm flipH="1" flipV="1">
              <a:off x="3094655" y="3546174"/>
              <a:ext cx="3911" cy="659287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1931245" y="3746496"/>
              <a:ext cx="1132554" cy="4817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31" dirty="0">
                  <a:latin typeface="Calibri Light" panose="020F0302020204030204" pitchFamily="34" charset="0"/>
                </a:rPr>
                <a:t>Refines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838328" y="1589024"/>
            <a:ext cx="2690341" cy="1765592"/>
            <a:chOff x="2762284" y="3887227"/>
            <a:chExt cx="2690339" cy="1765592"/>
          </a:xfrm>
        </p:grpSpPr>
        <p:grpSp>
          <p:nvGrpSpPr>
            <p:cNvPr id="4" name="Group 3"/>
            <p:cNvGrpSpPr/>
            <p:nvPr/>
          </p:nvGrpSpPr>
          <p:grpSpPr>
            <a:xfrm>
              <a:off x="3598093" y="4028741"/>
              <a:ext cx="1854530" cy="1624078"/>
              <a:chOff x="3892709" y="3791609"/>
              <a:chExt cx="1854530" cy="1624078"/>
            </a:xfrm>
          </p:grpSpPr>
          <p:grpSp>
            <p:nvGrpSpPr>
              <p:cNvPr id="206" name="Group 205"/>
              <p:cNvGrpSpPr/>
              <p:nvPr/>
            </p:nvGrpSpPr>
            <p:grpSpPr>
              <a:xfrm>
                <a:off x="3892709" y="3791609"/>
                <a:ext cx="1854530" cy="1624078"/>
                <a:chOff x="6114806" y="1768057"/>
                <a:chExt cx="2161491" cy="1983713"/>
              </a:xfrm>
            </p:grpSpPr>
            <p:sp>
              <p:nvSpPr>
                <p:cNvPr id="207" name="Oval 206"/>
                <p:cNvSpPr/>
                <p:nvPr/>
              </p:nvSpPr>
              <p:spPr>
                <a:xfrm>
                  <a:off x="6191006" y="2444556"/>
                  <a:ext cx="533400" cy="533400"/>
                </a:xfrm>
                <a:prstGeom prst="ellipse">
                  <a:avLst/>
                </a:prstGeom>
                <a:solidFill>
                  <a:srgbClr val="4F81BD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defTabSz="914353">
                    <a:defRPr/>
                  </a:pPr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208" name="Oval 207"/>
                <p:cNvSpPr/>
                <p:nvPr/>
              </p:nvSpPr>
              <p:spPr>
                <a:xfrm>
                  <a:off x="7742897" y="2427614"/>
                  <a:ext cx="533400" cy="533400"/>
                </a:xfrm>
                <a:prstGeom prst="ellipse">
                  <a:avLst/>
                </a:prstGeom>
                <a:solidFill>
                  <a:srgbClr val="4F81BD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defTabSz="914353">
                    <a:defRPr/>
                  </a:pPr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209" name="Oval 208"/>
                <p:cNvSpPr/>
                <p:nvPr/>
              </p:nvSpPr>
              <p:spPr>
                <a:xfrm>
                  <a:off x="6490771" y="3218370"/>
                  <a:ext cx="533400" cy="533400"/>
                </a:xfrm>
                <a:prstGeom prst="ellipse">
                  <a:avLst/>
                </a:prstGeom>
                <a:solidFill>
                  <a:srgbClr val="4F81BD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defTabSz="914353">
                    <a:defRPr/>
                  </a:pPr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210" name="Oval 209"/>
                <p:cNvSpPr/>
                <p:nvPr/>
              </p:nvSpPr>
              <p:spPr>
                <a:xfrm>
                  <a:off x="6639213" y="1768057"/>
                  <a:ext cx="533400" cy="533400"/>
                </a:xfrm>
                <a:prstGeom prst="ellipse">
                  <a:avLst/>
                </a:prstGeom>
                <a:solidFill>
                  <a:srgbClr val="4F81BD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defTabSz="914353">
                    <a:defRPr/>
                  </a:pPr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211" name="Oval 210"/>
                <p:cNvSpPr/>
                <p:nvPr/>
              </p:nvSpPr>
              <p:spPr>
                <a:xfrm>
                  <a:off x="7386397" y="3218370"/>
                  <a:ext cx="533400" cy="533400"/>
                </a:xfrm>
                <a:prstGeom prst="ellipse">
                  <a:avLst/>
                </a:prstGeom>
                <a:solidFill>
                  <a:srgbClr val="4F81BD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defTabSz="914353">
                    <a:defRPr/>
                  </a:pPr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212" name="Donut 211"/>
                <p:cNvSpPr/>
                <p:nvPr/>
              </p:nvSpPr>
              <p:spPr>
                <a:xfrm>
                  <a:off x="6114806" y="2358140"/>
                  <a:ext cx="685800" cy="706232"/>
                </a:xfrm>
                <a:prstGeom prst="donut">
                  <a:avLst>
                    <a:gd name="adj" fmla="val 789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defTabSz="914353">
                    <a:defRPr/>
                  </a:pPr>
                  <a:endParaRPr lang="en-US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cxnSp>
              <p:nvCxnSpPr>
                <p:cNvPr id="213" name="Straight Arrow Connector 212"/>
                <p:cNvCxnSpPr>
                  <a:stCxn id="207" idx="7"/>
                  <a:endCxn id="210" idx="3"/>
                </p:cNvCxnSpPr>
                <p:nvPr/>
              </p:nvCxnSpPr>
              <p:spPr>
                <a:xfrm flipV="1">
                  <a:off x="6646291" y="2223342"/>
                  <a:ext cx="71037" cy="299329"/>
                </a:xfrm>
                <a:prstGeom prst="straightConnector1">
                  <a:avLst/>
                </a:prstGeom>
                <a:ln>
                  <a:tailEnd type="stealth" w="lg" len="lg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214" name="Straight Arrow Connector 213"/>
                <p:cNvCxnSpPr>
                  <a:stCxn id="210" idx="5"/>
                  <a:endCxn id="208" idx="1"/>
                </p:cNvCxnSpPr>
                <p:nvPr/>
              </p:nvCxnSpPr>
              <p:spPr>
                <a:xfrm>
                  <a:off x="7094498" y="2223342"/>
                  <a:ext cx="726514" cy="282387"/>
                </a:xfrm>
                <a:prstGeom prst="straightConnector1">
                  <a:avLst/>
                </a:prstGeom>
                <a:ln>
                  <a:tailEnd type="stealth" w="lg" len="lg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215" name="Straight Arrow Connector 214"/>
                <p:cNvCxnSpPr>
                  <a:stCxn id="210" idx="4"/>
                  <a:endCxn id="211" idx="0"/>
                </p:cNvCxnSpPr>
                <p:nvPr/>
              </p:nvCxnSpPr>
              <p:spPr>
                <a:xfrm>
                  <a:off x="6905913" y="2301457"/>
                  <a:ext cx="747184" cy="916913"/>
                </a:xfrm>
                <a:prstGeom prst="straightConnector1">
                  <a:avLst/>
                </a:prstGeom>
                <a:ln>
                  <a:tailEnd type="stealth" w="lg" len="lg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216" name="Straight Arrow Connector 215"/>
                <p:cNvCxnSpPr>
                  <a:stCxn id="210" idx="4"/>
                  <a:endCxn id="209" idx="7"/>
                </p:cNvCxnSpPr>
                <p:nvPr/>
              </p:nvCxnSpPr>
              <p:spPr>
                <a:xfrm>
                  <a:off x="6905913" y="2301457"/>
                  <a:ext cx="40143" cy="995028"/>
                </a:xfrm>
                <a:prstGeom prst="straightConnector1">
                  <a:avLst/>
                </a:prstGeom>
                <a:ln>
                  <a:tailEnd type="stealth" w="lg" len="lg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217" name="Straight Arrow Connector 216"/>
                <p:cNvCxnSpPr>
                  <a:stCxn id="211" idx="2"/>
                  <a:endCxn id="209" idx="6"/>
                </p:cNvCxnSpPr>
                <p:nvPr/>
              </p:nvCxnSpPr>
              <p:spPr>
                <a:xfrm flipH="1">
                  <a:off x="7024171" y="3485070"/>
                  <a:ext cx="362226" cy="0"/>
                </a:xfrm>
                <a:prstGeom prst="straightConnector1">
                  <a:avLst/>
                </a:prstGeom>
                <a:ln>
                  <a:headEnd type="none" w="lg" len="lg"/>
                  <a:tailEnd type="stealth" w="lg" len="lg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218" name="Straight Arrow Connector 217"/>
                <p:cNvCxnSpPr>
                  <a:endCxn id="207" idx="4"/>
                </p:cNvCxnSpPr>
                <p:nvPr/>
              </p:nvCxnSpPr>
              <p:spPr>
                <a:xfrm flipH="1" flipV="1">
                  <a:off x="6457706" y="2977956"/>
                  <a:ext cx="159614" cy="257717"/>
                </a:xfrm>
                <a:prstGeom prst="straightConnector1">
                  <a:avLst/>
                </a:prstGeom>
                <a:ln>
                  <a:tailEnd type="stealth" w="lg" len="lg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219" name="Oval 218"/>
                <p:cNvSpPr/>
                <p:nvPr/>
              </p:nvSpPr>
              <p:spPr>
                <a:xfrm>
                  <a:off x="7376672" y="1777091"/>
                  <a:ext cx="533400" cy="533400"/>
                </a:xfrm>
                <a:prstGeom prst="ellipse">
                  <a:avLst/>
                </a:prstGeom>
                <a:solidFill>
                  <a:srgbClr val="4F81BD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defTabSz="914353">
                    <a:defRPr/>
                  </a:pPr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cxnSp>
              <p:nvCxnSpPr>
                <p:cNvPr id="220" name="Straight Arrow Connector 219"/>
                <p:cNvCxnSpPr>
                  <a:endCxn id="219" idx="2"/>
                </p:cNvCxnSpPr>
                <p:nvPr/>
              </p:nvCxnSpPr>
              <p:spPr>
                <a:xfrm>
                  <a:off x="7172613" y="2001686"/>
                  <a:ext cx="204059" cy="42105"/>
                </a:xfrm>
                <a:prstGeom prst="straightConnector1">
                  <a:avLst/>
                </a:prstGeom>
                <a:ln>
                  <a:tailEnd type="stealth" w="lg" len="lg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221" name="Straight Arrow Connector 220"/>
                <p:cNvCxnSpPr>
                  <a:endCxn id="208" idx="0"/>
                </p:cNvCxnSpPr>
                <p:nvPr/>
              </p:nvCxnSpPr>
              <p:spPr>
                <a:xfrm>
                  <a:off x="7808042" y="2218650"/>
                  <a:ext cx="201555" cy="208964"/>
                </a:xfrm>
                <a:prstGeom prst="straightConnector1">
                  <a:avLst/>
                </a:prstGeom>
                <a:ln>
                  <a:tailEnd type="stealth" w="lg" len="lg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222" name="Straight Arrow Connector 221"/>
                <p:cNvCxnSpPr>
                  <a:stCxn id="208" idx="4"/>
                  <a:endCxn id="211" idx="7"/>
                </p:cNvCxnSpPr>
                <p:nvPr/>
              </p:nvCxnSpPr>
              <p:spPr>
                <a:xfrm flipH="1">
                  <a:off x="7841682" y="2961014"/>
                  <a:ext cx="167915" cy="335471"/>
                </a:xfrm>
                <a:prstGeom prst="straightConnector1">
                  <a:avLst/>
                </a:prstGeom>
                <a:ln>
                  <a:tailEnd type="stealth" w="lg" len="lg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pic>
            <p:nvPicPr>
              <p:cNvPr id="106" name="Picture 114" descr="3d1itajn[1]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72967" y="5110414"/>
                <a:ext cx="279150" cy="21882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4" name="Picture 114" descr="3d1itajn[1]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95819" y="4466758"/>
                <a:ext cx="279150" cy="21882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5" name="Picture 114" descr="3d1itajn[1]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75710" y="3922486"/>
                <a:ext cx="279150" cy="21882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6" name="Picture 114" descr="3d1itajn[1]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31737" y="3904857"/>
                <a:ext cx="279150" cy="21882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7" name="Picture 114" descr="3d1itajn[1]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55328" y="4454398"/>
                <a:ext cx="279150" cy="21882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8" name="Picture 114" descr="3d1itajn[1]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16735" y="5089613"/>
                <a:ext cx="279150" cy="21882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46" name="TextBox 245"/>
            <p:cNvSpPr txBox="1"/>
            <p:nvPr/>
          </p:nvSpPr>
          <p:spPr>
            <a:xfrm>
              <a:off x="2762284" y="3887227"/>
              <a:ext cx="1274130" cy="4817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53">
                <a:defRPr/>
              </a:pPr>
              <a:r>
                <a:rPr lang="en-US" sz="2531">
                  <a:solidFill>
                    <a:prstClr val="black"/>
                  </a:solidFill>
                  <a:latin typeface="Calibri Light" panose="020F0302020204030204" pitchFamily="34" charset="0"/>
                </a:rPr>
                <a:t>Protocol</a:t>
              </a:r>
              <a:endParaRPr lang="en-US" sz="2531" dirty="0">
                <a:solidFill>
                  <a:prstClr val="black"/>
                </a:solidFill>
                <a:latin typeface="Calibri Light" panose="020F0302020204030204" pitchFamily="34" charset="0"/>
              </a:endParaRPr>
            </a:p>
          </p:txBody>
        </p:sp>
      </p:grpSp>
      <p:sp>
        <p:nvSpPr>
          <p:cNvPr id="58" name="Rectangle 57"/>
          <p:cNvSpPr/>
          <p:nvPr/>
        </p:nvSpPr>
        <p:spPr>
          <a:xfrm>
            <a:off x="4792043" y="1697932"/>
            <a:ext cx="6561756" cy="1570238"/>
          </a:xfrm>
          <a:prstGeom prst="rect">
            <a:avLst/>
          </a:prstGeom>
          <a:solidFill>
            <a:srgbClr val="4F81BE"/>
          </a:solidFill>
          <a:ln w="19050">
            <a:solidFill>
              <a:srgbClr val="000000"/>
            </a:solidFill>
          </a:ln>
        </p:spPr>
        <p:txBody>
          <a:bodyPr wrap="square">
            <a:noAutofit/>
          </a:bodyPr>
          <a:lstStyle/>
          <a:p>
            <a:pPr algn="l"/>
            <a:r>
              <a:rPr lang="en-US" sz="1266" dirty="0">
                <a:solidFill>
                  <a:srgbClr val="FFFFFF"/>
                </a:solidFill>
                <a:latin typeface="Consolas" charset="0"/>
                <a:ea typeface="Consolas" charset="0"/>
                <a:cs typeface="Consolas" charset="0"/>
              </a:rPr>
              <a:t>datatype Variables = Variables(</a:t>
            </a:r>
            <a:r>
              <a:rPr lang="en-US" sz="1266" dirty="0" err="1">
                <a:solidFill>
                  <a:srgbClr val="FFFFFF"/>
                </a:solidFill>
                <a:latin typeface="Consolas" charset="0"/>
                <a:ea typeface="Consolas" charset="0"/>
                <a:cs typeface="Consolas" charset="0"/>
              </a:rPr>
              <a:t>x:int</a:t>
            </a:r>
            <a:r>
              <a:rPr lang="en-US" sz="1266" dirty="0">
                <a:solidFill>
                  <a:srgbClr val="FFFFFF"/>
                </a:solidFill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266" dirty="0" err="1">
                <a:solidFill>
                  <a:srgbClr val="FFFFFF"/>
                </a:solidFill>
                <a:latin typeface="Consolas" charset="0"/>
                <a:ea typeface="Consolas" charset="0"/>
                <a:cs typeface="Consolas" charset="0"/>
              </a:rPr>
              <a:t>y:int</a:t>
            </a:r>
            <a:r>
              <a:rPr lang="en-US" sz="1266" dirty="0">
                <a:solidFill>
                  <a:srgbClr val="FFFFFF"/>
                </a:solidFill>
                <a:latin typeface="Consolas" charset="0"/>
                <a:ea typeface="Consolas" charset="0"/>
                <a:cs typeface="Consolas" charset="0"/>
              </a:rPr>
              <a:t>)</a:t>
            </a:r>
          </a:p>
          <a:p>
            <a:pPr algn="l"/>
            <a:endParaRPr lang="en-US" sz="1266" dirty="0">
              <a:solidFill>
                <a:srgbClr val="FFFFFF"/>
              </a:solidFill>
              <a:latin typeface="Consolas" charset="0"/>
              <a:ea typeface="Consolas" charset="0"/>
              <a:cs typeface="Consolas" charset="0"/>
            </a:endParaRPr>
          </a:p>
          <a:p>
            <a:pPr algn="l"/>
            <a:r>
              <a:rPr lang="en-US" sz="1266" dirty="0">
                <a:solidFill>
                  <a:srgbClr val="FFFFFF"/>
                </a:solidFill>
                <a:latin typeface="Consolas" charset="0"/>
                <a:ea typeface="Consolas" charset="0"/>
                <a:cs typeface="Consolas" charset="0"/>
              </a:rPr>
              <a:t>predicate </a:t>
            </a:r>
            <a:r>
              <a:rPr lang="en-US" sz="1266" dirty="0" err="1">
                <a:solidFill>
                  <a:srgbClr val="FFFFFF"/>
                </a:solidFill>
                <a:latin typeface="Consolas" charset="0"/>
                <a:ea typeface="Consolas" charset="0"/>
                <a:cs typeface="Consolas" charset="0"/>
              </a:rPr>
              <a:t>Init</a:t>
            </a:r>
            <a:r>
              <a:rPr lang="en-US" sz="1266" dirty="0">
                <a:solidFill>
                  <a:srgbClr val="FFFFFF"/>
                </a:solidFill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1266" dirty="0" err="1">
                <a:solidFill>
                  <a:srgbClr val="FFFFFF"/>
                </a:solidFill>
                <a:latin typeface="Consolas" charset="0"/>
                <a:ea typeface="Consolas" charset="0"/>
                <a:cs typeface="Consolas" charset="0"/>
              </a:rPr>
              <a:t>v:Variables</a:t>
            </a:r>
            <a:r>
              <a:rPr lang="en-US" sz="1266" dirty="0">
                <a:solidFill>
                  <a:srgbClr val="FFFFFF"/>
                </a:solidFill>
                <a:latin typeface="Consolas" charset="0"/>
                <a:ea typeface="Consolas" charset="0"/>
                <a:cs typeface="Consolas" charset="0"/>
              </a:rPr>
              <a:t>)</a:t>
            </a:r>
          </a:p>
          <a:p>
            <a:pPr algn="l"/>
            <a:r>
              <a:rPr lang="en-US" sz="1266" dirty="0">
                <a:solidFill>
                  <a:srgbClr val="FFFFFF"/>
                </a:solidFill>
                <a:latin typeface="Consolas" charset="0"/>
                <a:ea typeface="Consolas" charset="0"/>
                <a:cs typeface="Consolas" charset="0"/>
              </a:rPr>
              <a:t>{</a:t>
            </a:r>
          </a:p>
          <a:p>
            <a:pPr algn="l"/>
            <a:r>
              <a:rPr lang="en-US" sz="1266" dirty="0">
                <a:solidFill>
                  <a:srgbClr val="FFFFFF"/>
                </a:solidFill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sz="1266" dirty="0" err="1">
                <a:solidFill>
                  <a:srgbClr val="FFFFFF"/>
                </a:solidFill>
                <a:latin typeface="Consolas" charset="0"/>
                <a:ea typeface="Consolas" charset="0"/>
                <a:cs typeface="Consolas" charset="0"/>
              </a:rPr>
              <a:t>v.x</a:t>
            </a:r>
            <a:r>
              <a:rPr lang="en-US" sz="1266" dirty="0">
                <a:solidFill>
                  <a:srgbClr val="FFFFFF"/>
                </a:solidFill>
                <a:latin typeface="Consolas" charset="0"/>
                <a:ea typeface="Consolas" charset="0"/>
                <a:cs typeface="Consolas" charset="0"/>
              </a:rPr>
              <a:t> == 0;</a:t>
            </a:r>
          </a:p>
          <a:p>
            <a:pPr algn="l"/>
            <a:r>
              <a:rPr lang="en-US" sz="1266" dirty="0">
                <a:solidFill>
                  <a:srgbClr val="FFFFFF"/>
                </a:solidFill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sz="1266" dirty="0" err="1">
                <a:solidFill>
                  <a:srgbClr val="FFFFFF"/>
                </a:solidFill>
                <a:latin typeface="Consolas" charset="0"/>
                <a:ea typeface="Consolas" charset="0"/>
                <a:cs typeface="Consolas" charset="0"/>
              </a:rPr>
              <a:t>v.y</a:t>
            </a:r>
            <a:r>
              <a:rPr lang="en-US" sz="1266" dirty="0">
                <a:solidFill>
                  <a:srgbClr val="FFFFFF"/>
                </a:solidFill>
                <a:latin typeface="Consolas" charset="0"/>
                <a:ea typeface="Consolas" charset="0"/>
                <a:cs typeface="Consolas" charset="0"/>
              </a:rPr>
              <a:t> == 5;</a:t>
            </a:r>
          </a:p>
          <a:p>
            <a:pPr algn="l"/>
            <a:r>
              <a:rPr lang="en-US" sz="1266" dirty="0">
                <a:solidFill>
                  <a:srgbClr val="FFFFFF"/>
                </a:solidFill>
                <a:latin typeface="Consolas" charset="0"/>
                <a:ea typeface="Consolas" charset="0"/>
                <a:cs typeface="Consolas" charset="0"/>
              </a:rPr>
              <a:t>}</a:t>
            </a:r>
          </a:p>
        </p:txBody>
      </p:sp>
      <p:sp>
        <p:nvSpPr>
          <p:cNvPr id="61" name="Rectangle 60"/>
          <p:cNvSpPr/>
          <p:nvPr/>
        </p:nvSpPr>
        <p:spPr>
          <a:xfrm>
            <a:off x="4792043" y="4305851"/>
            <a:ext cx="6561757" cy="1872377"/>
          </a:xfrm>
          <a:prstGeom prst="rect">
            <a:avLst/>
          </a:prstGeom>
          <a:solidFill>
            <a:srgbClr val="A61702"/>
          </a:solidFill>
          <a:ln w="19050">
            <a:solidFill>
              <a:srgbClr val="000000"/>
            </a:solidFill>
          </a:ln>
        </p:spPr>
        <p:txBody>
          <a:bodyPr wrap="square">
            <a:noAutofit/>
          </a:bodyPr>
          <a:lstStyle/>
          <a:p>
            <a:pPr algn="l"/>
            <a:r>
              <a:rPr lang="en-US" sz="1406" dirty="0">
                <a:solidFill>
                  <a:srgbClr val="FFFFFF"/>
                </a:solidFill>
                <a:latin typeface="Consolas" charset="0"/>
                <a:ea typeface="Consolas" charset="0"/>
                <a:cs typeface="Consolas" charset="0"/>
              </a:rPr>
              <a:t>datatype </a:t>
            </a:r>
            <a:r>
              <a:rPr lang="en-US" sz="1406" dirty="0" err="1">
                <a:solidFill>
                  <a:srgbClr val="FFFFFF"/>
                </a:solidFill>
                <a:latin typeface="Consolas" charset="0"/>
                <a:ea typeface="Consolas" charset="0"/>
                <a:cs typeface="Consolas" charset="0"/>
              </a:rPr>
              <a:t>ImplVariables</a:t>
            </a:r>
            <a:r>
              <a:rPr lang="en-US" sz="1406" dirty="0">
                <a:solidFill>
                  <a:srgbClr val="FFFFFF"/>
                </a:solidFill>
                <a:latin typeface="Consolas" charset="0"/>
                <a:ea typeface="Consolas" charset="0"/>
                <a:cs typeface="Consolas" charset="0"/>
              </a:rPr>
              <a:t> = </a:t>
            </a:r>
            <a:r>
              <a:rPr lang="en-US" sz="1406" dirty="0" err="1">
                <a:solidFill>
                  <a:srgbClr val="FFFFFF"/>
                </a:solidFill>
                <a:latin typeface="Consolas" charset="0"/>
                <a:ea typeface="Consolas" charset="0"/>
                <a:cs typeface="Consolas" charset="0"/>
              </a:rPr>
              <a:t>ImplVariables</a:t>
            </a:r>
            <a:r>
              <a:rPr lang="en-US" sz="1406" dirty="0">
                <a:solidFill>
                  <a:srgbClr val="FFFFFF"/>
                </a:solidFill>
                <a:latin typeface="Consolas" charset="0"/>
                <a:ea typeface="Consolas" charset="0"/>
                <a:cs typeface="Consolas" charset="0"/>
              </a:rPr>
              <a:t>(x:uint64, y:uint64)</a:t>
            </a:r>
          </a:p>
          <a:p>
            <a:pPr algn="l"/>
            <a:endParaRPr lang="en-US" sz="1406" dirty="0">
              <a:solidFill>
                <a:srgbClr val="FFFFFF"/>
              </a:solidFill>
              <a:latin typeface="Consolas" charset="0"/>
              <a:ea typeface="Consolas" charset="0"/>
              <a:cs typeface="Consolas" charset="0"/>
            </a:endParaRPr>
          </a:p>
          <a:p>
            <a:pPr algn="l"/>
            <a:r>
              <a:rPr lang="en-US" sz="1406" dirty="0">
                <a:solidFill>
                  <a:srgbClr val="FFFFFF"/>
                </a:solidFill>
                <a:latin typeface="Consolas" charset="0"/>
                <a:ea typeface="Consolas" charset="0"/>
                <a:cs typeface="Consolas" charset="0"/>
              </a:rPr>
              <a:t>method </a:t>
            </a:r>
            <a:r>
              <a:rPr lang="en-US" sz="1406" dirty="0" err="1">
                <a:solidFill>
                  <a:srgbClr val="FFFFFF"/>
                </a:solidFill>
                <a:latin typeface="Consolas" charset="0"/>
                <a:ea typeface="Consolas" charset="0"/>
                <a:cs typeface="Consolas" charset="0"/>
              </a:rPr>
              <a:t>InitImpl</a:t>
            </a:r>
            <a:r>
              <a:rPr lang="en-US" sz="1406" dirty="0">
                <a:solidFill>
                  <a:srgbClr val="FFFFFF"/>
                </a:solidFill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1406" dirty="0" err="1">
                <a:solidFill>
                  <a:srgbClr val="FFFFFF"/>
                </a:solidFill>
                <a:latin typeface="Consolas" charset="0"/>
                <a:ea typeface="Consolas" charset="0"/>
                <a:cs typeface="Consolas" charset="0"/>
              </a:rPr>
              <a:t>v:ImplVariables</a:t>
            </a:r>
            <a:r>
              <a:rPr lang="en-US" sz="1406" dirty="0">
                <a:solidFill>
                  <a:srgbClr val="FFFFFF"/>
                </a:solidFill>
                <a:latin typeface="Consolas" charset="0"/>
                <a:ea typeface="Consolas" charset="0"/>
                <a:cs typeface="Consolas" charset="0"/>
              </a:rPr>
              <a:t>)</a:t>
            </a:r>
          </a:p>
          <a:p>
            <a:pPr algn="l"/>
            <a:r>
              <a:rPr lang="en-US" sz="1406" dirty="0">
                <a:solidFill>
                  <a:srgbClr val="FFFFFF"/>
                </a:solidFill>
                <a:latin typeface="Consolas" charset="0"/>
                <a:ea typeface="Consolas" charset="0"/>
                <a:cs typeface="Consolas" charset="0"/>
              </a:rPr>
              <a:t>	ensures </a:t>
            </a:r>
            <a:r>
              <a:rPr lang="en-US" sz="1406" dirty="0" err="1">
                <a:solidFill>
                  <a:srgbClr val="FFFFFF"/>
                </a:solidFill>
                <a:latin typeface="Consolas" charset="0"/>
                <a:ea typeface="Consolas" charset="0"/>
                <a:cs typeface="Consolas" charset="0"/>
              </a:rPr>
              <a:t>Init</a:t>
            </a:r>
            <a:r>
              <a:rPr lang="en-US" sz="1406" dirty="0">
                <a:solidFill>
                  <a:srgbClr val="FFFFFF"/>
                </a:solidFill>
                <a:latin typeface="Consolas" charset="0"/>
                <a:ea typeface="Consolas" charset="0"/>
                <a:cs typeface="Consolas" charset="0"/>
              </a:rPr>
              <a:t>(Abstraction(v))</a:t>
            </a:r>
          </a:p>
          <a:p>
            <a:pPr algn="l"/>
            <a:r>
              <a:rPr lang="en-US" sz="1406" dirty="0">
                <a:solidFill>
                  <a:srgbClr val="FFFFFF"/>
                </a:solidFill>
                <a:latin typeface="Consolas" charset="0"/>
                <a:ea typeface="Consolas" charset="0"/>
                <a:cs typeface="Consolas" charset="0"/>
              </a:rPr>
              <a:t>{</a:t>
            </a:r>
          </a:p>
          <a:p>
            <a:pPr algn="l"/>
            <a:r>
              <a:rPr lang="en-US" sz="1406" dirty="0">
                <a:solidFill>
                  <a:srgbClr val="FFFFFF"/>
                </a:solidFill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sz="1406" dirty="0" err="1">
                <a:solidFill>
                  <a:srgbClr val="FFFFFF"/>
                </a:solidFill>
                <a:latin typeface="Consolas" charset="0"/>
                <a:ea typeface="Consolas" charset="0"/>
                <a:cs typeface="Consolas" charset="0"/>
              </a:rPr>
              <a:t>v.x</a:t>
            </a:r>
            <a:r>
              <a:rPr lang="en-US" sz="1406" dirty="0">
                <a:solidFill>
                  <a:srgbClr val="FFFFFF"/>
                </a:solidFill>
                <a:latin typeface="Consolas" charset="0"/>
                <a:ea typeface="Consolas" charset="0"/>
                <a:cs typeface="Consolas" charset="0"/>
              </a:rPr>
              <a:t> := 0;</a:t>
            </a:r>
          </a:p>
          <a:p>
            <a:pPr algn="l"/>
            <a:r>
              <a:rPr lang="en-US" sz="1406" dirty="0">
                <a:solidFill>
                  <a:srgbClr val="FFFFFF"/>
                </a:solidFill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sz="1406" dirty="0" err="1">
                <a:solidFill>
                  <a:srgbClr val="FFFFFF"/>
                </a:solidFill>
                <a:latin typeface="Consolas" charset="0"/>
                <a:ea typeface="Consolas" charset="0"/>
                <a:cs typeface="Consolas" charset="0"/>
              </a:rPr>
              <a:t>v.y</a:t>
            </a:r>
            <a:r>
              <a:rPr lang="en-US" sz="1406" dirty="0">
                <a:solidFill>
                  <a:srgbClr val="FFFFFF"/>
                </a:solidFill>
                <a:latin typeface="Consolas" charset="0"/>
                <a:ea typeface="Consolas" charset="0"/>
                <a:cs typeface="Consolas" charset="0"/>
              </a:rPr>
              <a:t> := 5;</a:t>
            </a:r>
          </a:p>
          <a:p>
            <a:pPr algn="l"/>
            <a:r>
              <a:rPr lang="en-US" sz="1406" dirty="0">
                <a:solidFill>
                  <a:srgbClr val="FFFFFF"/>
                </a:solidFill>
                <a:latin typeface="Consolas" charset="0"/>
                <a:ea typeface="Consolas" charset="0"/>
                <a:cs typeface="Consolas" charset="0"/>
              </a:rPr>
              <a:t>}</a:t>
            </a:r>
          </a:p>
        </p:txBody>
      </p:sp>
      <p:sp>
        <p:nvSpPr>
          <p:cNvPr id="62" name="Rectangle 61"/>
          <p:cNvSpPr/>
          <p:nvPr/>
        </p:nvSpPr>
        <p:spPr>
          <a:xfrm>
            <a:off x="4792044" y="3354616"/>
            <a:ext cx="6561756" cy="842936"/>
          </a:xfrm>
          <a:prstGeom prst="rect">
            <a:avLst/>
          </a:prstGeom>
          <a:solidFill>
            <a:srgbClr val="B7DEE8"/>
          </a:solidFill>
          <a:ln w="15875">
            <a:solidFill>
              <a:srgbClr val="000000"/>
            </a:solidFill>
          </a:ln>
        </p:spPr>
        <p:txBody>
          <a:bodyPr wrap="square">
            <a:noAutofit/>
          </a:bodyPr>
          <a:lstStyle/>
          <a:p>
            <a:pPr algn="l"/>
            <a:r>
              <a:rPr lang="en-US" sz="1266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function Abstraction(</a:t>
            </a:r>
            <a:r>
              <a:rPr lang="en-US" sz="1266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impl:ImplVariables</a:t>
            </a:r>
            <a:r>
              <a:rPr lang="en-US" sz="1266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) : Variables</a:t>
            </a:r>
          </a:p>
          <a:p>
            <a:pPr algn="l"/>
            <a:r>
              <a:rPr lang="en-US" sz="1266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{</a:t>
            </a:r>
          </a:p>
          <a:p>
            <a:pPr algn="l"/>
            <a:r>
              <a:rPr lang="en-US" sz="1266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	Variables(</a:t>
            </a:r>
            <a:r>
              <a:rPr lang="en-US" sz="1266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1266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1266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impl.x</a:t>
            </a:r>
            <a:r>
              <a:rPr lang="en-US" sz="1266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), </a:t>
            </a:r>
            <a:r>
              <a:rPr lang="en-US" sz="1266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1266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1266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impl.y</a:t>
            </a:r>
            <a:r>
              <a:rPr lang="en-US" sz="1266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))</a:t>
            </a:r>
          </a:p>
          <a:p>
            <a:pPr algn="l"/>
            <a:r>
              <a:rPr lang="en-US" sz="1266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}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C3363-F5B1-0349-ACBD-2F491DB39986}" type="datetime1">
              <a:rPr lang="en-US" smtClean="0"/>
              <a:t>11/14/24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8304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61" grpId="0" animBg="1"/>
      <p:bldP spid="6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500" dirty="0">
                <a:latin typeface="Calibri Light" panose="020F0302020204030204" pitchFamily="34" charset="0"/>
              </a:rPr>
              <a:t>From Implementation to Protocol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3">
              <a:defRPr/>
            </a:pPr>
            <a:fld id="{B6F15528-21DE-4FAA-801E-634DDDAF4B2B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353">
                <a:defRPr/>
              </a:pPr>
              <a:t>46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789400" y="4537839"/>
            <a:ext cx="2663447" cy="1978509"/>
            <a:chOff x="5753702" y="3854910"/>
            <a:chExt cx="2663448" cy="1978509"/>
          </a:xfrm>
        </p:grpSpPr>
        <p:grpSp>
          <p:nvGrpSpPr>
            <p:cNvPr id="70" name="Group 69"/>
            <p:cNvGrpSpPr/>
            <p:nvPr/>
          </p:nvGrpSpPr>
          <p:grpSpPr>
            <a:xfrm>
              <a:off x="6806799" y="3854910"/>
              <a:ext cx="1610351" cy="1477903"/>
              <a:chOff x="6114806" y="1768057"/>
              <a:chExt cx="2161491" cy="1983713"/>
            </a:xfrm>
          </p:grpSpPr>
          <p:sp>
            <p:nvSpPr>
              <p:cNvPr id="71" name="Oval 70"/>
              <p:cNvSpPr/>
              <p:nvPr/>
            </p:nvSpPr>
            <p:spPr>
              <a:xfrm>
                <a:off x="6191006" y="2444556"/>
                <a:ext cx="533400" cy="533400"/>
              </a:xfrm>
              <a:prstGeom prst="ellipse">
                <a:avLst/>
              </a:prstGeom>
              <a:solidFill>
                <a:srgbClr val="C0504D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914353">
                  <a:defRPr/>
                </a:pPr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7742897" y="2427614"/>
                <a:ext cx="533400" cy="533400"/>
              </a:xfrm>
              <a:prstGeom prst="ellipse">
                <a:avLst/>
              </a:prstGeom>
              <a:solidFill>
                <a:srgbClr val="C2504B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914353">
                  <a:defRPr/>
                </a:pPr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6490771" y="3218370"/>
                <a:ext cx="533400" cy="533400"/>
              </a:xfrm>
              <a:prstGeom prst="ellipse">
                <a:avLst/>
              </a:prstGeom>
              <a:solidFill>
                <a:srgbClr val="C0504D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914353">
                  <a:defRPr/>
                </a:pPr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6639213" y="1768057"/>
                <a:ext cx="533400" cy="533400"/>
              </a:xfrm>
              <a:prstGeom prst="ellipse">
                <a:avLst/>
              </a:prstGeom>
              <a:solidFill>
                <a:srgbClr val="C0504D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914353">
                  <a:defRPr/>
                </a:pPr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7386397" y="3218370"/>
                <a:ext cx="533400" cy="533400"/>
              </a:xfrm>
              <a:prstGeom prst="ellipse">
                <a:avLst/>
              </a:prstGeom>
              <a:solidFill>
                <a:srgbClr val="C0504D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914353">
                  <a:defRPr/>
                </a:pPr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76" name="Donut 75"/>
              <p:cNvSpPr/>
              <p:nvPr/>
            </p:nvSpPr>
            <p:spPr>
              <a:xfrm>
                <a:off x="6114806" y="2358140"/>
                <a:ext cx="685800" cy="706232"/>
              </a:xfrm>
              <a:prstGeom prst="donut">
                <a:avLst>
                  <a:gd name="adj" fmla="val 789"/>
                </a:avLst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914353">
                  <a:defRPr/>
                </a:pPr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cxnSp>
            <p:nvCxnSpPr>
              <p:cNvPr id="78" name="Straight Arrow Connector 77"/>
              <p:cNvCxnSpPr>
                <a:stCxn id="71" idx="7"/>
                <a:endCxn id="74" idx="3"/>
              </p:cNvCxnSpPr>
              <p:nvPr/>
            </p:nvCxnSpPr>
            <p:spPr>
              <a:xfrm flipV="1">
                <a:off x="6646291" y="2223342"/>
                <a:ext cx="71037" cy="299329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Arrow Connector 78"/>
              <p:cNvCxnSpPr>
                <a:stCxn id="74" idx="5"/>
                <a:endCxn id="72" idx="1"/>
              </p:cNvCxnSpPr>
              <p:nvPr/>
            </p:nvCxnSpPr>
            <p:spPr>
              <a:xfrm>
                <a:off x="7094498" y="2223342"/>
                <a:ext cx="726514" cy="282387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Arrow Connector 79"/>
              <p:cNvCxnSpPr>
                <a:stCxn id="74" idx="4"/>
                <a:endCxn id="75" idx="0"/>
              </p:cNvCxnSpPr>
              <p:nvPr/>
            </p:nvCxnSpPr>
            <p:spPr>
              <a:xfrm>
                <a:off x="6905913" y="2301457"/>
                <a:ext cx="747184" cy="916913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Arrow Connector 80"/>
              <p:cNvCxnSpPr>
                <a:stCxn id="74" idx="4"/>
                <a:endCxn id="73" idx="7"/>
              </p:cNvCxnSpPr>
              <p:nvPr/>
            </p:nvCxnSpPr>
            <p:spPr>
              <a:xfrm>
                <a:off x="6905913" y="2301457"/>
                <a:ext cx="40143" cy="995028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Arrow Connector 81"/>
              <p:cNvCxnSpPr>
                <a:stCxn id="75" idx="2"/>
                <a:endCxn id="73" idx="6"/>
              </p:cNvCxnSpPr>
              <p:nvPr/>
            </p:nvCxnSpPr>
            <p:spPr>
              <a:xfrm flipH="1">
                <a:off x="7024171" y="3485070"/>
                <a:ext cx="362226" cy="0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headEnd type="none" w="lg" len="lg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Arrow Connector 82"/>
              <p:cNvCxnSpPr>
                <a:endCxn id="71" idx="4"/>
              </p:cNvCxnSpPr>
              <p:nvPr/>
            </p:nvCxnSpPr>
            <p:spPr>
              <a:xfrm flipH="1" flipV="1">
                <a:off x="6457706" y="2977956"/>
                <a:ext cx="159614" cy="257717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" name="Oval 83"/>
              <p:cNvSpPr/>
              <p:nvPr/>
            </p:nvSpPr>
            <p:spPr>
              <a:xfrm>
                <a:off x="7376672" y="1777091"/>
                <a:ext cx="533400" cy="533400"/>
              </a:xfrm>
              <a:prstGeom prst="ellipse">
                <a:avLst/>
              </a:prstGeom>
              <a:solidFill>
                <a:srgbClr val="C0504D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914353">
                  <a:defRPr/>
                </a:pPr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85" name="Straight Arrow Connector 84"/>
              <p:cNvCxnSpPr>
                <a:endCxn id="84" idx="2"/>
              </p:cNvCxnSpPr>
              <p:nvPr/>
            </p:nvCxnSpPr>
            <p:spPr>
              <a:xfrm>
                <a:off x="7172613" y="2001686"/>
                <a:ext cx="204059" cy="42105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Arrow Connector 85"/>
              <p:cNvCxnSpPr>
                <a:endCxn id="72" idx="0"/>
              </p:cNvCxnSpPr>
              <p:nvPr/>
            </p:nvCxnSpPr>
            <p:spPr>
              <a:xfrm>
                <a:off x="7808042" y="2218650"/>
                <a:ext cx="201555" cy="208964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Arrow Connector 86"/>
              <p:cNvCxnSpPr>
                <a:stCxn id="72" idx="4"/>
                <a:endCxn id="75" idx="7"/>
              </p:cNvCxnSpPr>
              <p:nvPr/>
            </p:nvCxnSpPr>
            <p:spPr>
              <a:xfrm flipH="1">
                <a:off x="7841682" y="2961014"/>
                <a:ext cx="167915" cy="335471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8" name="TextBox 277"/>
            <p:cNvSpPr txBox="1"/>
            <p:nvPr/>
          </p:nvSpPr>
          <p:spPr>
            <a:xfrm>
              <a:off x="5753702" y="5351620"/>
              <a:ext cx="2272546" cy="4817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53">
                <a:defRPr/>
              </a:pPr>
              <a:r>
                <a:rPr lang="en-US" sz="2531" dirty="0">
                  <a:solidFill>
                    <a:prstClr val="black"/>
                  </a:solidFill>
                  <a:latin typeface="Calibri Light" panose="020F0302020204030204" pitchFamily="34" charset="0"/>
                </a:rPr>
                <a:t>Implementation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487602" y="3646564"/>
            <a:ext cx="1167321" cy="682121"/>
            <a:chOff x="1931245" y="3546174"/>
            <a:chExt cx="1167321" cy="682121"/>
          </a:xfrm>
        </p:grpSpPr>
        <p:cxnSp>
          <p:nvCxnSpPr>
            <p:cNvPr id="22" name="Straight Arrow Connector 21"/>
            <p:cNvCxnSpPr/>
            <p:nvPr/>
          </p:nvCxnSpPr>
          <p:spPr>
            <a:xfrm flipH="1" flipV="1">
              <a:off x="3094655" y="3546174"/>
              <a:ext cx="3911" cy="659287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1931245" y="3746496"/>
              <a:ext cx="1132554" cy="4817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31" dirty="0">
                  <a:latin typeface="Calibri Light" panose="020F0302020204030204" pitchFamily="34" charset="0"/>
                </a:rPr>
                <a:t>Refines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838328" y="1589024"/>
            <a:ext cx="2690341" cy="1765592"/>
            <a:chOff x="2762284" y="3887227"/>
            <a:chExt cx="2690339" cy="1765592"/>
          </a:xfrm>
        </p:grpSpPr>
        <p:grpSp>
          <p:nvGrpSpPr>
            <p:cNvPr id="4" name="Group 3"/>
            <p:cNvGrpSpPr/>
            <p:nvPr/>
          </p:nvGrpSpPr>
          <p:grpSpPr>
            <a:xfrm>
              <a:off x="3598093" y="4028741"/>
              <a:ext cx="1854530" cy="1624078"/>
              <a:chOff x="3892709" y="3791609"/>
              <a:chExt cx="1854530" cy="1624078"/>
            </a:xfrm>
          </p:grpSpPr>
          <p:grpSp>
            <p:nvGrpSpPr>
              <p:cNvPr id="206" name="Group 205"/>
              <p:cNvGrpSpPr/>
              <p:nvPr/>
            </p:nvGrpSpPr>
            <p:grpSpPr>
              <a:xfrm>
                <a:off x="3892709" y="3791609"/>
                <a:ext cx="1854530" cy="1624078"/>
                <a:chOff x="6114806" y="1768057"/>
                <a:chExt cx="2161491" cy="1983713"/>
              </a:xfrm>
            </p:grpSpPr>
            <p:sp>
              <p:nvSpPr>
                <p:cNvPr id="207" name="Oval 206"/>
                <p:cNvSpPr/>
                <p:nvPr/>
              </p:nvSpPr>
              <p:spPr>
                <a:xfrm>
                  <a:off x="6191006" y="2444556"/>
                  <a:ext cx="533400" cy="533400"/>
                </a:xfrm>
                <a:prstGeom prst="ellipse">
                  <a:avLst/>
                </a:prstGeom>
                <a:solidFill>
                  <a:srgbClr val="4F81BD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defTabSz="914353">
                    <a:defRPr/>
                  </a:pPr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208" name="Oval 207"/>
                <p:cNvSpPr/>
                <p:nvPr/>
              </p:nvSpPr>
              <p:spPr>
                <a:xfrm>
                  <a:off x="7742897" y="2427614"/>
                  <a:ext cx="533400" cy="533400"/>
                </a:xfrm>
                <a:prstGeom prst="ellipse">
                  <a:avLst/>
                </a:prstGeom>
                <a:solidFill>
                  <a:srgbClr val="4F81BD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defTabSz="914353">
                    <a:defRPr/>
                  </a:pPr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209" name="Oval 208"/>
                <p:cNvSpPr/>
                <p:nvPr/>
              </p:nvSpPr>
              <p:spPr>
                <a:xfrm>
                  <a:off x="6490771" y="3218370"/>
                  <a:ext cx="533400" cy="533400"/>
                </a:xfrm>
                <a:prstGeom prst="ellipse">
                  <a:avLst/>
                </a:prstGeom>
                <a:solidFill>
                  <a:srgbClr val="4F81BD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defTabSz="914353">
                    <a:defRPr/>
                  </a:pPr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210" name="Oval 209"/>
                <p:cNvSpPr/>
                <p:nvPr/>
              </p:nvSpPr>
              <p:spPr>
                <a:xfrm>
                  <a:off x="6639213" y="1768057"/>
                  <a:ext cx="533400" cy="533400"/>
                </a:xfrm>
                <a:prstGeom prst="ellipse">
                  <a:avLst/>
                </a:prstGeom>
                <a:solidFill>
                  <a:srgbClr val="4F81BD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defTabSz="914353">
                    <a:defRPr/>
                  </a:pPr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211" name="Oval 210"/>
                <p:cNvSpPr/>
                <p:nvPr/>
              </p:nvSpPr>
              <p:spPr>
                <a:xfrm>
                  <a:off x="7386397" y="3218370"/>
                  <a:ext cx="533400" cy="533400"/>
                </a:xfrm>
                <a:prstGeom prst="ellipse">
                  <a:avLst/>
                </a:prstGeom>
                <a:solidFill>
                  <a:srgbClr val="4F81BD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defTabSz="914353">
                    <a:defRPr/>
                  </a:pPr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212" name="Donut 211"/>
                <p:cNvSpPr/>
                <p:nvPr/>
              </p:nvSpPr>
              <p:spPr>
                <a:xfrm>
                  <a:off x="6114806" y="2358140"/>
                  <a:ext cx="685800" cy="706232"/>
                </a:xfrm>
                <a:prstGeom prst="donut">
                  <a:avLst>
                    <a:gd name="adj" fmla="val 789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defTabSz="914353">
                    <a:defRPr/>
                  </a:pPr>
                  <a:endParaRPr lang="en-US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cxnSp>
              <p:nvCxnSpPr>
                <p:cNvPr id="213" name="Straight Arrow Connector 212"/>
                <p:cNvCxnSpPr>
                  <a:stCxn id="207" idx="7"/>
                  <a:endCxn id="210" idx="3"/>
                </p:cNvCxnSpPr>
                <p:nvPr/>
              </p:nvCxnSpPr>
              <p:spPr>
                <a:xfrm flipV="1">
                  <a:off x="6646291" y="2223342"/>
                  <a:ext cx="71037" cy="299329"/>
                </a:xfrm>
                <a:prstGeom prst="straightConnector1">
                  <a:avLst/>
                </a:prstGeom>
                <a:ln>
                  <a:tailEnd type="stealth" w="lg" len="lg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214" name="Straight Arrow Connector 213"/>
                <p:cNvCxnSpPr>
                  <a:stCxn id="210" idx="5"/>
                  <a:endCxn id="208" idx="1"/>
                </p:cNvCxnSpPr>
                <p:nvPr/>
              </p:nvCxnSpPr>
              <p:spPr>
                <a:xfrm>
                  <a:off x="7094498" y="2223342"/>
                  <a:ext cx="726514" cy="282387"/>
                </a:xfrm>
                <a:prstGeom prst="straightConnector1">
                  <a:avLst/>
                </a:prstGeom>
                <a:ln>
                  <a:tailEnd type="stealth" w="lg" len="lg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215" name="Straight Arrow Connector 214"/>
                <p:cNvCxnSpPr>
                  <a:stCxn id="210" idx="4"/>
                  <a:endCxn id="211" idx="0"/>
                </p:cNvCxnSpPr>
                <p:nvPr/>
              </p:nvCxnSpPr>
              <p:spPr>
                <a:xfrm>
                  <a:off x="6905913" y="2301457"/>
                  <a:ext cx="747184" cy="916913"/>
                </a:xfrm>
                <a:prstGeom prst="straightConnector1">
                  <a:avLst/>
                </a:prstGeom>
                <a:ln>
                  <a:tailEnd type="stealth" w="lg" len="lg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216" name="Straight Arrow Connector 215"/>
                <p:cNvCxnSpPr>
                  <a:stCxn id="210" idx="4"/>
                  <a:endCxn id="209" idx="7"/>
                </p:cNvCxnSpPr>
                <p:nvPr/>
              </p:nvCxnSpPr>
              <p:spPr>
                <a:xfrm>
                  <a:off x="6905913" y="2301457"/>
                  <a:ext cx="40143" cy="995028"/>
                </a:xfrm>
                <a:prstGeom prst="straightConnector1">
                  <a:avLst/>
                </a:prstGeom>
                <a:ln>
                  <a:tailEnd type="stealth" w="lg" len="lg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217" name="Straight Arrow Connector 216"/>
                <p:cNvCxnSpPr>
                  <a:stCxn id="211" idx="2"/>
                  <a:endCxn id="209" idx="6"/>
                </p:cNvCxnSpPr>
                <p:nvPr/>
              </p:nvCxnSpPr>
              <p:spPr>
                <a:xfrm flipH="1">
                  <a:off x="7024171" y="3485070"/>
                  <a:ext cx="362226" cy="0"/>
                </a:xfrm>
                <a:prstGeom prst="straightConnector1">
                  <a:avLst/>
                </a:prstGeom>
                <a:ln>
                  <a:headEnd type="none" w="lg" len="lg"/>
                  <a:tailEnd type="stealth" w="lg" len="lg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218" name="Straight Arrow Connector 217"/>
                <p:cNvCxnSpPr>
                  <a:endCxn id="207" idx="4"/>
                </p:cNvCxnSpPr>
                <p:nvPr/>
              </p:nvCxnSpPr>
              <p:spPr>
                <a:xfrm flipH="1" flipV="1">
                  <a:off x="6457706" y="2977956"/>
                  <a:ext cx="159614" cy="257717"/>
                </a:xfrm>
                <a:prstGeom prst="straightConnector1">
                  <a:avLst/>
                </a:prstGeom>
                <a:ln>
                  <a:tailEnd type="stealth" w="lg" len="lg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219" name="Oval 218"/>
                <p:cNvSpPr/>
                <p:nvPr/>
              </p:nvSpPr>
              <p:spPr>
                <a:xfrm>
                  <a:off x="7376672" y="1777091"/>
                  <a:ext cx="533400" cy="533400"/>
                </a:xfrm>
                <a:prstGeom prst="ellipse">
                  <a:avLst/>
                </a:prstGeom>
                <a:solidFill>
                  <a:srgbClr val="4F81BD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defTabSz="914353">
                    <a:defRPr/>
                  </a:pPr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cxnSp>
              <p:nvCxnSpPr>
                <p:cNvPr id="220" name="Straight Arrow Connector 219"/>
                <p:cNvCxnSpPr>
                  <a:endCxn id="219" idx="2"/>
                </p:cNvCxnSpPr>
                <p:nvPr/>
              </p:nvCxnSpPr>
              <p:spPr>
                <a:xfrm>
                  <a:off x="7172613" y="2001686"/>
                  <a:ext cx="204059" cy="42105"/>
                </a:xfrm>
                <a:prstGeom prst="straightConnector1">
                  <a:avLst/>
                </a:prstGeom>
                <a:ln>
                  <a:tailEnd type="stealth" w="lg" len="lg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221" name="Straight Arrow Connector 220"/>
                <p:cNvCxnSpPr>
                  <a:endCxn id="208" idx="0"/>
                </p:cNvCxnSpPr>
                <p:nvPr/>
              </p:nvCxnSpPr>
              <p:spPr>
                <a:xfrm>
                  <a:off x="7808042" y="2218650"/>
                  <a:ext cx="201555" cy="208964"/>
                </a:xfrm>
                <a:prstGeom prst="straightConnector1">
                  <a:avLst/>
                </a:prstGeom>
                <a:ln>
                  <a:tailEnd type="stealth" w="lg" len="lg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222" name="Straight Arrow Connector 221"/>
                <p:cNvCxnSpPr>
                  <a:stCxn id="208" idx="4"/>
                  <a:endCxn id="211" idx="7"/>
                </p:cNvCxnSpPr>
                <p:nvPr/>
              </p:nvCxnSpPr>
              <p:spPr>
                <a:xfrm flipH="1">
                  <a:off x="7841682" y="2961014"/>
                  <a:ext cx="167915" cy="335471"/>
                </a:xfrm>
                <a:prstGeom prst="straightConnector1">
                  <a:avLst/>
                </a:prstGeom>
                <a:ln>
                  <a:tailEnd type="stealth" w="lg" len="lg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pic>
            <p:nvPicPr>
              <p:cNvPr id="106" name="Picture 114" descr="3d1itajn[1]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72967" y="5110414"/>
                <a:ext cx="279150" cy="21882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4" name="Picture 114" descr="3d1itajn[1]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95819" y="4466758"/>
                <a:ext cx="279150" cy="21882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5" name="Picture 114" descr="3d1itajn[1]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75710" y="3922486"/>
                <a:ext cx="279150" cy="21882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6" name="Picture 114" descr="3d1itajn[1]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31737" y="3904857"/>
                <a:ext cx="279150" cy="21882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7" name="Picture 114" descr="3d1itajn[1]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55328" y="4454398"/>
                <a:ext cx="279150" cy="21882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8" name="Picture 114" descr="3d1itajn[1]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16735" y="5089613"/>
                <a:ext cx="279150" cy="21882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46" name="TextBox 245"/>
            <p:cNvSpPr txBox="1"/>
            <p:nvPr/>
          </p:nvSpPr>
          <p:spPr>
            <a:xfrm>
              <a:off x="2762284" y="3887227"/>
              <a:ext cx="1274130" cy="4817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53">
                <a:defRPr/>
              </a:pPr>
              <a:r>
                <a:rPr lang="en-US" sz="2531">
                  <a:solidFill>
                    <a:prstClr val="black"/>
                  </a:solidFill>
                  <a:latin typeface="Calibri Light" panose="020F0302020204030204" pitchFamily="34" charset="0"/>
                </a:rPr>
                <a:t>Protocol</a:t>
              </a:r>
              <a:endParaRPr lang="en-US" sz="2531" dirty="0">
                <a:solidFill>
                  <a:prstClr val="black"/>
                </a:solidFill>
                <a:latin typeface="Calibri Light" panose="020F0302020204030204" pitchFamily="34" charset="0"/>
              </a:endParaRPr>
            </a:p>
          </p:txBody>
        </p:sp>
      </p:grpSp>
      <p:sp>
        <p:nvSpPr>
          <p:cNvPr id="58" name="Rectangle 57"/>
          <p:cNvSpPr/>
          <p:nvPr/>
        </p:nvSpPr>
        <p:spPr>
          <a:xfrm>
            <a:off x="4774227" y="1697932"/>
            <a:ext cx="6579572" cy="1570238"/>
          </a:xfrm>
          <a:prstGeom prst="rect">
            <a:avLst/>
          </a:prstGeom>
          <a:solidFill>
            <a:srgbClr val="4F81BE"/>
          </a:solidFill>
          <a:ln w="19050">
            <a:solidFill>
              <a:srgbClr val="000000"/>
            </a:solidFill>
          </a:ln>
        </p:spPr>
        <p:txBody>
          <a:bodyPr wrap="square">
            <a:noAutofit/>
          </a:bodyPr>
          <a:lstStyle/>
          <a:p>
            <a:pPr algn="l"/>
            <a:r>
              <a:rPr lang="en-US" sz="1266" dirty="0">
                <a:solidFill>
                  <a:srgbClr val="FFFFFF"/>
                </a:solidFill>
                <a:latin typeface="Consolas" charset="0"/>
                <a:ea typeface="Consolas" charset="0"/>
                <a:cs typeface="Consolas" charset="0"/>
              </a:rPr>
              <a:t>datatype Variables = Variables(</a:t>
            </a:r>
            <a:r>
              <a:rPr lang="en-US" sz="1266" dirty="0" err="1">
                <a:solidFill>
                  <a:srgbClr val="FFFFFF"/>
                </a:solidFill>
                <a:latin typeface="Consolas" charset="0"/>
                <a:ea typeface="Consolas" charset="0"/>
                <a:cs typeface="Consolas" charset="0"/>
              </a:rPr>
              <a:t>x:int</a:t>
            </a:r>
            <a:r>
              <a:rPr lang="en-US" sz="1266" dirty="0">
                <a:solidFill>
                  <a:srgbClr val="FFFFFF"/>
                </a:solidFill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266" dirty="0" err="1">
                <a:solidFill>
                  <a:srgbClr val="FFFFFF"/>
                </a:solidFill>
                <a:latin typeface="Consolas" charset="0"/>
                <a:ea typeface="Consolas" charset="0"/>
                <a:cs typeface="Consolas" charset="0"/>
              </a:rPr>
              <a:t>y:int</a:t>
            </a:r>
            <a:r>
              <a:rPr lang="en-US" sz="1266" dirty="0">
                <a:solidFill>
                  <a:srgbClr val="FFFFFF"/>
                </a:solidFill>
                <a:latin typeface="Consolas" charset="0"/>
                <a:ea typeface="Consolas" charset="0"/>
                <a:cs typeface="Consolas" charset="0"/>
              </a:rPr>
              <a:t>)</a:t>
            </a:r>
          </a:p>
          <a:p>
            <a:pPr algn="l"/>
            <a:endParaRPr lang="en-US" sz="1266" dirty="0">
              <a:solidFill>
                <a:srgbClr val="FFFFFF"/>
              </a:solidFill>
              <a:latin typeface="Consolas" charset="0"/>
              <a:ea typeface="Consolas" charset="0"/>
              <a:cs typeface="Consolas" charset="0"/>
            </a:endParaRPr>
          </a:p>
          <a:p>
            <a:pPr algn="l"/>
            <a:r>
              <a:rPr lang="en-US" sz="1266" dirty="0">
                <a:solidFill>
                  <a:srgbClr val="FFFFFF"/>
                </a:solidFill>
                <a:latin typeface="Consolas" charset="0"/>
                <a:ea typeface="Consolas" charset="0"/>
                <a:cs typeface="Consolas" charset="0"/>
              </a:rPr>
              <a:t>predicate </a:t>
            </a:r>
            <a:r>
              <a:rPr lang="en-US" sz="1266" dirty="0" err="1">
                <a:solidFill>
                  <a:srgbClr val="FFFFFF"/>
                </a:solidFill>
                <a:latin typeface="Consolas" charset="0"/>
                <a:ea typeface="Consolas" charset="0"/>
                <a:cs typeface="Consolas" charset="0"/>
              </a:rPr>
              <a:t>MoveNorth</a:t>
            </a:r>
            <a:r>
              <a:rPr lang="en-US" sz="1266" dirty="0">
                <a:solidFill>
                  <a:srgbClr val="FFFFFF"/>
                </a:solidFill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1266" dirty="0" err="1">
                <a:solidFill>
                  <a:srgbClr val="FFFFFF"/>
                </a:solidFill>
                <a:latin typeface="Consolas" charset="0"/>
                <a:ea typeface="Consolas" charset="0"/>
                <a:cs typeface="Consolas" charset="0"/>
              </a:rPr>
              <a:t>v:Variables</a:t>
            </a:r>
            <a:r>
              <a:rPr lang="en-US" sz="1266" dirty="0">
                <a:solidFill>
                  <a:srgbClr val="FFFFFF"/>
                </a:solidFill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266" dirty="0" err="1">
                <a:solidFill>
                  <a:srgbClr val="FFFFFF"/>
                </a:solidFill>
                <a:latin typeface="Consolas" charset="0"/>
                <a:ea typeface="Consolas" charset="0"/>
                <a:cs typeface="Consolas" charset="0"/>
              </a:rPr>
              <a:t>v':Variables</a:t>
            </a:r>
            <a:r>
              <a:rPr lang="en-US" sz="1266" dirty="0">
                <a:solidFill>
                  <a:srgbClr val="FFFFFF"/>
                </a:solidFill>
                <a:latin typeface="Consolas" charset="0"/>
                <a:ea typeface="Consolas" charset="0"/>
                <a:cs typeface="Consolas" charset="0"/>
              </a:rPr>
              <a:t>)</a:t>
            </a:r>
          </a:p>
          <a:p>
            <a:pPr algn="l"/>
            <a:r>
              <a:rPr lang="en-US" sz="1266" dirty="0">
                <a:solidFill>
                  <a:srgbClr val="FFFFFF"/>
                </a:solidFill>
                <a:latin typeface="Consolas" charset="0"/>
                <a:ea typeface="Consolas" charset="0"/>
                <a:cs typeface="Consolas" charset="0"/>
              </a:rPr>
              <a:t>{</a:t>
            </a:r>
          </a:p>
          <a:p>
            <a:pPr algn="l"/>
            <a:r>
              <a:rPr lang="en-US" sz="1266" dirty="0">
                <a:solidFill>
                  <a:srgbClr val="FFFFFF"/>
                </a:solidFill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tr-TR" sz="1266" dirty="0" err="1">
                <a:solidFill>
                  <a:srgbClr val="FFFFFF"/>
                </a:solidFill>
                <a:latin typeface="Consolas" charset="0"/>
                <a:ea typeface="Consolas" charset="0"/>
                <a:cs typeface="Consolas" charset="0"/>
              </a:rPr>
              <a:t>v'.x</a:t>
            </a:r>
            <a:r>
              <a:rPr lang="en-US" sz="1266" dirty="0">
                <a:solidFill>
                  <a:srgbClr val="FFFFFF"/>
                </a:solidFill>
                <a:latin typeface="Consolas" charset="0"/>
                <a:ea typeface="Consolas" charset="0"/>
                <a:cs typeface="Consolas" charset="0"/>
              </a:rPr>
              <a:t> == </a:t>
            </a:r>
            <a:r>
              <a:rPr lang="en-US" sz="1266" dirty="0" err="1">
                <a:solidFill>
                  <a:srgbClr val="FFFFFF"/>
                </a:solidFill>
                <a:latin typeface="Consolas" charset="0"/>
                <a:ea typeface="Consolas" charset="0"/>
                <a:cs typeface="Consolas" charset="0"/>
              </a:rPr>
              <a:t>v.x</a:t>
            </a:r>
            <a:r>
              <a:rPr lang="en-US" sz="1266" dirty="0">
                <a:solidFill>
                  <a:srgbClr val="FFFFFF"/>
                </a:solidFill>
                <a:latin typeface="Consolas" charset="0"/>
                <a:ea typeface="Consolas" charset="0"/>
                <a:cs typeface="Consolas" charset="0"/>
              </a:rPr>
              <a:t>;</a:t>
            </a:r>
          </a:p>
          <a:p>
            <a:pPr algn="l"/>
            <a:r>
              <a:rPr lang="en-US" sz="1266" dirty="0">
                <a:solidFill>
                  <a:srgbClr val="FFFFFF"/>
                </a:solidFill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tr-TR" sz="1266" dirty="0" err="1">
                <a:solidFill>
                  <a:srgbClr val="FFFFFF"/>
                </a:solidFill>
                <a:latin typeface="Consolas" charset="0"/>
                <a:ea typeface="Consolas" charset="0"/>
                <a:cs typeface="Consolas" charset="0"/>
              </a:rPr>
              <a:t>v'.y</a:t>
            </a:r>
            <a:r>
              <a:rPr lang="en-US" sz="1266" dirty="0">
                <a:solidFill>
                  <a:srgbClr val="FFFFFF"/>
                </a:solidFill>
                <a:latin typeface="Consolas" charset="0"/>
                <a:ea typeface="Consolas" charset="0"/>
                <a:cs typeface="Consolas" charset="0"/>
              </a:rPr>
              <a:t> == </a:t>
            </a:r>
            <a:r>
              <a:rPr lang="en-US" sz="1266" dirty="0" err="1">
                <a:solidFill>
                  <a:srgbClr val="FFFFFF"/>
                </a:solidFill>
                <a:latin typeface="Consolas" charset="0"/>
                <a:ea typeface="Consolas" charset="0"/>
                <a:cs typeface="Consolas" charset="0"/>
              </a:rPr>
              <a:t>v.y</a:t>
            </a:r>
            <a:r>
              <a:rPr lang="en-US" sz="1266" dirty="0">
                <a:solidFill>
                  <a:srgbClr val="FFFFFF"/>
                </a:solidFill>
                <a:latin typeface="Consolas" charset="0"/>
                <a:ea typeface="Consolas" charset="0"/>
                <a:cs typeface="Consolas" charset="0"/>
              </a:rPr>
              <a:t> + 1;</a:t>
            </a:r>
          </a:p>
          <a:p>
            <a:pPr algn="l"/>
            <a:r>
              <a:rPr lang="en-US" sz="1266" dirty="0">
                <a:solidFill>
                  <a:srgbClr val="FFFFFF"/>
                </a:solidFill>
                <a:latin typeface="Consolas" charset="0"/>
                <a:ea typeface="Consolas" charset="0"/>
                <a:cs typeface="Consolas" charset="0"/>
              </a:rPr>
              <a:t>}</a:t>
            </a:r>
          </a:p>
        </p:txBody>
      </p:sp>
      <p:sp>
        <p:nvSpPr>
          <p:cNvPr id="61" name="Rectangle 60"/>
          <p:cNvSpPr/>
          <p:nvPr/>
        </p:nvSpPr>
        <p:spPr>
          <a:xfrm>
            <a:off x="4774227" y="4305851"/>
            <a:ext cx="6579574" cy="2050499"/>
          </a:xfrm>
          <a:prstGeom prst="rect">
            <a:avLst/>
          </a:prstGeom>
          <a:solidFill>
            <a:srgbClr val="A61702"/>
          </a:solidFill>
          <a:ln w="19050">
            <a:solidFill>
              <a:srgbClr val="000000"/>
            </a:solidFill>
          </a:ln>
        </p:spPr>
        <p:txBody>
          <a:bodyPr wrap="square">
            <a:noAutofit/>
          </a:bodyPr>
          <a:lstStyle/>
          <a:p>
            <a:pPr algn="l"/>
            <a:r>
              <a:rPr lang="en-US" sz="1406" dirty="0">
                <a:solidFill>
                  <a:srgbClr val="FFFFFF"/>
                </a:solidFill>
                <a:latin typeface="Consolas" charset="0"/>
                <a:ea typeface="Consolas" charset="0"/>
                <a:cs typeface="Consolas" charset="0"/>
              </a:rPr>
              <a:t>datatype </a:t>
            </a:r>
            <a:r>
              <a:rPr lang="en-US" sz="1406" dirty="0" err="1">
                <a:solidFill>
                  <a:srgbClr val="FFFFFF"/>
                </a:solidFill>
                <a:latin typeface="Consolas" charset="0"/>
                <a:ea typeface="Consolas" charset="0"/>
                <a:cs typeface="Consolas" charset="0"/>
              </a:rPr>
              <a:t>ImplVariables</a:t>
            </a:r>
            <a:r>
              <a:rPr lang="en-US" sz="1406" dirty="0">
                <a:solidFill>
                  <a:srgbClr val="FFFFFF"/>
                </a:solidFill>
                <a:latin typeface="Consolas" charset="0"/>
                <a:ea typeface="Consolas" charset="0"/>
                <a:cs typeface="Consolas" charset="0"/>
              </a:rPr>
              <a:t> = </a:t>
            </a:r>
            <a:r>
              <a:rPr lang="en-US" sz="1406" dirty="0" err="1">
                <a:solidFill>
                  <a:srgbClr val="FFFFFF"/>
                </a:solidFill>
                <a:latin typeface="Consolas" charset="0"/>
                <a:ea typeface="Consolas" charset="0"/>
                <a:cs typeface="Consolas" charset="0"/>
              </a:rPr>
              <a:t>ImplVariables</a:t>
            </a:r>
            <a:r>
              <a:rPr lang="en-US" sz="1406" dirty="0">
                <a:solidFill>
                  <a:srgbClr val="FFFFFF"/>
                </a:solidFill>
                <a:latin typeface="Consolas" charset="0"/>
                <a:ea typeface="Consolas" charset="0"/>
                <a:cs typeface="Consolas" charset="0"/>
              </a:rPr>
              <a:t>(x:uint64, y:uint64)</a:t>
            </a:r>
          </a:p>
          <a:p>
            <a:pPr algn="l"/>
            <a:endParaRPr lang="en-US" sz="1406" dirty="0">
              <a:solidFill>
                <a:srgbClr val="FFFFFF"/>
              </a:solidFill>
              <a:latin typeface="Consolas" charset="0"/>
              <a:ea typeface="Consolas" charset="0"/>
              <a:cs typeface="Consolas" charset="0"/>
            </a:endParaRPr>
          </a:p>
          <a:p>
            <a:pPr algn="l"/>
            <a:r>
              <a:rPr lang="en-US" sz="1406" dirty="0">
                <a:solidFill>
                  <a:srgbClr val="FFFFFF"/>
                </a:solidFill>
                <a:latin typeface="Consolas" charset="0"/>
                <a:ea typeface="Consolas" charset="0"/>
                <a:cs typeface="Consolas" charset="0"/>
              </a:rPr>
              <a:t>method </a:t>
            </a:r>
            <a:r>
              <a:rPr lang="en-US" sz="1406" dirty="0" err="1">
                <a:solidFill>
                  <a:srgbClr val="FFFFFF"/>
                </a:solidFill>
                <a:latin typeface="Consolas" charset="0"/>
                <a:ea typeface="Consolas" charset="0"/>
                <a:cs typeface="Consolas" charset="0"/>
              </a:rPr>
              <a:t>MoveNorthImpl</a:t>
            </a:r>
            <a:r>
              <a:rPr lang="en-US" sz="1406" dirty="0">
                <a:solidFill>
                  <a:srgbClr val="FFFFFF"/>
                </a:solidFill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1406" dirty="0" err="1">
                <a:solidFill>
                  <a:srgbClr val="FFFFFF"/>
                </a:solidFill>
                <a:latin typeface="Consolas" charset="0"/>
                <a:ea typeface="Consolas" charset="0"/>
                <a:cs typeface="Consolas" charset="0"/>
              </a:rPr>
              <a:t>v:ImplVariables</a:t>
            </a:r>
            <a:r>
              <a:rPr lang="en-US" sz="1406" dirty="0">
                <a:solidFill>
                  <a:srgbClr val="FFFFFF"/>
                </a:solidFill>
                <a:latin typeface="Consolas" charset="0"/>
                <a:ea typeface="Consolas" charset="0"/>
                <a:cs typeface="Consolas" charset="0"/>
              </a:rPr>
              <a:t>) returns (v’:</a:t>
            </a:r>
            <a:r>
              <a:rPr lang="en-US" sz="1406" dirty="0" err="1">
                <a:solidFill>
                  <a:srgbClr val="FFFFFF"/>
                </a:solidFill>
                <a:latin typeface="Consolas" charset="0"/>
                <a:ea typeface="Consolas" charset="0"/>
                <a:cs typeface="Consolas" charset="0"/>
              </a:rPr>
              <a:t>ImplVariables</a:t>
            </a:r>
            <a:r>
              <a:rPr lang="en-US" sz="1406" dirty="0">
                <a:solidFill>
                  <a:srgbClr val="FFFFFF"/>
                </a:solidFill>
                <a:latin typeface="Consolas" charset="0"/>
                <a:ea typeface="Consolas" charset="0"/>
                <a:cs typeface="Consolas" charset="0"/>
              </a:rPr>
              <a:t>)</a:t>
            </a:r>
          </a:p>
          <a:p>
            <a:pPr algn="l"/>
            <a:r>
              <a:rPr lang="en-US" sz="1406" dirty="0">
                <a:solidFill>
                  <a:srgbClr val="FFFFFF"/>
                </a:solidFill>
                <a:latin typeface="Consolas" charset="0"/>
                <a:ea typeface="Consolas" charset="0"/>
                <a:cs typeface="Consolas" charset="0"/>
              </a:rPr>
              <a:t>	ensures </a:t>
            </a:r>
            <a:r>
              <a:rPr lang="en-US" sz="1406" dirty="0" err="1">
                <a:solidFill>
                  <a:srgbClr val="FFFFFF"/>
                </a:solidFill>
                <a:latin typeface="Consolas" charset="0"/>
                <a:ea typeface="Consolas" charset="0"/>
                <a:cs typeface="Consolas" charset="0"/>
              </a:rPr>
              <a:t>MoveNorth</a:t>
            </a:r>
            <a:r>
              <a:rPr lang="en-US" sz="1406" dirty="0">
                <a:solidFill>
                  <a:srgbClr val="FFFFFF"/>
                </a:solidFill>
                <a:latin typeface="Consolas" charset="0"/>
                <a:ea typeface="Consolas" charset="0"/>
                <a:cs typeface="Consolas" charset="0"/>
              </a:rPr>
              <a:t>(Abstraction(v), Abstraction(v’))</a:t>
            </a:r>
          </a:p>
          <a:p>
            <a:pPr algn="l"/>
            <a:r>
              <a:rPr lang="en-US" sz="1406" dirty="0">
                <a:solidFill>
                  <a:srgbClr val="FFFFFF"/>
                </a:solidFill>
                <a:latin typeface="Consolas" charset="0"/>
                <a:ea typeface="Consolas" charset="0"/>
                <a:cs typeface="Consolas" charset="0"/>
              </a:rPr>
              <a:t>{</a:t>
            </a:r>
          </a:p>
          <a:p>
            <a:pPr algn="l"/>
            <a:r>
              <a:rPr lang="en-US" sz="1406" dirty="0">
                <a:solidFill>
                  <a:srgbClr val="FFFFFF"/>
                </a:solidFill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tr-TR" sz="1406" dirty="0" err="1">
                <a:solidFill>
                  <a:srgbClr val="FFFFFF"/>
                </a:solidFill>
                <a:latin typeface="Consolas" charset="0"/>
                <a:ea typeface="Consolas" charset="0"/>
                <a:cs typeface="Consolas" charset="0"/>
              </a:rPr>
              <a:t>v'.x</a:t>
            </a:r>
            <a:r>
              <a:rPr lang="en-US" sz="1406" dirty="0">
                <a:solidFill>
                  <a:srgbClr val="FFFFFF"/>
                </a:solidFill>
                <a:latin typeface="Consolas" charset="0"/>
                <a:ea typeface="Consolas" charset="0"/>
                <a:cs typeface="Consolas" charset="0"/>
              </a:rPr>
              <a:t> := </a:t>
            </a:r>
            <a:r>
              <a:rPr lang="en-US" sz="1406" dirty="0" err="1">
                <a:solidFill>
                  <a:srgbClr val="FFFFFF"/>
                </a:solidFill>
                <a:latin typeface="Consolas" charset="0"/>
                <a:ea typeface="Consolas" charset="0"/>
                <a:cs typeface="Consolas" charset="0"/>
              </a:rPr>
              <a:t>v.x</a:t>
            </a:r>
            <a:r>
              <a:rPr lang="en-US" sz="1406" dirty="0">
                <a:solidFill>
                  <a:srgbClr val="FFFFFF"/>
                </a:solidFill>
                <a:latin typeface="Consolas" charset="0"/>
                <a:ea typeface="Consolas" charset="0"/>
                <a:cs typeface="Consolas" charset="0"/>
              </a:rPr>
              <a:t>;</a:t>
            </a:r>
          </a:p>
          <a:p>
            <a:pPr algn="l"/>
            <a:r>
              <a:rPr lang="en-US" sz="1406" dirty="0">
                <a:solidFill>
                  <a:srgbClr val="FFFFFF"/>
                </a:solidFill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tr-TR" sz="1406" dirty="0" err="1">
                <a:solidFill>
                  <a:srgbClr val="FFFFFF"/>
                </a:solidFill>
                <a:latin typeface="Consolas" charset="0"/>
                <a:ea typeface="Consolas" charset="0"/>
                <a:cs typeface="Consolas" charset="0"/>
              </a:rPr>
              <a:t>v'.y</a:t>
            </a:r>
            <a:r>
              <a:rPr lang="en-US" sz="1406" dirty="0">
                <a:solidFill>
                  <a:srgbClr val="FFFFFF"/>
                </a:solidFill>
                <a:latin typeface="Consolas" charset="0"/>
                <a:ea typeface="Consolas" charset="0"/>
                <a:cs typeface="Consolas" charset="0"/>
              </a:rPr>
              <a:t> := </a:t>
            </a:r>
            <a:r>
              <a:rPr lang="en-US" sz="1406" dirty="0" err="1">
                <a:solidFill>
                  <a:srgbClr val="FFFFFF"/>
                </a:solidFill>
                <a:latin typeface="Consolas" charset="0"/>
                <a:ea typeface="Consolas" charset="0"/>
                <a:cs typeface="Consolas" charset="0"/>
              </a:rPr>
              <a:t>v.y</a:t>
            </a:r>
            <a:r>
              <a:rPr lang="en-US" sz="1406" dirty="0">
                <a:solidFill>
                  <a:srgbClr val="FFFFFF"/>
                </a:solidFill>
                <a:latin typeface="Consolas" charset="0"/>
                <a:ea typeface="Consolas" charset="0"/>
                <a:cs typeface="Consolas" charset="0"/>
              </a:rPr>
              <a:t> + 1;</a:t>
            </a:r>
          </a:p>
          <a:p>
            <a:pPr algn="l"/>
            <a:r>
              <a:rPr lang="en-US" sz="1406" dirty="0">
                <a:solidFill>
                  <a:srgbClr val="FFFFFF"/>
                </a:solidFill>
                <a:latin typeface="Consolas" charset="0"/>
                <a:ea typeface="Consolas" charset="0"/>
                <a:cs typeface="Consolas" charset="0"/>
              </a:rPr>
              <a:t>}</a:t>
            </a:r>
          </a:p>
        </p:txBody>
      </p:sp>
      <p:sp>
        <p:nvSpPr>
          <p:cNvPr id="62" name="Rectangle 61"/>
          <p:cNvSpPr/>
          <p:nvPr/>
        </p:nvSpPr>
        <p:spPr>
          <a:xfrm>
            <a:off x="4774228" y="3354616"/>
            <a:ext cx="6579572" cy="842936"/>
          </a:xfrm>
          <a:prstGeom prst="rect">
            <a:avLst/>
          </a:prstGeom>
          <a:solidFill>
            <a:srgbClr val="B7DEE8"/>
          </a:solidFill>
          <a:ln w="15875">
            <a:solidFill>
              <a:srgbClr val="000000"/>
            </a:solidFill>
          </a:ln>
        </p:spPr>
        <p:txBody>
          <a:bodyPr wrap="square">
            <a:noAutofit/>
          </a:bodyPr>
          <a:lstStyle/>
          <a:p>
            <a:pPr algn="l"/>
            <a:r>
              <a:rPr lang="en-US" sz="1266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function Abstraction(</a:t>
            </a:r>
            <a:r>
              <a:rPr lang="en-US" sz="1266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impl:ImplVariables</a:t>
            </a:r>
            <a:r>
              <a:rPr lang="en-US" sz="1266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) : Variables</a:t>
            </a:r>
          </a:p>
          <a:p>
            <a:pPr algn="l"/>
            <a:r>
              <a:rPr lang="en-US" sz="1266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{</a:t>
            </a:r>
          </a:p>
          <a:p>
            <a:pPr algn="l"/>
            <a:r>
              <a:rPr lang="en-US" sz="1266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	Variables(</a:t>
            </a:r>
            <a:r>
              <a:rPr lang="en-US" sz="1266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1266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1266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impl.x</a:t>
            </a:r>
            <a:r>
              <a:rPr lang="en-US" sz="1266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), </a:t>
            </a:r>
            <a:r>
              <a:rPr lang="en-US" sz="1266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1266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1266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impl.y</a:t>
            </a:r>
            <a:r>
              <a:rPr lang="en-US" sz="1266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))</a:t>
            </a:r>
          </a:p>
          <a:p>
            <a:pPr algn="l"/>
            <a:r>
              <a:rPr lang="en-US" sz="1266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}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0734" y="3469468"/>
            <a:ext cx="1463719" cy="1154139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73018-29C4-1A43-873E-839DF360FC49}" type="datetime1">
              <a:rPr lang="en-US" smtClean="0"/>
              <a:t>11/14/24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5016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500" dirty="0">
                <a:latin typeface="Calibri Light" panose="020F0302020204030204" pitchFamily="34" charset="0"/>
              </a:rPr>
              <a:t>From Implementation to Protocol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3">
              <a:defRPr/>
            </a:pPr>
            <a:fld id="{B6F15528-21DE-4FAA-801E-634DDDAF4B2B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353">
                <a:defRPr/>
              </a:pPr>
              <a:t>47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789400" y="4537839"/>
            <a:ext cx="2663447" cy="1978509"/>
            <a:chOff x="5753702" y="3854910"/>
            <a:chExt cx="2663448" cy="1978509"/>
          </a:xfrm>
        </p:grpSpPr>
        <p:grpSp>
          <p:nvGrpSpPr>
            <p:cNvPr id="70" name="Group 69"/>
            <p:cNvGrpSpPr/>
            <p:nvPr/>
          </p:nvGrpSpPr>
          <p:grpSpPr>
            <a:xfrm>
              <a:off x="6806799" y="3854910"/>
              <a:ext cx="1610351" cy="1477903"/>
              <a:chOff x="6114806" y="1768057"/>
              <a:chExt cx="2161491" cy="1983713"/>
            </a:xfrm>
          </p:grpSpPr>
          <p:sp>
            <p:nvSpPr>
              <p:cNvPr id="71" name="Oval 70"/>
              <p:cNvSpPr/>
              <p:nvPr/>
            </p:nvSpPr>
            <p:spPr>
              <a:xfrm>
                <a:off x="6191006" y="2444556"/>
                <a:ext cx="533400" cy="533400"/>
              </a:xfrm>
              <a:prstGeom prst="ellipse">
                <a:avLst/>
              </a:prstGeom>
              <a:solidFill>
                <a:srgbClr val="C0504D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914353">
                  <a:defRPr/>
                </a:pPr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7742897" y="2427614"/>
                <a:ext cx="533400" cy="533400"/>
              </a:xfrm>
              <a:prstGeom prst="ellipse">
                <a:avLst/>
              </a:prstGeom>
              <a:solidFill>
                <a:srgbClr val="C2504B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914353">
                  <a:defRPr/>
                </a:pPr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6490771" y="3218370"/>
                <a:ext cx="533400" cy="533400"/>
              </a:xfrm>
              <a:prstGeom prst="ellipse">
                <a:avLst/>
              </a:prstGeom>
              <a:solidFill>
                <a:srgbClr val="C0504D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914353">
                  <a:defRPr/>
                </a:pPr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6639213" y="1768057"/>
                <a:ext cx="533400" cy="533400"/>
              </a:xfrm>
              <a:prstGeom prst="ellipse">
                <a:avLst/>
              </a:prstGeom>
              <a:solidFill>
                <a:srgbClr val="C0504D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914353">
                  <a:defRPr/>
                </a:pPr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7386397" y="3218370"/>
                <a:ext cx="533400" cy="533400"/>
              </a:xfrm>
              <a:prstGeom prst="ellipse">
                <a:avLst/>
              </a:prstGeom>
              <a:solidFill>
                <a:srgbClr val="C0504D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914353">
                  <a:defRPr/>
                </a:pPr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76" name="Donut 75"/>
              <p:cNvSpPr/>
              <p:nvPr/>
            </p:nvSpPr>
            <p:spPr>
              <a:xfrm>
                <a:off x="6114806" y="2358140"/>
                <a:ext cx="685800" cy="706232"/>
              </a:xfrm>
              <a:prstGeom prst="donut">
                <a:avLst>
                  <a:gd name="adj" fmla="val 789"/>
                </a:avLst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914353">
                  <a:defRPr/>
                </a:pPr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cxnSp>
            <p:nvCxnSpPr>
              <p:cNvPr id="78" name="Straight Arrow Connector 77"/>
              <p:cNvCxnSpPr>
                <a:stCxn id="71" idx="7"/>
                <a:endCxn id="74" idx="3"/>
              </p:cNvCxnSpPr>
              <p:nvPr/>
            </p:nvCxnSpPr>
            <p:spPr>
              <a:xfrm flipV="1">
                <a:off x="6646291" y="2223342"/>
                <a:ext cx="71037" cy="299329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Arrow Connector 78"/>
              <p:cNvCxnSpPr>
                <a:stCxn id="74" idx="5"/>
                <a:endCxn id="72" idx="1"/>
              </p:cNvCxnSpPr>
              <p:nvPr/>
            </p:nvCxnSpPr>
            <p:spPr>
              <a:xfrm>
                <a:off x="7094498" y="2223342"/>
                <a:ext cx="726514" cy="282387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Arrow Connector 79"/>
              <p:cNvCxnSpPr>
                <a:stCxn id="74" idx="4"/>
                <a:endCxn id="75" idx="0"/>
              </p:cNvCxnSpPr>
              <p:nvPr/>
            </p:nvCxnSpPr>
            <p:spPr>
              <a:xfrm>
                <a:off x="6905913" y="2301457"/>
                <a:ext cx="747184" cy="916913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Arrow Connector 80"/>
              <p:cNvCxnSpPr>
                <a:stCxn id="74" idx="4"/>
                <a:endCxn id="73" idx="7"/>
              </p:cNvCxnSpPr>
              <p:nvPr/>
            </p:nvCxnSpPr>
            <p:spPr>
              <a:xfrm>
                <a:off x="6905913" y="2301457"/>
                <a:ext cx="40143" cy="995028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Arrow Connector 81"/>
              <p:cNvCxnSpPr>
                <a:stCxn id="75" idx="2"/>
                <a:endCxn id="73" idx="6"/>
              </p:cNvCxnSpPr>
              <p:nvPr/>
            </p:nvCxnSpPr>
            <p:spPr>
              <a:xfrm flipH="1">
                <a:off x="7024171" y="3485070"/>
                <a:ext cx="362226" cy="0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headEnd type="none" w="lg" len="lg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Arrow Connector 82"/>
              <p:cNvCxnSpPr>
                <a:endCxn id="71" idx="4"/>
              </p:cNvCxnSpPr>
              <p:nvPr/>
            </p:nvCxnSpPr>
            <p:spPr>
              <a:xfrm flipH="1" flipV="1">
                <a:off x="6457706" y="2977956"/>
                <a:ext cx="159614" cy="257717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" name="Oval 83"/>
              <p:cNvSpPr/>
              <p:nvPr/>
            </p:nvSpPr>
            <p:spPr>
              <a:xfrm>
                <a:off x="7376672" y="1777091"/>
                <a:ext cx="533400" cy="533400"/>
              </a:xfrm>
              <a:prstGeom prst="ellipse">
                <a:avLst/>
              </a:prstGeom>
              <a:solidFill>
                <a:srgbClr val="C0504D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914353">
                  <a:defRPr/>
                </a:pPr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85" name="Straight Arrow Connector 84"/>
              <p:cNvCxnSpPr>
                <a:endCxn id="84" idx="2"/>
              </p:cNvCxnSpPr>
              <p:nvPr/>
            </p:nvCxnSpPr>
            <p:spPr>
              <a:xfrm>
                <a:off x="7172613" y="2001686"/>
                <a:ext cx="204059" cy="42105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Arrow Connector 85"/>
              <p:cNvCxnSpPr>
                <a:endCxn id="72" idx="0"/>
              </p:cNvCxnSpPr>
              <p:nvPr/>
            </p:nvCxnSpPr>
            <p:spPr>
              <a:xfrm>
                <a:off x="7808042" y="2218650"/>
                <a:ext cx="201555" cy="208964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Arrow Connector 86"/>
              <p:cNvCxnSpPr>
                <a:stCxn id="72" idx="4"/>
                <a:endCxn id="75" idx="7"/>
              </p:cNvCxnSpPr>
              <p:nvPr/>
            </p:nvCxnSpPr>
            <p:spPr>
              <a:xfrm flipH="1">
                <a:off x="7841682" y="2961014"/>
                <a:ext cx="167915" cy="335471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8" name="TextBox 277"/>
            <p:cNvSpPr txBox="1"/>
            <p:nvPr/>
          </p:nvSpPr>
          <p:spPr>
            <a:xfrm>
              <a:off x="5753702" y="5351620"/>
              <a:ext cx="2272546" cy="4817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53">
                <a:defRPr/>
              </a:pPr>
              <a:r>
                <a:rPr lang="en-US" sz="2531" dirty="0">
                  <a:solidFill>
                    <a:prstClr val="black"/>
                  </a:solidFill>
                  <a:latin typeface="Calibri Light" panose="020F0302020204030204" pitchFamily="34" charset="0"/>
                </a:rPr>
                <a:t>Implementation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487602" y="3646564"/>
            <a:ext cx="1167321" cy="682121"/>
            <a:chOff x="1931245" y="3546174"/>
            <a:chExt cx="1167321" cy="682121"/>
          </a:xfrm>
        </p:grpSpPr>
        <p:cxnSp>
          <p:nvCxnSpPr>
            <p:cNvPr id="22" name="Straight Arrow Connector 21"/>
            <p:cNvCxnSpPr/>
            <p:nvPr/>
          </p:nvCxnSpPr>
          <p:spPr>
            <a:xfrm flipH="1" flipV="1">
              <a:off x="3094655" y="3546174"/>
              <a:ext cx="3911" cy="659287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1931245" y="3746496"/>
              <a:ext cx="1132554" cy="4817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31" dirty="0">
                  <a:latin typeface="Calibri Light" panose="020F0302020204030204" pitchFamily="34" charset="0"/>
                </a:rPr>
                <a:t>Refines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838328" y="1589024"/>
            <a:ext cx="2690341" cy="1765592"/>
            <a:chOff x="2762284" y="3887227"/>
            <a:chExt cx="2690339" cy="1765592"/>
          </a:xfrm>
        </p:grpSpPr>
        <p:grpSp>
          <p:nvGrpSpPr>
            <p:cNvPr id="4" name="Group 3"/>
            <p:cNvGrpSpPr/>
            <p:nvPr/>
          </p:nvGrpSpPr>
          <p:grpSpPr>
            <a:xfrm>
              <a:off x="3598093" y="4028741"/>
              <a:ext cx="1854530" cy="1624078"/>
              <a:chOff x="3892709" y="3791609"/>
              <a:chExt cx="1854530" cy="1624078"/>
            </a:xfrm>
          </p:grpSpPr>
          <p:grpSp>
            <p:nvGrpSpPr>
              <p:cNvPr id="206" name="Group 205"/>
              <p:cNvGrpSpPr/>
              <p:nvPr/>
            </p:nvGrpSpPr>
            <p:grpSpPr>
              <a:xfrm>
                <a:off x="3892709" y="3791609"/>
                <a:ext cx="1854530" cy="1624078"/>
                <a:chOff x="6114806" y="1768057"/>
                <a:chExt cx="2161491" cy="1983713"/>
              </a:xfrm>
            </p:grpSpPr>
            <p:sp>
              <p:nvSpPr>
                <p:cNvPr id="207" name="Oval 206"/>
                <p:cNvSpPr/>
                <p:nvPr/>
              </p:nvSpPr>
              <p:spPr>
                <a:xfrm>
                  <a:off x="6191006" y="2444556"/>
                  <a:ext cx="533400" cy="533400"/>
                </a:xfrm>
                <a:prstGeom prst="ellipse">
                  <a:avLst/>
                </a:prstGeom>
                <a:solidFill>
                  <a:srgbClr val="4F81BD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defTabSz="914353">
                    <a:defRPr/>
                  </a:pPr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208" name="Oval 207"/>
                <p:cNvSpPr/>
                <p:nvPr/>
              </p:nvSpPr>
              <p:spPr>
                <a:xfrm>
                  <a:off x="7742897" y="2427614"/>
                  <a:ext cx="533400" cy="533400"/>
                </a:xfrm>
                <a:prstGeom prst="ellipse">
                  <a:avLst/>
                </a:prstGeom>
                <a:solidFill>
                  <a:srgbClr val="4F81BD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defTabSz="914353">
                    <a:defRPr/>
                  </a:pPr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209" name="Oval 208"/>
                <p:cNvSpPr/>
                <p:nvPr/>
              </p:nvSpPr>
              <p:spPr>
                <a:xfrm>
                  <a:off x="6490771" y="3218370"/>
                  <a:ext cx="533400" cy="533400"/>
                </a:xfrm>
                <a:prstGeom prst="ellipse">
                  <a:avLst/>
                </a:prstGeom>
                <a:solidFill>
                  <a:srgbClr val="4F81BD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defTabSz="914353">
                    <a:defRPr/>
                  </a:pPr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210" name="Oval 209"/>
                <p:cNvSpPr/>
                <p:nvPr/>
              </p:nvSpPr>
              <p:spPr>
                <a:xfrm>
                  <a:off x="6639213" y="1768057"/>
                  <a:ext cx="533400" cy="533400"/>
                </a:xfrm>
                <a:prstGeom prst="ellipse">
                  <a:avLst/>
                </a:prstGeom>
                <a:solidFill>
                  <a:srgbClr val="4F81BD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defTabSz="914353">
                    <a:defRPr/>
                  </a:pPr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211" name="Oval 210"/>
                <p:cNvSpPr/>
                <p:nvPr/>
              </p:nvSpPr>
              <p:spPr>
                <a:xfrm>
                  <a:off x="7386397" y="3218370"/>
                  <a:ext cx="533400" cy="533400"/>
                </a:xfrm>
                <a:prstGeom prst="ellipse">
                  <a:avLst/>
                </a:prstGeom>
                <a:solidFill>
                  <a:srgbClr val="4F81BD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defTabSz="914353">
                    <a:defRPr/>
                  </a:pPr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212" name="Donut 211"/>
                <p:cNvSpPr/>
                <p:nvPr/>
              </p:nvSpPr>
              <p:spPr>
                <a:xfrm>
                  <a:off x="6114806" y="2358140"/>
                  <a:ext cx="685800" cy="706232"/>
                </a:xfrm>
                <a:prstGeom prst="donut">
                  <a:avLst>
                    <a:gd name="adj" fmla="val 789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defTabSz="914353">
                    <a:defRPr/>
                  </a:pPr>
                  <a:endParaRPr lang="en-US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cxnSp>
              <p:nvCxnSpPr>
                <p:cNvPr id="213" name="Straight Arrow Connector 212"/>
                <p:cNvCxnSpPr>
                  <a:stCxn id="207" idx="7"/>
                  <a:endCxn id="210" idx="3"/>
                </p:cNvCxnSpPr>
                <p:nvPr/>
              </p:nvCxnSpPr>
              <p:spPr>
                <a:xfrm flipV="1">
                  <a:off x="6646291" y="2223342"/>
                  <a:ext cx="71037" cy="299329"/>
                </a:xfrm>
                <a:prstGeom prst="straightConnector1">
                  <a:avLst/>
                </a:prstGeom>
                <a:ln>
                  <a:tailEnd type="stealth" w="lg" len="lg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214" name="Straight Arrow Connector 213"/>
                <p:cNvCxnSpPr>
                  <a:stCxn id="210" idx="5"/>
                  <a:endCxn id="208" idx="1"/>
                </p:cNvCxnSpPr>
                <p:nvPr/>
              </p:nvCxnSpPr>
              <p:spPr>
                <a:xfrm>
                  <a:off x="7094498" y="2223342"/>
                  <a:ext cx="726514" cy="282387"/>
                </a:xfrm>
                <a:prstGeom prst="straightConnector1">
                  <a:avLst/>
                </a:prstGeom>
                <a:ln>
                  <a:tailEnd type="stealth" w="lg" len="lg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215" name="Straight Arrow Connector 214"/>
                <p:cNvCxnSpPr>
                  <a:stCxn id="210" idx="4"/>
                  <a:endCxn id="211" idx="0"/>
                </p:cNvCxnSpPr>
                <p:nvPr/>
              </p:nvCxnSpPr>
              <p:spPr>
                <a:xfrm>
                  <a:off x="6905913" y="2301457"/>
                  <a:ext cx="747184" cy="916913"/>
                </a:xfrm>
                <a:prstGeom prst="straightConnector1">
                  <a:avLst/>
                </a:prstGeom>
                <a:ln>
                  <a:tailEnd type="stealth" w="lg" len="lg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216" name="Straight Arrow Connector 215"/>
                <p:cNvCxnSpPr>
                  <a:stCxn id="210" idx="4"/>
                  <a:endCxn id="209" idx="7"/>
                </p:cNvCxnSpPr>
                <p:nvPr/>
              </p:nvCxnSpPr>
              <p:spPr>
                <a:xfrm>
                  <a:off x="6905913" y="2301457"/>
                  <a:ext cx="40143" cy="995028"/>
                </a:xfrm>
                <a:prstGeom prst="straightConnector1">
                  <a:avLst/>
                </a:prstGeom>
                <a:ln>
                  <a:tailEnd type="stealth" w="lg" len="lg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217" name="Straight Arrow Connector 216"/>
                <p:cNvCxnSpPr>
                  <a:stCxn id="211" idx="2"/>
                  <a:endCxn id="209" idx="6"/>
                </p:cNvCxnSpPr>
                <p:nvPr/>
              </p:nvCxnSpPr>
              <p:spPr>
                <a:xfrm flipH="1">
                  <a:off x="7024171" y="3485070"/>
                  <a:ext cx="362226" cy="0"/>
                </a:xfrm>
                <a:prstGeom prst="straightConnector1">
                  <a:avLst/>
                </a:prstGeom>
                <a:ln>
                  <a:headEnd type="none" w="lg" len="lg"/>
                  <a:tailEnd type="stealth" w="lg" len="lg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218" name="Straight Arrow Connector 217"/>
                <p:cNvCxnSpPr>
                  <a:endCxn id="207" idx="4"/>
                </p:cNvCxnSpPr>
                <p:nvPr/>
              </p:nvCxnSpPr>
              <p:spPr>
                <a:xfrm flipH="1" flipV="1">
                  <a:off x="6457706" y="2977956"/>
                  <a:ext cx="159614" cy="257717"/>
                </a:xfrm>
                <a:prstGeom prst="straightConnector1">
                  <a:avLst/>
                </a:prstGeom>
                <a:ln>
                  <a:tailEnd type="stealth" w="lg" len="lg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219" name="Oval 218"/>
                <p:cNvSpPr/>
                <p:nvPr/>
              </p:nvSpPr>
              <p:spPr>
                <a:xfrm>
                  <a:off x="7376672" y="1777091"/>
                  <a:ext cx="533400" cy="533400"/>
                </a:xfrm>
                <a:prstGeom prst="ellipse">
                  <a:avLst/>
                </a:prstGeom>
                <a:solidFill>
                  <a:srgbClr val="4F81BD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defTabSz="914353">
                    <a:defRPr/>
                  </a:pPr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cxnSp>
              <p:nvCxnSpPr>
                <p:cNvPr id="220" name="Straight Arrow Connector 219"/>
                <p:cNvCxnSpPr>
                  <a:endCxn id="219" idx="2"/>
                </p:cNvCxnSpPr>
                <p:nvPr/>
              </p:nvCxnSpPr>
              <p:spPr>
                <a:xfrm>
                  <a:off x="7172613" y="2001686"/>
                  <a:ext cx="204059" cy="42105"/>
                </a:xfrm>
                <a:prstGeom prst="straightConnector1">
                  <a:avLst/>
                </a:prstGeom>
                <a:ln>
                  <a:tailEnd type="stealth" w="lg" len="lg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221" name="Straight Arrow Connector 220"/>
                <p:cNvCxnSpPr>
                  <a:endCxn id="208" idx="0"/>
                </p:cNvCxnSpPr>
                <p:nvPr/>
              </p:nvCxnSpPr>
              <p:spPr>
                <a:xfrm>
                  <a:off x="7808042" y="2218650"/>
                  <a:ext cx="201555" cy="208964"/>
                </a:xfrm>
                <a:prstGeom prst="straightConnector1">
                  <a:avLst/>
                </a:prstGeom>
                <a:ln>
                  <a:tailEnd type="stealth" w="lg" len="lg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222" name="Straight Arrow Connector 221"/>
                <p:cNvCxnSpPr>
                  <a:stCxn id="208" idx="4"/>
                  <a:endCxn id="211" idx="7"/>
                </p:cNvCxnSpPr>
                <p:nvPr/>
              </p:nvCxnSpPr>
              <p:spPr>
                <a:xfrm flipH="1">
                  <a:off x="7841682" y="2961014"/>
                  <a:ext cx="167915" cy="335471"/>
                </a:xfrm>
                <a:prstGeom prst="straightConnector1">
                  <a:avLst/>
                </a:prstGeom>
                <a:ln>
                  <a:tailEnd type="stealth" w="lg" len="lg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pic>
            <p:nvPicPr>
              <p:cNvPr id="106" name="Picture 114" descr="3d1itajn[1]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72967" y="5110414"/>
                <a:ext cx="279150" cy="21882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4" name="Picture 114" descr="3d1itajn[1]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95819" y="4466758"/>
                <a:ext cx="279150" cy="21882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5" name="Picture 114" descr="3d1itajn[1]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75710" y="3922486"/>
                <a:ext cx="279150" cy="21882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6" name="Picture 114" descr="3d1itajn[1]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31737" y="3904857"/>
                <a:ext cx="279150" cy="21882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7" name="Picture 114" descr="3d1itajn[1]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55328" y="4454398"/>
                <a:ext cx="279150" cy="21882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8" name="Picture 114" descr="3d1itajn[1]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16735" y="5089613"/>
                <a:ext cx="279150" cy="21882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46" name="TextBox 245"/>
            <p:cNvSpPr txBox="1"/>
            <p:nvPr/>
          </p:nvSpPr>
          <p:spPr>
            <a:xfrm>
              <a:off x="2762284" y="3887227"/>
              <a:ext cx="1274130" cy="4817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53">
                <a:defRPr/>
              </a:pPr>
              <a:r>
                <a:rPr lang="en-US" sz="2531">
                  <a:solidFill>
                    <a:prstClr val="black"/>
                  </a:solidFill>
                  <a:latin typeface="Calibri Light" panose="020F0302020204030204" pitchFamily="34" charset="0"/>
                </a:rPr>
                <a:t>Protocol</a:t>
              </a:r>
              <a:endParaRPr lang="en-US" sz="2531" dirty="0">
                <a:solidFill>
                  <a:prstClr val="black"/>
                </a:solidFill>
                <a:latin typeface="Calibri Light" panose="020F0302020204030204" pitchFamily="34" charset="0"/>
              </a:endParaRPr>
            </a:p>
          </p:txBody>
        </p:sp>
      </p:grpSp>
      <p:sp>
        <p:nvSpPr>
          <p:cNvPr id="58" name="Rectangle 57"/>
          <p:cNvSpPr/>
          <p:nvPr/>
        </p:nvSpPr>
        <p:spPr>
          <a:xfrm>
            <a:off x="4613426" y="1697690"/>
            <a:ext cx="6279364" cy="1438577"/>
          </a:xfrm>
          <a:prstGeom prst="rect">
            <a:avLst/>
          </a:prstGeom>
          <a:solidFill>
            <a:srgbClr val="4F81BE"/>
          </a:solidFill>
          <a:ln w="19050">
            <a:solidFill>
              <a:srgbClr val="000000"/>
            </a:solidFill>
          </a:ln>
        </p:spPr>
        <p:txBody>
          <a:bodyPr wrap="square">
            <a:noAutofit/>
          </a:bodyPr>
          <a:lstStyle/>
          <a:p>
            <a:pPr algn="l"/>
            <a:r>
              <a:rPr lang="en-US" sz="1266" dirty="0">
                <a:solidFill>
                  <a:srgbClr val="FFFFFF"/>
                </a:solidFill>
                <a:latin typeface="Consolas" charset="0"/>
                <a:ea typeface="Consolas" charset="0"/>
                <a:cs typeface="Consolas" charset="0"/>
              </a:rPr>
              <a:t>datatype Variables = Variables(</a:t>
            </a:r>
            <a:r>
              <a:rPr lang="en-US" sz="1266" dirty="0" err="1">
                <a:solidFill>
                  <a:srgbClr val="FFFFFF"/>
                </a:solidFill>
                <a:latin typeface="Consolas" charset="0"/>
                <a:ea typeface="Consolas" charset="0"/>
                <a:cs typeface="Consolas" charset="0"/>
              </a:rPr>
              <a:t>x:int</a:t>
            </a:r>
            <a:r>
              <a:rPr lang="en-US" sz="1266" dirty="0">
                <a:solidFill>
                  <a:srgbClr val="FFFFFF"/>
                </a:solidFill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266" dirty="0" err="1">
                <a:solidFill>
                  <a:srgbClr val="FFFFFF"/>
                </a:solidFill>
                <a:latin typeface="Consolas" charset="0"/>
                <a:ea typeface="Consolas" charset="0"/>
                <a:cs typeface="Consolas" charset="0"/>
              </a:rPr>
              <a:t>y:int</a:t>
            </a:r>
            <a:r>
              <a:rPr lang="en-US" sz="1266" dirty="0">
                <a:solidFill>
                  <a:srgbClr val="FFFFFF"/>
                </a:solidFill>
                <a:latin typeface="Consolas" charset="0"/>
                <a:ea typeface="Consolas" charset="0"/>
                <a:cs typeface="Consolas" charset="0"/>
              </a:rPr>
              <a:t>)</a:t>
            </a:r>
          </a:p>
          <a:p>
            <a:pPr algn="l"/>
            <a:endParaRPr lang="en-US" sz="1266" dirty="0">
              <a:solidFill>
                <a:srgbClr val="FFFFFF"/>
              </a:solidFill>
              <a:latin typeface="Consolas" charset="0"/>
              <a:ea typeface="Consolas" charset="0"/>
              <a:cs typeface="Consolas" charset="0"/>
            </a:endParaRPr>
          </a:p>
          <a:p>
            <a:pPr algn="l"/>
            <a:r>
              <a:rPr lang="en-US" sz="1266" dirty="0">
                <a:solidFill>
                  <a:srgbClr val="FFFFFF"/>
                </a:solidFill>
                <a:latin typeface="Consolas" charset="0"/>
                <a:ea typeface="Consolas" charset="0"/>
                <a:cs typeface="Consolas" charset="0"/>
              </a:rPr>
              <a:t>predicate </a:t>
            </a:r>
            <a:r>
              <a:rPr lang="en-US" sz="1266" dirty="0" err="1">
                <a:solidFill>
                  <a:srgbClr val="FFFFFF"/>
                </a:solidFill>
                <a:latin typeface="Consolas" charset="0"/>
                <a:ea typeface="Consolas" charset="0"/>
                <a:cs typeface="Consolas" charset="0"/>
              </a:rPr>
              <a:t>MoveNorth</a:t>
            </a:r>
            <a:r>
              <a:rPr lang="en-US" sz="1266" dirty="0">
                <a:solidFill>
                  <a:srgbClr val="FFFFFF"/>
                </a:solidFill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1266" dirty="0" err="1">
                <a:solidFill>
                  <a:srgbClr val="FFFFFF"/>
                </a:solidFill>
                <a:latin typeface="Consolas" charset="0"/>
                <a:ea typeface="Consolas" charset="0"/>
                <a:cs typeface="Consolas" charset="0"/>
              </a:rPr>
              <a:t>v:Variables</a:t>
            </a:r>
            <a:r>
              <a:rPr lang="en-US" sz="1266" dirty="0">
                <a:solidFill>
                  <a:srgbClr val="FFFFFF"/>
                </a:solidFill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266" dirty="0" err="1">
                <a:solidFill>
                  <a:srgbClr val="FFFFFF"/>
                </a:solidFill>
                <a:latin typeface="Consolas" charset="0"/>
                <a:ea typeface="Consolas" charset="0"/>
                <a:cs typeface="Consolas" charset="0"/>
              </a:rPr>
              <a:t>v':Variables</a:t>
            </a:r>
            <a:r>
              <a:rPr lang="en-US" sz="1266" dirty="0">
                <a:solidFill>
                  <a:srgbClr val="FFFFFF"/>
                </a:solidFill>
                <a:latin typeface="Consolas" charset="0"/>
                <a:ea typeface="Consolas" charset="0"/>
                <a:cs typeface="Consolas" charset="0"/>
              </a:rPr>
              <a:t>)</a:t>
            </a:r>
          </a:p>
          <a:p>
            <a:pPr algn="l"/>
            <a:r>
              <a:rPr lang="en-US" sz="1266" dirty="0">
                <a:solidFill>
                  <a:srgbClr val="FFFFFF"/>
                </a:solidFill>
                <a:latin typeface="Consolas" charset="0"/>
                <a:ea typeface="Consolas" charset="0"/>
                <a:cs typeface="Consolas" charset="0"/>
              </a:rPr>
              <a:t>{</a:t>
            </a:r>
          </a:p>
          <a:p>
            <a:pPr algn="l"/>
            <a:r>
              <a:rPr lang="en-US" sz="1266" dirty="0">
                <a:solidFill>
                  <a:srgbClr val="FFFFFF"/>
                </a:solidFill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tr-TR" sz="1266" dirty="0" err="1">
                <a:solidFill>
                  <a:srgbClr val="FFFFFF"/>
                </a:solidFill>
                <a:latin typeface="Consolas" charset="0"/>
                <a:ea typeface="Consolas" charset="0"/>
                <a:cs typeface="Consolas" charset="0"/>
              </a:rPr>
              <a:t>v'.x</a:t>
            </a:r>
            <a:r>
              <a:rPr lang="en-US" sz="1266" dirty="0">
                <a:solidFill>
                  <a:srgbClr val="FFFFFF"/>
                </a:solidFill>
                <a:latin typeface="Consolas" charset="0"/>
                <a:ea typeface="Consolas" charset="0"/>
                <a:cs typeface="Consolas" charset="0"/>
              </a:rPr>
              <a:t> == </a:t>
            </a:r>
            <a:r>
              <a:rPr lang="en-US" sz="1266" dirty="0" err="1">
                <a:solidFill>
                  <a:srgbClr val="FFFFFF"/>
                </a:solidFill>
                <a:latin typeface="Consolas" charset="0"/>
                <a:ea typeface="Consolas" charset="0"/>
                <a:cs typeface="Consolas" charset="0"/>
              </a:rPr>
              <a:t>v.x</a:t>
            </a:r>
            <a:r>
              <a:rPr lang="en-US" sz="1266" dirty="0">
                <a:solidFill>
                  <a:srgbClr val="FFFFFF"/>
                </a:solidFill>
                <a:latin typeface="Consolas" charset="0"/>
                <a:ea typeface="Consolas" charset="0"/>
                <a:cs typeface="Consolas" charset="0"/>
              </a:rPr>
              <a:t>;</a:t>
            </a:r>
          </a:p>
          <a:p>
            <a:pPr algn="l"/>
            <a:r>
              <a:rPr lang="en-US" sz="1266" dirty="0">
                <a:solidFill>
                  <a:srgbClr val="FFFFFF"/>
                </a:solidFill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tr-TR" sz="1266" dirty="0" err="1">
                <a:solidFill>
                  <a:srgbClr val="FFFFFF"/>
                </a:solidFill>
                <a:latin typeface="Consolas" charset="0"/>
                <a:ea typeface="Consolas" charset="0"/>
                <a:cs typeface="Consolas" charset="0"/>
              </a:rPr>
              <a:t>v'.y</a:t>
            </a:r>
            <a:r>
              <a:rPr lang="en-US" sz="1266" dirty="0">
                <a:solidFill>
                  <a:srgbClr val="FFFFFF"/>
                </a:solidFill>
                <a:latin typeface="Consolas" charset="0"/>
                <a:ea typeface="Consolas" charset="0"/>
                <a:cs typeface="Consolas" charset="0"/>
              </a:rPr>
              <a:t> == </a:t>
            </a:r>
            <a:r>
              <a:rPr lang="en-US" sz="1266" dirty="0" err="1">
                <a:solidFill>
                  <a:srgbClr val="FFFFFF"/>
                </a:solidFill>
                <a:latin typeface="Consolas" charset="0"/>
                <a:ea typeface="Consolas" charset="0"/>
                <a:cs typeface="Consolas" charset="0"/>
              </a:rPr>
              <a:t>v.y</a:t>
            </a:r>
            <a:r>
              <a:rPr lang="en-US" sz="1266" dirty="0">
                <a:solidFill>
                  <a:srgbClr val="FFFFFF"/>
                </a:solidFill>
                <a:latin typeface="Consolas" charset="0"/>
                <a:ea typeface="Consolas" charset="0"/>
                <a:cs typeface="Consolas" charset="0"/>
              </a:rPr>
              <a:t> + 1;</a:t>
            </a:r>
          </a:p>
          <a:p>
            <a:pPr algn="l"/>
            <a:r>
              <a:rPr lang="en-US" sz="1266" dirty="0">
                <a:solidFill>
                  <a:srgbClr val="FFFFFF"/>
                </a:solidFill>
                <a:latin typeface="Consolas" charset="0"/>
                <a:ea typeface="Consolas" charset="0"/>
                <a:cs typeface="Consolas" charset="0"/>
              </a:rPr>
              <a:t>}</a:t>
            </a:r>
          </a:p>
        </p:txBody>
      </p:sp>
      <p:sp>
        <p:nvSpPr>
          <p:cNvPr id="61" name="Rectangle 60"/>
          <p:cNvSpPr/>
          <p:nvPr/>
        </p:nvSpPr>
        <p:spPr>
          <a:xfrm>
            <a:off x="4602277" y="4100467"/>
            <a:ext cx="6290513" cy="2614658"/>
          </a:xfrm>
          <a:prstGeom prst="rect">
            <a:avLst/>
          </a:prstGeom>
          <a:solidFill>
            <a:srgbClr val="A61702"/>
          </a:solidFill>
          <a:ln w="19050">
            <a:solidFill>
              <a:srgbClr val="000000"/>
            </a:solidFill>
          </a:ln>
        </p:spPr>
        <p:txBody>
          <a:bodyPr wrap="square">
            <a:noAutofit/>
          </a:bodyPr>
          <a:lstStyle/>
          <a:p>
            <a:pPr algn="l"/>
            <a:r>
              <a:rPr lang="en-US" sz="1266" dirty="0">
                <a:solidFill>
                  <a:srgbClr val="FFFFFF"/>
                </a:solidFill>
                <a:latin typeface="Consolas" charset="0"/>
                <a:ea typeface="Consolas" charset="0"/>
                <a:cs typeface="Consolas" charset="0"/>
              </a:rPr>
              <a:t>datatype </a:t>
            </a:r>
            <a:r>
              <a:rPr lang="en-US" sz="1266" dirty="0" err="1">
                <a:solidFill>
                  <a:srgbClr val="FFFFFF"/>
                </a:solidFill>
                <a:latin typeface="Consolas" charset="0"/>
                <a:ea typeface="Consolas" charset="0"/>
                <a:cs typeface="Consolas" charset="0"/>
              </a:rPr>
              <a:t>ImplVariables</a:t>
            </a:r>
            <a:r>
              <a:rPr lang="en-US" sz="1266" dirty="0">
                <a:solidFill>
                  <a:srgbClr val="FFFFFF"/>
                </a:solidFill>
                <a:latin typeface="Consolas" charset="0"/>
                <a:ea typeface="Consolas" charset="0"/>
                <a:cs typeface="Consolas" charset="0"/>
              </a:rPr>
              <a:t> = </a:t>
            </a:r>
            <a:r>
              <a:rPr lang="en-US" sz="1266" dirty="0" err="1">
                <a:solidFill>
                  <a:srgbClr val="FFFFFF"/>
                </a:solidFill>
                <a:latin typeface="Consolas" charset="0"/>
                <a:ea typeface="Consolas" charset="0"/>
                <a:cs typeface="Consolas" charset="0"/>
              </a:rPr>
              <a:t>ImplVariables</a:t>
            </a:r>
            <a:r>
              <a:rPr lang="en-US" sz="1266" dirty="0">
                <a:solidFill>
                  <a:srgbClr val="FFFFFF"/>
                </a:solidFill>
                <a:latin typeface="Consolas" charset="0"/>
                <a:ea typeface="Consolas" charset="0"/>
                <a:cs typeface="Consolas" charset="0"/>
              </a:rPr>
              <a:t>(x:uint64, y:uint64)</a:t>
            </a:r>
          </a:p>
          <a:p>
            <a:pPr algn="l"/>
            <a:endParaRPr lang="en-US" sz="1266" dirty="0">
              <a:solidFill>
                <a:srgbClr val="FFFFFF"/>
              </a:solidFill>
              <a:latin typeface="Consolas" charset="0"/>
              <a:ea typeface="Consolas" charset="0"/>
              <a:cs typeface="Consolas" charset="0"/>
            </a:endParaRPr>
          </a:p>
          <a:p>
            <a:pPr algn="l"/>
            <a:r>
              <a:rPr lang="en-US" sz="1266" dirty="0">
                <a:solidFill>
                  <a:srgbClr val="FFFFFF"/>
                </a:solidFill>
                <a:latin typeface="Consolas" charset="0"/>
                <a:ea typeface="Consolas" charset="0"/>
                <a:cs typeface="Consolas" charset="0"/>
              </a:rPr>
              <a:t>method </a:t>
            </a:r>
            <a:r>
              <a:rPr lang="en-US" sz="1266" dirty="0" err="1">
                <a:solidFill>
                  <a:srgbClr val="FFFFFF"/>
                </a:solidFill>
                <a:latin typeface="Consolas" charset="0"/>
                <a:ea typeface="Consolas" charset="0"/>
                <a:cs typeface="Consolas" charset="0"/>
              </a:rPr>
              <a:t>MoveNorthImpl</a:t>
            </a:r>
            <a:r>
              <a:rPr lang="en-US" sz="1266" dirty="0">
                <a:solidFill>
                  <a:srgbClr val="FFFFFF"/>
                </a:solidFill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1266" dirty="0" err="1">
                <a:solidFill>
                  <a:srgbClr val="FFFFFF"/>
                </a:solidFill>
                <a:latin typeface="Consolas" charset="0"/>
                <a:ea typeface="Consolas" charset="0"/>
                <a:cs typeface="Consolas" charset="0"/>
              </a:rPr>
              <a:t>v:ImplVariables</a:t>
            </a:r>
            <a:r>
              <a:rPr lang="en-US" sz="1266" dirty="0">
                <a:solidFill>
                  <a:srgbClr val="FFFFFF"/>
                </a:solidFill>
                <a:latin typeface="Consolas" charset="0"/>
                <a:ea typeface="Consolas" charset="0"/>
                <a:cs typeface="Consolas" charset="0"/>
              </a:rPr>
              <a:t>) returns (v’:</a:t>
            </a:r>
            <a:r>
              <a:rPr lang="en-US" sz="1266" dirty="0" err="1">
                <a:solidFill>
                  <a:srgbClr val="FFFFFF"/>
                </a:solidFill>
                <a:latin typeface="Consolas" charset="0"/>
                <a:ea typeface="Consolas" charset="0"/>
                <a:cs typeface="Consolas" charset="0"/>
              </a:rPr>
              <a:t>ImplVariables</a:t>
            </a:r>
            <a:r>
              <a:rPr lang="en-US" sz="1266" dirty="0">
                <a:solidFill>
                  <a:srgbClr val="FFFFFF"/>
                </a:solidFill>
                <a:latin typeface="Consolas" charset="0"/>
                <a:ea typeface="Consolas" charset="0"/>
                <a:cs typeface="Consolas" charset="0"/>
              </a:rPr>
              <a:t>)</a:t>
            </a:r>
          </a:p>
          <a:p>
            <a:pPr algn="l"/>
            <a:r>
              <a:rPr lang="en-US" sz="1266" dirty="0">
                <a:solidFill>
                  <a:srgbClr val="FFFFFF"/>
                </a:solidFill>
                <a:latin typeface="Consolas" charset="0"/>
                <a:ea typeface="Consolas" charset="0"/>
                <a:cs typeface="Consolas" charset="0"/>
              </a:rPr>
              <a:t>	ensures </a:t>
            </a:r>
            <a:r>
              <a:rPr lang="en-US" sz="1266" dirty="0" err="1">
                <a:solidFill>
                  <a:srgbClr val="FFFFFF"/>
                </a:solidFill>
                <a:latin typeface="Consolas" charset="0"/>
                <a:ea typeface="Consolas" charset="0"/>
                <a:cs typeface="Consolas" charset="0"/>
              </a:rPr>
              <a:t>MoveNorth</a:t>
            </a:r>
            <a:r>
              <a:rPr lang="en-US" sz="1266" dirty="0">
                <a:solidFill>
                  <a:srgbClr val="FFFFFF"/>
                </a:solidFill>
                <a:latin typeface="Consolas" charset="0"/>
                <a:ea typeface="Consolas" charset="0"/>
                <a:cs typeface="Consolas" charset="0"/>
              </a:rPr>
              <a:t>(Abstraction(v), Abstraction(v’)) </a:t>
            </a:r>
          </a:p>
          <a:p>
            <a:pPr algn="l"/>
            <a:r>
              <a:rPr lang="en-US" sz="1266" dirty="0">
                <a:solidFill>
                  <a:srgbClr val="FFFFFF"/>
                </a:solidFill>
                <a:latin typeface="Consolas" charset="0"/>
                <a:ea typeface="Consolas" charset="0"/>
                <a:cs typeface="Consolas" charset="0"/>
              </a:rPr>
              <a:t>			// or stutter</a:t>
            </a:r>
          </a:p>
          <a:p>
            <a:pPr algn="l"/>
            <a:r>
              <a:rPr lang="en-US" sz="1266" dirty="0">
                <a:solidFill>
                  <a:srgbClr val="FFFFFF"/>
                </a:solidFill>
                <a:latin typeface="Consolas" charset="0"/>
                <a:ea typeface="Consolas" charset="0"/>
                <a:cs typeface="Consolas" charset="0"/>
              </a:rPr>
              <a:t>{</a:t>
            </a:r>
          </a:p>
          <a:p>
            <a:pPr algn="l"/>
            <a:r>
              <a:rPr lang="en-US" sz="1266" dirty="0">
                <a:solidFill>
                  <a:srgbClr val="FFFFFF"/>
                </a:solidFill>
                <a:latin typeface="Consolas" charset="0"/>
                <a:ea typeface="Consolas" charset="0"/>
                <a:cs typeface="Consolas" charset="0"/>
              </a:rPr>
              <a:t>	if(</a:t>
            </a:r>
            <a:r>
              <a:rPr lang="en-US" sz="1266" dirty="0" err="1">
                <a:solidFill>
                  <a:srgbClr val="FFFFFF"/>
                </a:solidFill>
                <a:latin typeface="Consolas" charset="0"/>
                <a:ea typeface="Consolas" charset="0"/>
                <a:cs typeface="Consolas" charset="0"/>
              </a:rPr>
              <a:t>v.y</a:t>
            </a:r>
            <a:r>
              <a:rPr lang="en-US" sz="1266" dirty="0">
                <a:solidFill>
                  <a:srgbClr val="FFFFFF"/>
                </a:solidFill>
                <a:latin typeface="Consolas" charset="0"/>
                <a:ea typeface="Consolas" charset="0"/>
                <a:cs typeface="Consolas" charset="0"/>
              </a:rPr>
              <a:t> &lt; 0xFFFF_FFFF_FFFF_FFFF) {</a:t>
            </a:r>
          </a:p>
          <a:p>
            <a:pPr algn="l"/>
            <a:r>
              <a:rPr lang="en-US" sz="1266" dirty="0">
                <a:solidFill>
                  <a:srgbClr val="FFFFFF"/>
                </a:solidFill>
                <a:latin typeface="Consolas" charset="0"/>
                <a:ea typeface="Consolas" charset="0"/>
                <a:cs typeface="Consolas" charset="0"/>
              </a:rPr>
              <a:t>		</a:t>
            </a:r>
            <a:r>
              <a:rPr lang="tr-TR" sz="1266" dirty="0" err="1">
                <a:solidFill>
                  <a:srgbClr val="FFFFFF"/>
                </a:solidFill>
                <a:latin typeface="Consolas" charset="0"/>
                <a:ea typeface="Consolas" charset="0"/>
                <a:cs typeface="Consolas" charset="0"/>
              </a:rPr>
              <a:t>v'.x</a:t>
            </a:r>
            <a:r>
              <a:rPr lang="en-US" sz="1266" dirty="0">
                <a:solidFill>
                  <a:srgbClr val="FFFFFF"/>
                </a:solidFill>
                <a:latin typeface="Consolas" charset="0"/>
                <a:ea typeface="Consolas" charset="0"/>
                <a:cs typeface="Consolas" charset="0"/>
              </a:rPr>
              <a:t> := </a:t>
            </a:r>
            <a:r>
              <a:rPr lang="en-US" sz="1266" dirty="0" err="1">
                <a:solidFill>
                  <a:srgbClr val="FFFFFF"/>
                </a:solidFill>
                <a:latin typeface="Consolas" charset="0"/>
                <a:ea typeface="Consolas" charset="0"/>
                <a:cs typeface="Consolas" charset="0"/>
              </a:rPr>
              <a:t>v.x</a:t>
            </a:r>
            <a:r>
              <a:rPr lang="en-US" sz="1266" dirty="0">
                <a:solidFill>
                  <a:srgbClr val="FFFFFF"/>
                </a:solidFill>
                <a:latin typeface="Consolas" charset="0"/>
                <a:ea typeface="Consolas" charset="0"/>
                <a:cs typeface="Consolas" charset="0"/>
              </a:rPr>
              <a:t>;</a:t>
            </a:r>
          </a:p>
          <a:p>
            <a:pPr algn="l"/>
            <a:r>
              <a:rPr lang="en-US" sz="1266" dirty="0">
                <a:solidFill>
                  <a:srgbClr val="FFFFFF"/>
                </a:solidFill>
                <a:latin typeface="Consolas" charset="0"/>
                <a:ea typeface="Consolas" charset="0"/>
                <a:cs typeface="Consolas" charset="0"/>
              </a:rPr>
              <a:t>		</a:t>
            </a:r>
            <a:r>
              <a:rPr lang="tr-TR" sz="1266" dirty="0" err="1">
                <a:solidFill>
                  <a:srgbClr val="FFFFFF"/>
                </a:solidFill>
                <a:latin typeface="Consolas" charset="0"/>
                <a:ea typeface="Consolas" charset="0"/>
                <a:cs typeface="Consolas" charset="0"/>
              </a:rPr>
              <a:t>v'.y</a:t>
            </a:r>
            <a:r>
              <a:rPr lang="en-US" sz="1266" dirty="0">
                <a:solidFill>
                  <a:srgbClr val="FFFFFF"/>
                </a:solidFill>
                <a:latin typeface="Consolas" charset="0"/>
                <a:ea typeface="Consolas" charset="0"/>
                <a:cs typeface="Consolas" charset="0"/>
              </a:rPr>
              <a:t> := </a:t>
            </a:r>
            <a:r>
              <a:rPr lang="en-US" sz="1266" dirty="0" err="1">
                <a:solidFill>
                  <a:srgbClr val="FFFFFF"/>
                </a:solidFill>
                <a:latin typeface="Consolas" charset="0"/>
                <a:ea typeface="Consolas" charset="0"/>
                <a:cs typeface="Consolas" charset="0"/>
              </a:rPr>
              <a:t>v.y</a:t>
            </a:r>
            <a:r>
              <a:rPr lang="en-US" sz="1266" dirty="0">
                <a:solidFill>
                  <a:srgbClr val="FFFFFF"/>
                </a:solidFill>
                <a:latin typeface="Consolas" charset="0"/>
                <a:ea typeface="Consolas" charset="0"/>
                <a:cs typeface="Consolas" charset="0"/>
              </a:rPr>
              <a:t> + 1;</a:t>
            </a:r>
          </a:p>
          <a:p>
            <a:pPr algn="l"/>
            <a:r>
              <a:rPr lang="en-US" sz="1266" dirty="0">
                <a:solidFill>
                  <a:srgbClr val="FFFFFF"/>
                </a:solidFill>
                <a:latin typeface="Consolas" charset="0"/>
                <a:ea typeface="Consolas" charset="0"/>
                <a:cs typeface="Consolas" charset="0"/>
              </a:rPr>
              <a:t>	} else {</a:t>
            </a:r>
          </a:p>
          <a:p>
            <a:pPr algn="l"/>
            <a:r>
              <a:rPr lang="en-US" sz="1266" dirty="0">
                <a:solidFill>
                  <a:srgbClr val="FFFFFF"/>
                </a:solidFill>
                <a:latin typeface="Consolas" charset="0"/>
                <a:ea typeface="Consolas" charset="0"/>
                <a:cs typeface="Consolas" charset="0"/>
              </a:rPr>
              <a:t>		v’ := v;</a:t>
            </a:r>
          </a:p>
          <a:p>
            <a:pPr algn="l"/>
            <a:r>
              <a:rPr lang="en-US" sz="1266" dirty="0">
                <a:solidFill>
                  <a:srgbClr val="FFFFFF"/>
                </a:solidFill>
                <a:latin typeface="Consolas" charset="0"/>
                <a:ea typeface="Consolas" charset="0"/>
                <a:cs typeface="Consolas" charset="0"/>
              </a:rPr>
              <a:t>	}</a:t>
            </a:r>
          </a:p>
          <a:p>
            <a:pPr algn="l"/>
            <a:r>
              <a:rPr lang="en-US" sz="1266" dirty="0">
                <a:solidFill>
                  <a:srgbClr val="FFFFFF"/>
                </a:solidFill>
                <a:latin typeface="Consolas" charset="0"/>
                <a:ea typeface="Consolas" charset="0"/>
                <a:cs typeface="Consolas" charset="0"/>
              </a:rPr>
              <a:t>}</a:t>
            </a:r>
          </a:p>
        </p:txBody>
      </p:sp>
      <p:sp>
        <p:nvSpPr>
          <p:cNvPr id="62" name="Rectangle 61"/>
          <p:cNvSpPr/>
          <p:nvPr/>
        </p:nvSpPr>
        <p:spPr>
          <a:xfrm>
            <a:off x="4593346" y="3210370"/>
            <a:ext cx="6299444" cy="842936"/>
          </a:xfrm>
          <a:prstGeom prst="rect">
            <a:avLst/>
          </a:prstGeom>
          <a:solidFill>
            <a:srgbClr val="B7DEE8"/>
          </a:solidFill>
          <a:ln w="15875">
            <a:solidFill>
              <a:srgbClr val="000000"/>
            </a:solidFill>
          </a:ln>
        </p:spPr>
        <p:txBody>
          <a:bodyPr wrap="square">
            <a:noAutofit/>
          </a:bodyPr>
          <a:lstStyle/>
          <a:p>
            <a:pPr algn="l"/>
            <a:r>
              <a:rPr lang="en-US" sz="1266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function Abstraction(</a:t>
            </a:r>
            <a:r>
              <a:rPr lang="en-US" sz="1266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impl:ImplVariables</a:t>
            </a:r>
            <a:r>
              <a:rPr lang="en-US" sz="1266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) : Variables</a:t>
            </a:r>
          </a:p>
          <a:p>
            <a:pPr algn="l"/>
            <a:r>
              <a:rPr lang="en-US" sz="1266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{</a:t>
            </a:r>
          </a:p>
          <a:p>
            <a:pPr algn="l"/>
            <a:r>
              <a:rPr lang="en-US" sz="1266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	Variables(</a:t>
            </a:r>
            <a:r>
              <a:rPr lang="en-US" sz="1266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1266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1266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impl.x</a:t>
            </a:r>
            <a:r>
              <a:rPr lang="en-US" sz="1266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), </a:t>
            </a:r>
            <a:r>
              <a:rPr lang="en-US" sz="1266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1266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1266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impl.y</a:t>
            </a:r>
            <a:r>
              <a:rPr lang="en-US" sz="1266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))</a:t>
            </a:r>
          </a:p>
          <a:p>
            <a:pPr algn="l"/>
            <a:r>
              <a:rPr lang="en-US" sz="1266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}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990D6-81D1-B941-A6CA-9859DA71B1D0}" type="datetime1">
              <a:rPr lang="en-US" smtClean="0"/>
              <a:t>11/14/24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445101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Rounded Rectangle 145"/>
          <p:cNvSpPr/>
          <p:nvPr/>
        </p:nvSpPr>
        <p:spPr>
          <a:xfrm>
            <a:off x="6728001" y="2563554"/>
            <a:ext cx="274256" cy="452084"/>
          </a:xfrm>
          <a:prstGeom prst="roundRect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53">
              <a:defRPr/>
            </a:pPr>
            <a:endParaRPr lang="en-US" sz="3200" i="1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500" dirty="0">
                <a:latin typeface="Calibri Light" panose="020F0302020204030204" pitchFamily="34" charset="0"/>
              </a:rPr>
              <a:t>The big picture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3">
              <a:defRPr/>
            </a:pPr>
            <a:fld id="{B6F15528-21DE-4FAA-801E-634DDDAF4B2B}" type="slidenum">
              <a:rPr lang="en-US">
                <a:solidFill>
                  <a:prstClr val="black">
                    <a:tint val="75000"/>
                  </a:prstClr>
                </a:solidFill>
                <a:latin typeface="Calibri Light" panose="020F0302020204030204" pitchFamily="34" charset="0"/>
              </a:rPr>
              <a:pPr defTabSz="914353">
                <a:defRPr/>
              </a:pPr>
              <a:t>48</a:t>
            </a:fld>
            <a:endParaRPr lang="en-US">
              <a:solidFill>
                <a:prstClr val="black">
                  <a:tint val="75000"/>
                </a:prstClr>
              </a:solidFill>
              <a:latin typeface="Calibri Light" panose="020F030202020403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092293" y="1736400"/>
            <a:ext cx="1526755" cy="2108671"/>
            <a:chOff x="855874" y="1395878"/>
            <a:chExt cx="1526755" cy="2108671"/>
          </a:xfrm>
        </p:grpSpPr>
        <p:grpSp>
          <p:nvGrpSpPr>
            <p:cNvPr id="3" name="Group 2"/>
            <p:cNvGrpSpPr/>
            <p:nvPr/>
          </p:nvGrpSpPr>
          <p:grpSpPr>
            <a:xfrm>
              <a:off x="855874" y="1395878"/>
              <a:ext cx="1526755" cy="1452479"/>
              <a:chOff x="3657600" y="1858020"/>
              <a:chExt cx="2076680" cy="1975651"/>
            </a:xfrm>
          </p:grpSpPr>
          <p:grpSp>
            <p:nvGrpSpPr>
              <p:cNvPr id="39" name="Group 38"/>
              <p:cNvGrpSpPr/>
              <p:nvPr/>
            </p:nvGrpSpPr>
            <p:grpSpPr>
              <a:xfrm>
                <a:off x="3657600" y="1944436"/>
                <a:ext cx="2076680" cy="1889235"/>
                <a:chOff x="2109271" y="1659274"/>
                <a:chExt cx="2076680" cy="1889235"/>
              </a:xfrm>
            </p:grpSpPr>
            <p:sp>
              <p:nvSpPr>
                <p:cNvPr id="7" name="Oval 6"/>
                <p:cNvSpPr/>
                <p:nvPr/>
              </p:nvSpPr>
              <p:spPr>
                <a:xfrm>
                  <a:off x="2109271" y="2236736"/>
                  <a:ext cx="533400" cy="533400"/>
                </a:xfrm>
                <a:prstGeom prst="ellips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defTabSz="914353">
                    <a:defRPr/>
                  </a:pPr>
                  <a:endParaRPr lang="en-US">
                    <a:solidFill>
                      <a:prstClr val="white"/>
                    </a:solidFill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9" name="Oval 8"/>
                <p:cNvSpPr/>
                <p:nvPr/>
              </p:nvSpPr>
              <p:spPr>
                <a:xfrm>
                  <a:off x="3652551" y="2236736"/>
                  <a:ext cx="533400" cy="533400"/>
                </a:xfrm>
                <a:prstGeom prst="ellips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defTabSz="914353">
                    <a:defRPr/>
                  </a:pPr>
                  <a:endParaRPr lang="en-US">
                    <a:solidFill>
                      <a:prstClr val="white"/>
                    </a:solidFill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11" name="Oval 10"/>
                <p:cNvSpPr/>
                <p:nvPr/>
              </p:nvSpPr>
              <p:spPr>
                <a:xfrm>
                  <a:off x="2427842" y="3015109"/>
                  <a:ext cx="533400" cy="533400"/>
                </a:xfrm>
                <a:prstGeom prst="ellips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defTabSz="914353">
                    <a:defRPr/>
                  </a:pPr>
                  <a:endParaRPr lang="en-US">
                    <a:solidFill>
                      <a:prstClr val="white"/>
                    </a:solidFill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8" name="Oval 7"/>
                <p:cNvSpPr/>
                <p:nvPr/>
              </p:nvSpPr>
              <p:spPr>
                <a:xfrm>
                  <a:off x="2798145" y="1659274"/>
                  <a:ext cx="533400" cy="533400"/>
                </a:xfrm>
                <a:prstGeom prst="ellips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defTabSz="914353">
                    <a:defRPr/>
                  </a:pPr>
                  <a:endParaRPr lang="en-US">
                    <a:solidFill>
                      <a:prstClr val="white"/>
                    </a:solidFill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10" name="Oval 9"/>
                <p:cNvSpPr/>
                <p:nvPr/>
              </p:nvSpPr>
              <p:spPr>
                <a:xfrm>
                  <a:off x="3352800" y="2982016"/>
                  <a:ext cx="533400" cy="533400"/>
                </a:xfrm>
                <a:prstGeom prst="ellips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defTabSz="914353">
                    <a:defRPr/>
                  </a:pPr>
                  <a:endParaRPr lang="en-US">
                    <a:solidFill>
                      <a:prstClr val="white"/>
                    </a:solidFill>
                    <a:latin typeface="Calibri Light" panose="020F0302020204030204" pitchFamily="34" charset="0"/>
                  </a:endParaRPr>
                </a:p>
              </p:txBody>
            </p:sp>
          </p:grpSp>
          <p:sp>
            <p:nvSpPr>
              <p:cNvPr id="13" name="Donut 12"/>
              <p:cNvSpPr/>
              <p:nvPr/>
            </p:nvSpPr>
            <p:spPr>
              <a:xfrm>
                <a:off x="4270274" y="1858020"/>
                <a:ext cx="685801" cy="706232"/>
              </a:xfrm>
              <a:prstGeom prst="donut">
                <a:avLst>
                  <a:gd name="adj" fmla="val 789"/>
                </a:avLst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914353">
                  <a:defRPr/>
                </a:pPr>
                <a:endParaRPr lang="en-US">
                  <a:solidFill>
                    <a:prstClr val="black"/>
                  </a:solidFill>
                  <a:latin typeface="Calibri Light" panose="020F0302020204030204" pitchFamily="34" charset="0"/>
                </a:endParaRPr>
              </a:p>
            </p:txBody>
          </p:sp>
          <p:grpSp>
            <p:nvGrpSpPr>
              <p:cNvPr id="40" name="Group 39"/>
              <p:cNvGrpSpPr/>
              <p:nvPr/>
            </p:nvGrpSpPr>
            <p:grpSpPr>
              <a:xfrm>
                <a:off x="3924300" y="2399721"/>
                <a:ext cx="1354695" cy="1167250"/>
                <a:chOff x="2375971" y="2114559"/>
                <a:chExt cx="1354695" cy="1167250"/>
              </a:xfrm>
            </p:grpSpPr>
            <p:cxnSp>
              <p:nvCxnSpPr>
                <p:cNvPr id="16" name="Straight Arrow Connector 15"/>
                <p:cNvCxnSpPr>
                  <a:stCxn id="7" idx="7"/>
                  <a:endCxn id="8" idx="3"/>
                </p:cNvCxnSpPr>
                <p:nvPr/>
              </p:nvCxnSpPr>
              <p:spPr>
                <a:xfrm flipV="1">
                  <a:off x="2564556" y="2114559"/>
                  <a:ext cx="311704" cy="200292"/>
                </a:xfrm>
                <a:prstGeom prst="straightConnector1">
                  <a:avLst/>
                </a:prstGeom>
                <a:ln w="38100">
                  <a:solidFill>
                    <a:schemeClr val="accent3">
                      <a:lumMod val="50000"/>
                    </a:schemeClr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Arrow Connector 23"/>
                <p:cNvCxnSpPr>
                  <a:stCxn id="8" idx="5"/>
                  <a:endCxn id="9" idx="1"/>
                </p:cNvCxnSpPr>
                <p:nvPr/>
              </p:nvCxnSpPr>
              <p:spPr>
                <a:xfrm>
                  <a:off x="3253430" y="2114559"/>
                  <a:ext cx="477236" cy="200292"/>
                </a:xfrm>
                <a:prstGeom prst="straightConnector1">
                  <a:avLst/>
                </a:prstGeom>
                <a:ln w="38100">
                  <a:solidFill>
                    <a:schemeClr val="accent3">
                      <a:lumMod val="50000"/>
                    </a:schemeClr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Arrow Connector 26"/>
                <p:cNvCxnSpPr>
                  <a:stCxn id="8" idx="4"/>
                  <a:endCxn id="10" idx="0"/>
                </p:cNvCxnSpPr>
                <p:nvPr/>
              </p:nvCxnSpPr>
              <p:spPr>
                <a:xfrm>
                  <a:off x="3064845" y="2192674"/>
                  <a:ext cx="554655" cy="789342"/>
                </a:xfrm>
                <a:prstGeom prst="straightConnector1">
                  <a:avLst/>
                </a:prstGeom>
                <a:ln w="38100">
                  <a:solidFill>
                    <a:schemeClr val="accent3">
                      <a:lumMod val="50000"/>
                    </a:schemeClr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Arrow Connector 28"/>
                <p:cNvCxnSpPr>
                  <a:endCxn id="11" idx="7"/>
                </p:cNvCxnSpPr>
                <p:nvPr/>
              </p:nvCxnSpPr>
              <p:spPr>
                <a:xfrm flipH="1">
                  <a:off x="2883127" y="2545790"/>
                  <a:ext cx="769424" cy="547434"/>
                </a:xfrm>
                <a:prstGeom prst="straightConnector1">
                  <a:avLst/>
                </a:prstGeom>
                <a:ln w="38100">
                  <a:solidFill>
                    <a:schemeClr val="accent3">
                      <a:lumMod val="50000"/>
                    </a:schemeClr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Arrow Connector 30"/>
                <p:cNvCxnSpPr>
                  <a:endCxn id="11" idx="6"/>
                </p:cNvCxnSpPr>
                <p:nvPr/>
              </p:nvCxnSpPr>
              <p:spPr>
                <a:xfrm flipH="1">
                  <a:off x="2961242" y="3239682"/>
                  <a:ext cx="355136" cy="42127"/>
                </a:xfrm>
                <a:prstGeom prst="straightConnector1">
                  <a:avLst/>
                </a:prstGeom>
                <a:ln w="38100">
                  <a:solidFill>
                    <a:schemeClr val="accent3">
                      <a:lumMod val="50000"/>
                    </a:schemeClr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Arrow Connector 32"/>
                <p:cNvCxnSpPr>
                  <a:endCxn id="7" idx="4"/>
                </p:cNvCxnSpPr>
                <p:nvPr/>
              </p:nvCxnSpPr>
              <p:spPr>
                <a:xfrm flipH="1" flipV="1">
                  <a:off x="2375971" y="2770136"/>
                  <a:ext cx="178419" cy="262275"/>
                </a:xfrm>
                <a:prstGeom prst="straightConnector1">
                  <a:avLst/>
                </a:prstGeom>
                <a:ln w="38100">
                  <a:solidFill>
                    <a:schemeClr val="accent3">
                      <a:lumMod val="50000"/>
                    </a:schemeClr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76" name="TextBox 275"/>
            <p:cNvSpPr txBox="1"/>
            <p:nvPr/>
          </p:nvSpPr>
          <p:spPr>
            <a:xfrm>
              <a:off x="1154105" y="3042884"/>
              <a:ext cx="77136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53">
                <a:defRPr/>
              </a:pPr>
              <a:r>
                <a:rPr lang="en-US" sz="2400" dirty="0">
                  <a:solidFill>
                    <a:prstClr val="black"/>
                  </a:solidFill>
                </a:rPr>
                <a:t>Spec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270805" y="4029545"/>
            <a:ext cx="2192010" cy="2470263"/>
            <a:chOff x="6570688" y="3854910"/>
            <a:chExt cx="2192010" cy="2470262"/>
          </a:xfrm>
        </p:grpSpPr>
        <p:grpSp>
          <p:nvGrpSpPr>
            <p:cNvPr id="70" name="Group 69"/>
            <p:cNvGrpSpPr/>
            <p:nvPr/>
          </p:nvGrpSpPr>
          <p:grpSpPr>
            <a:xfrm>
              <a:off x="6806799" y="3854910"/>
              <a:ext cx="1610351" cy="1477903"/>
              <a:chOff x="6114806" y="1768057"/>
              <a:chExt cx="2161491" cy="1983713"/>
            </a:xfrm>
          </p:grpSpPr>
          <p:sp>
            <p:nvSpPr>
              <p:cNvPr id="71" name="Oval 70"/>
              <p:cNvSpPr/>
              <p:nvPr/>
            </p:nvSpPr>
            <p:spPr>
              <a:xfrm>
                <a:off x="6191006" y="2444556"/>
                <a:ext cx="533400" cy="533400"/>
              </a:xfrm>
              <a:prstGeom prst="ellipse">
                <a:avLst/>
              </a:prstGeom>
              <a:solidFill>
                <a:srgbClr val="C0504D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914353">
                  <a:defRPr/>
                </a:pPr>
                <a:endParaRPr lang="en-US">
                  <a:solidFill>
                    <a:prstClr val="white"/>
                  </a:solidFill>
                  <a:latin typeface="Calibri Light" panose="020F0302020204030204" pitchFamily="34" charset="0"/>
                </a:endParaRPr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7742897" y="2427614"/>
                <a:ext cx="533400" cy="533400"/>
              </a:xfrm>
              <a:prstGeom prst="ellipse">
                <a:avLst/>
              </a:prstGeom>
              <a:solidFill>
                <a:srgbClr val="C0504D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914353">
                  <a:defRPr/>
                </a:pPr>
                <a:endParaRPr lang="en-US">
                  <a:solidFill>
                    <a:prstClr val="white"/>
                  </a:solidFill>
                  <a:latin typeface="Calibri Light" panose="020F0302020204030204" pitchFamily="34" charset="0"/>
                </a:endParaRPr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6490771" y="3218370"/>
                <a:ext cx="533400" cy="533400"/>
              </a:xfrm>
              <a:prstGeom prst="ellipse">
                <a:avLst/>
              </a:prstGeom>
              <a:solidFill>
                <a:srgbClr val="C0504D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914353">
                  <a:defRPr/>
                </a:pPr>
                <a:endParaRPr lang="en-US">
                  <a:solidFill>
                    <a:prstClr val="white"/>
                  </a:solidFill>
                  <a:latin typeface="Calibri Light" panose="020F0302020204030204" pitchFamily="34" charset="0"/>
                </a:endParaRPr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6639213" y="1768057"/>
                <a:ext cx="533400" cy="533400"/>
              </a:xfrm>
              <a:prstGeom prst="ellipse">
                <a:avLst/>
              </a:prstGeom>
              <a:solidFill>
                <a:srgbClr val="C0504D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914353">
                  <a:defRPr/>
                </a:pPr>
                <a:endParaRPr lang="en-US">
                  <a:solidFill>
                    <a:prstClr val="white"/>
                  </a:solidFill>
                  <a:latin typeface="Calibri Light" panose="020F0302020204030204" pitchFamily="34" charset="0"/>
                </a:endParaRPr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7386397" y="3218370"/>
                <a:ext cx="533400" cy="533400"/>
              </a:xfrm>
              <a:prstGeom prst="ellipse">
                <a:avLst/>
              </a:prstGeom>
              <a:solidFill>
                <a:srgbClr val="C0504D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914353">
                  <a:defRPr/>
                </a:pPr>
                <a:endParaRPr lang="en-US">
                  <a:solidFill>
                    <a:prstClr val="white"/>
                  </a:solidFill>
                  <a:latin typeface="Calibri Light" panose="020F0302020204030204" pitchFamily="34" charset="0"/>
                </a:endParaRPr>
              </a:p>
            </p:txBody>
          </p:sp>
          <p:sp>
            <p:nvSpPr>
              <p:cNvPr id="76" name="Donut 75"/>
              <p:cNvSpPr/>
              <p:nvPr/>
            </p:nvSpPr>
            <p:spPr>
              <a:xfrm>
                <a:off x="6114806" y="2358140"/>
                <a:ext cx="685800" cy="706232"/>
              </a:xfrm>
              <a:prstGeom prst="donut">
                <a:avLst>
                  <a:gd name="adj" fmla="val 789"/>
                </a:avLst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914353">
                  <a:defRPr/>
                </a:pPr>
                <a:endParaRPr lang="en-US">
                  <a:solidFill>
                    <a:prstClr val="black"/>
                  </a:solidFill>
                  <a:latin typeface="Calibri Light" panose="020F0302020204030204" pitchFamily="34" charset="0"/>
                </a:endParaRPr>
              </a:p>
            </p:txBody>
          </p:sp>
          <p:cxnSp>
            <p:nvCxnSpPr>
              <p:cNvPr id="78" name="Straight Arrow Connector 77"/>
              <p:cNvCxnSpPr>
                <a:stCxn id="71" idx="7"/>
                <a:endCxn id="74" idx="3"/>
              </p:cNvCxnSpPr>
              <p:nvPr/>
            </p:nvCxnSpPr>
            <p:spPr>
              <a:xfrm flipV="1">
                <a:off x="6646291" y="2223342"/>
                <a:ext cx="71037" cy="299329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Arrow Connector 78"/>
              <p:cNvCxnSpPr>
                <a:stCxn id="74" idx="5"/>
                <a:endCxn id="72" idx="1"/>
              </p:cNvCxnSpPr>
              <p:nvPr/>
            </p:nvCxnSpPr>
            <p:spPr>
              <a:xfrm>
                <a:off x="7094498" y="2223342"/>
                <a:ext cx="726514" cy="282387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Arrow Connector 79"/>
              <p:cNvCxnSpPr>
                <a:stCxn id="74" idx="4"/>
                <a:endCxn id="75" idx="0"/>
              </p:cNvCxnSpPr>
              <p:nvPr/>
            </p:nvCxnSpPr>
            <p:spPr>
              <a:xfrm>
                <a:off x="6905913" y="2301457"/>
                <a:ext cx="747184" cy="916913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Arrow Connector 80"/>
              <p:cNvCxnSpPr>
                <a:stCxn id="74" idx="4"/>
                <a:endCxn id="73" idx="7"/>
              </p:cNvCxnSpPr>
              <p:nvPr/>
            </p:nvCxnSpPr>
            <p:spPr>
              <a:xfrm>
                <a:off x="6905913" y="2301457"/>
                <a:ext cx="40143" cy="995028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Arrow Connector 81"/>
              <p:cNvCxnSpPr>
                <a:stCxn id="75" idx="2"/>
                <a:endCxn id="73" idx="6"/>
              </p:cNvCxnSpPr>
              <p:nvPr/>
            </p:nvCxnSpPr>
            <p:spPr>
              <a:xfrm flipH="1">
                <a:off x="7024171" y="3485070"/>
                <a:ext cx="362226" cy="0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headEnd type="none" w="lg" len="lg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Arrow Connector 82"/>
              <p:cNvCxnSpPr>
                <a:endCxn id="71" idx="4"/>
              </p:cNvCxnSpPr>
              <p:nvPr/>
            </p:nvCxnSpPr>
            <p:spPr>
              <a:xfrm flipH="1" flipV="1">
                <a:off x="6457706" y="2977956"/>
                <a:ext cx="159614" cy="257717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" name="Oval 83"/>
              <p:cNvSpPr/>
              <p:nvPr/>
            </p:nvSpPr>
            <p:spPr>
              <a:xfrm>
                <a:off x="7376672" y="1777091"/>
                <a:ext cx="533400" cy="533400"/>
              </a:xfrm>
              <a:prstGeom prst="ellipse">
                <a:avLst/>
              </a:prstGeom>
              <a:solidFill>
                <a:srgbClr val="C0504D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914353">
                  <a:defRPr/>
                </a:pPr>
                <a:endParaRPr lang="en-US">
                  <a:solidFill>
                    <a:prstClr val="white"/>
                  </a:solidFill>
                  <a:latin typeface="Calibri Light" panose="020F0302020204030204" pitchFamily="34" charset="0"/>
                </a:endParaRPr>
              </a:p>
            </p:txBody>
          </p:sp>
          <p:cxnSp>
            <p:nvCxnSpPr>
              <p:cNvPr id="85" name="Straight Arrow Connector 84"/>
              <p:cNvCxnSpPr>
                <a:endCxn id="84" idx="2"/>
              </p:cNvCxnSpPr>
              <p:nvPr/>
            </p:nvCxnSpPr>
            <p:spPr>
              <a:xfrm>
                <a:off x="7172613" y="2001686"/>
                <a:ext cx="204059" cy="42105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Arrow Connector 85"/>
              <p:cNvCxnSpPr>
                <a:endCxn id="72" idx="0"/>
              </p:cNvCxnSpPr>
              <p:nvPr/>
            </p:nvCxnSpPr>
            <p:spPr>
              <a:xfrm>
                <a:off x="7808042" y="2218650"/>
                <a:ext cx="201555" cy="208964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Arrow Connector 86"/>
              <p:cNvCxnSpPr>
                <a:stCxn id="72" idx="4"/>
                <a:endCxn id="75" idx="7"/>
              </p:cNvCxnSpPr>
              <p:nvPr/>
            </p:nvCxnSpPr>
            <p:spPr>
              <a:xfrm flipH="1">
                <a:off x="7841682" y="2961014"/>
                <a:ext cx="167915" cy="335471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8" name="TextBox 277"/>
            <p:cNvSpPr txBox="1"/>
            <p:nvPr/>
          </p:nvSpPr>
          <p:spPr>
            <a:xfrm>
              <a:off x="6570688" y="5494175"/>
              <a:ext cx="219201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353">
                <a:defRPr/>
              </a:pPr>
              <a:r>
                <a:rPr lang="en-US" sz="2400" dirty="0">
                  <a:solidFill>
                    <a:prstClr val="black"/>
                  </a:solidFill>
                </a:rPr>
                <a:t>Implementation</a:t>
              </a:r>
            </a:p>
            <a:p>
              <a:pPr algn="ctr" defTabSz="914353">
                <a:defRPr/>
              </a:pPr>
              <a:r>
                <a:rPr lang="en-US" sz="2400" dirty="0">
                  <a:solidFill>
                    <a:prstClr val="black"/>
                  </a:solidFill>
                </a:rPr>
                <a:t>(methods)</a:t>
              </a:r>
            </a:p>
          </p:txBody>
        </p:sp>
      </p:grpSp>
      <p:sp>
        <p:nvSpPr>
          <p:cNvPr id="171" name="Rounded Rectangle 170"/>
          <p:cNvSpPr/>
          <p:nvPr/>
        </p:nvSpPr>
        <p:spPr>
          <a:xfrm>
            <a:off x="6538635" y="4819280"/>
            <a:ext cx="274256" cy="452084"/>
          </a:xfrm>
          <a:prstGeom prst="roundRect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53">
              <a:defRPr/>
            </a:pPr>
            <a:endParaRPr lang="en-US" sz="3200" i="1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118178" y="3962467"/>
            <a:ext cx="1949380" cy="2544200"/>
            <a:chOff x="3888793" y="3791609"/>
            <a:chExt cx="1949380" cy="2544201"/>
          </a:xfrm>
        </p:grpSpPr>
        <p:grpSp>
          <p:nvGrpSpPr>
            <p:cNvPr id="206" name="Group 205"/>
            <p:cNvGrpSpPr/>
            <p:nvPr/>
          </p:nvGrpSpPr>
          <p:grpSpPr>
            <a:xfrm>
              <a:off x="3892709" y="3791609"/>
              <a:ext cx="1854530" cy="1624078"/>
              <a:chOff x="6114806" y="1768057"/>
              <a:chExt cx="2161491" cy="1983713"/>
            </a:xfrm>
          </p:grpSpPr>
          <p:sp>
            <p:nvSpPr>
              <p:cNvPr id="207" name="Oval 206"/>
              <p:cNvSpPr/>
              <p:nvPr/>
            </p:nvSpPr>
            <p:spPr>
              <a:xfrm>
                <a:off x="6191006" y="2444556"/>
                <a:ext cx="533400" cy="533400"/>
              </a:xfrm>
              <a:prstGeom prst="ellipse">
                <a:avLst/>
              </a:prstGeom>
              <a:solidFill>
                <a:srgbClr val="4F81BD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914353">
                  <a:defRPr/>
                </a:pPr>
                <a:endParaRPr lang="en-US">
                  <a:solidFill>
                    <a:prstClr val="white"/>
                  </a:solidFill>
                  <a:latin typeface="Calibri Light" panose="020F0302020204030204" pitchFamily="34" charset="0"/>
                </a:endParaRPr>
              </a:p>
            </p:txBody>
          </p:sp>
          <p:sp>
            <p:nvSpPr>
              <p:cNvPr id="208" name="Oval 207"/>
              <p:cNvSpPr/>
              <p:nvPr/>
            </p:nvSpPr>
            <p:spPr>
              <a:xfrm>
                <a:off x="7742897" y="2427614"/>
                <a:ext cx="533400" cy="533400"/>
              </a:xfrm>
              <a:prstGeom prst="ellipse">
                <a:avLst/>
              </a:prstGeom>
              <a:solidFill>
                <a:srgbClr val="4F81BD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914353">
                  <a:defRPr/>
                </a:pPr>
                <a:endParaRPr lang="en-US">
                  <a:solidFill>
                    <a:prstClr val="white"/>
                  </a:solidFill>
                  <a:latin typeface="Calibri Light" panose="020F0302020204030204" pitchFamily="34" charset="0"/>
                </a:endParaRPr>
              </a:p>
            </p:txBody>
          </p:sp>
          <p:sp>
            <p:nvSpPr>
              <p:cNvPr id="209" name="Oval 208"/>
              <p:cNvSpPr/>
              <p:nvPr/>
            </p:nvSpPr>
            <p:spPr>
              <a:xfrm>
                <a:off x="6490771" y="3218370"/>
                <a:ext cx="533400" cy="533400"/>
              </a:xfrm>
              <a:prstGeom prst="ellipse">
                <a:avLst/>
              </a:prstGeom>
              <a:solidFill>
                <a:srgbClr val="4F81BD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914353">
                  <a:defRPr/>
                </a:pPr>
                <a:endParaRPr lang="en-US">
                  <a:solidFill>
                    <a:prstClr val="white"/>
                  </a:solidFill>
                  <a:latin typeface="Calibri Light" panose="020F0302020204030204" pitchFamily="34" charset="0"/>
                </a:endParaRPr>
              </a:p>
            </p:txBody>
          </p:sp>
          <p:sp>
            <p:nvSpPr>
              <p:cNvPr id="210" name="Oval 209"/>
              <p:cNvSpPr/>
              <p:nvPr/>
            </p:nvSpPr>
            <p:spPr>
              <a:xfrm>
                <a:off x="6639213" y="1768057"/>
                <a:ext cx="533400" cy="533400"/>
              </a:xfrm>
              <a:prstGeom prst="ellipse">
                <a:avLst/>
              </a:prstGeom>
              <a:solidFill>
                <a:srgbClr val="4F81BD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914353">
                  <a:defRPr/>
                </a:pPr>
                <a:endParaRPr lang="en-US">
                  <a:solidFill>
                    <a:prstClr val="white"/>
                  </a:solidFill>
                  <a:latin typeface="Calibri Light" panose="020F0302020204030204" pitchFamily="34" charset="0"/>
                </a:endParaRPr>
              </a:p>
            </p:txBody>
          </p:sp>
          <p:sp>
            <p:nvSpPr>
              <p:cNvPr id="211" name="Oval 210"/>
              <p:cNvSpPr/>
              <p:nvPr/>
            </p:nvSpPr>
            <p:spPr>
              <a:xfrm>
                <a:off x="7386397" y="3218370"/>
                <a:ext cx="533400" cy="533400"/>
              </a:xfrm>
              <a:prstGeom prst="ellipse">
                <a:avLst/>
              </a:prstGeom>
              <a:solidFill>
                <a:srgbClr val="4F81BD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914353">
                  <a:defRPr/>
                </a:pPr>
                <a:endParaRPr lang="en-US">
                  <a:solidFill>
                    <a:prstClr val="white"/>
                  </a:solidFill>
                  <a:latin typeface="Calibri Light" panose="020F0302020204030204" pitchFamily="34" charset="0"/>
                </a:endParaRPr>
              </a:p>
            </p:txBody>
          </p:sp>
          <p:sp>
            <p:nvSpPr>
              <p:cNvPr id="212" name="Donut 211"/>
              <p:cNvSpPr/>
              <p:nvPr/>
            </p:nvSpPr>
            <p:spPr>
              <a:xfrm>
                <a:off x="6114806" y="2358140"/>
                <a:ext cx="685800" cy="706232"/>
              </a:xfrm>
              <a:prstGeom prst="donut">
                <a:avLst>
                  <a:gd name="adj" fmla="val 789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914353">
                  <a:defRPr/>
                </a:pPr>
                <a:endParaRPr lang="en-US">
                  <a:solidFill>
                    <a:prstClr val="black"/>
                  </a:solidFill>
                  <a:latin typeface="Calibri Light" panose="020F0302020204030204" pitchFamily="34" charset="0"/>
                </a:endParaRPr>
              </a:p>
            </p:txBody>
          </p:sp>
          <p:cxnSp>
            <p:nvCxnSpPr>
              <p:cNvPr id="213" name="Straight Arrow Connector 212"/>
              <p:cNvCxnSpPr>
                <a:stCxn id="207" idx="7"/>
                <a:endCxn id="210" idx="3"/>
              </p:cNvCxnSpPr>
              <p:nvPr/>
            </p:nvCxnSpPr>
            <p:spPr>
              <a:xfrm flipV="1">
                <a:off x="6646291" y="2223342"/>
                <a:ext cx="71037" cy="299329"/>
              </a:xfrm>
              <a:prstGeom prst="straightConnector1">
                <a:avLst/>
              </a:prstGeom>
              <a:ln>
                <a:tailEnd type="stealth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14" name="Straight Arrow Connector 213"/>
              <p:cNvCxnSpPr>
                <a:stCxn id="210" idx="5"/>
                <a:endCxn id="208" idx="1"/>
              </p:cNvCxnSpPr>
              <p:nvPr/>
            </p:nvCxnSpPr>
            <p:spPr>
              <a:xfrm>
                <a:off x="7094498" y="2223342"/>
                <a:ext cx="726514" cy="282387"/>
              </a:xfrm>
              <a:prstGeom prst="straightConnector1">
                <a:avLst/>
              </a:prstGeom>
              <a:ln>
                <a:tailEnd type="stealth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15" name="Straight Arrow Connector 214"/>
              <p:cNvCxnSpPr>
                <a:stCxn id="210" idx="4"/>
                <a:endCxn id="211" idx="0"/>
              </p:cNvCxnSpPr>
              <p:nvPr/>
            </p:nvCxnSpPr>
            <p:spPr>
              <a:xfrm>
                <a:off x="6905913" y="2301457"/>
                <a:ext cx="747184" cy="916913"/>
              </a:xfrm>
              <a:prstGeom prst="straightConnector1">
                <a:avLst/>
              </a:prstGeom>
              <a:ln>
                <a:tailEnd type="stealth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16" name="Straight Arrow Connector 215"/>
              <p:cNvCxnSpPr>
                <a:stCxn id="210" idx="4"/>
                <a:endCxn id="209" idx="7"/>
              </p:cNvCxnSpPr>
              <p:nvPr/>
            </p:nvCxnSpPr>
            <p:spPr>
              <a:xfrm>
                <a:off x="6905913" y="2301457"/>
                <a:ext cx="40143" cy="995028"/>
              </a:xfrm>
              <a:prstGeom prst="straightConnector1">
                <a:avLst/>
              </a:prstGeom>
              <a:ln>
                <a:tailEnd type="stealth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17" name="Straight Arrow Connector 216"/>
              <p:cNvCxnSpPr>
                <a:stCxn id="211" idx="2"/>
                <a:endCxn id="209" idx="6"/>
              </p:cNvCxnSpPr>
              <p:nvPr/>
            </p:nvCxnSpPr>
            <p:spPr>
              <a:xfrm flipH="1">
                <a:off x="7024171" y="3485070"/>
                <a:ext cx="362226" cy="0"/>
              </a:xfrm>
              <a:prstGeom prst="straightConnector1">
                <a:avLst/>
              </a:prstGeom>
              <a:ln>
                <a:headEnd type="none" w="lg" len="lg"/>
                <a:tailEnd type="stealth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18" name="Straight Arrow Connector 217"/>
              <p:cNvCxnSpPr>
                <a:endCxn id="207" idx="4"/>
              </p:cNvCxnSpPr>
              <p:nvPr/>
            </p:nvCxnSpPr>
            <p:spPr>
              <a:xfrm flipH="1" flipV="1">
                <a:off x="6457706" y="2977956"/>
                <a:ext cx="159614" cy="257717"/>
              </a:xfrm>
              <a:prstGeom prst="straightConnector1">
                <a:avLst/>
              </a:prstGeom>
              <a:ln>
                <a:tailEnd type="stealth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9" name="Oval 218"/>
              <p:cNvSpPr/>
              <p:nvPr/>
            </p:nvSpPr>
            <p:spPr>
              <a:xfrm>
                <a:off x="7376672" y="1777091"/>
                <a:ext cx="533400" cy="533400"/>
              </a:xfrm>
              <a:prstGeom prst="ellipse">
                <a:avLst/>
              </a:prstGeom>
              <a:solidFill>
                <a:srgbClr val="4F81BD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914353">
                  <a:defRPr/>
                </a:pPr>
                <a:endParaRPr lang="en-US">
                  <a:solidFill>
                    <a:prstClr val="white"/>
                  </a:solidFill>
                  <a:latin typeface="Calibri Light" panose="020F0302020204030204" pitchFamily="34" charset="0"/>
                </a:endParaRPr>
              </a:p>
            </p:txBody>
          </p:sp>
          <p:cxnSp>
            <p:nvCxnSpPr>
              <p:cNvPr id="220" name="Straight Arrow Connector 219"/>
              <p:cNvCxnSpPr>
                <a:endCxn id="219" idx="2"/>
              </p:cNvCxnSpPr>
              <p:nvPr/>
            </p:nvCxnSpPr>
            <p:spPr>
              <a:xfrm>
                <a:off x="7172613" y="2001686"/>
                <a:ext cx="204059" cy="42105"/>
              </a:xfrm>
              <a:prstGeom prst="straightConnector1">
                <a:avLst/>
              </a:prstGeom>
              <a:ln>
                <a:tailEnd type="stealth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21" name="Straight Arrow Connector 220"/>
              <p:cNvCxnSpPr>
                <a:endCxn id="208" idx="0"/>
              </p:cNvCxnSpPr>
              <p:nvPr/>
            </p:nvCxnSpPr>
            <p:spPr>
              <a:xfrm>
                <a:off x="7808042" y="2218650"/>
                <a:ext cx="201555" cy="208964"/>
              </a:xfrm>
              <a:prstGeom prst="straightConnector1">
                <a:avLst/>
              </a:prstGeom>
              <a:ln>
                <a:tailEnd type="stealth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22" name="Straight Arrow Connector 221"/>
              <p:cNvCxnSpPr>
                <a:stCxn id="208" idx="4"/>
                <a:endCxn id="211" idx="7"/>
              </p:cNvCxnSpPr>
              <p:nvPr/>
            </p:nvCxnSpPr>
            <p:spPr>
              <a:xfrm flipH="1">
                <a:off x="7841682" y="2961014"/>
                <a:ext cx="167915" cy="335471"/>
              </a:xfrm>
              <a:prstGeom prst="straightConnector1">
                <a:avLst/>
              </a:prstGeom>
              <a:ln>
                <a:tailEnd type="stealth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pic>
          <p:nvPicPr>
            <p:cNvPr id="106" name="Picture 114" descr="3d1itajn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2967" y="5110414"/>
              <a:ext cx="279150" cy="2188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114" descr="3d1itajn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819" y="4466758"/>
              <a:ext cx="279150" cy="2188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" name="Picture 114" descr="3d1itajn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5710" y="3922486"/>
              <a:ext cx="279150" cy="2188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6" name="Picture 114" descr="3d1itajn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1737" y="3904857"/>
              <a:ext cx="279150" cy="2188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" name="Picture 114" descr="3d1itajn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5328" y="4454398"/>
              <a:ext cx="279150" cy="2188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8" name="Picture 114" descr="3d1itajn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6735" y="5089613"/>
              <a:ext cx="279150" cy="2188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6" name="TextBox 135"/>
            <p:cNvSpPr txBox="1"/>
            <p:nvPr/>
          </p:nvSpPr>
          <p:spPr>
            <a:xfrm>
              <a:off x="3888793" y="5504813"/>
              <a:ext cx="194938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53">
                <a:defRPr/>
              </a:pPr>
              <a:r>
                <a:rPr lang="en-US" sz="2400" dirty="0">
                  <a:solidFill>
                    <a:prstClr val="black"/>
                  </a:solidFill>
                </a:rPr>
                <a:t>Protocol steps</a:t>
              </a:r>
            </a:p>
            <a:p>
              <a:pPr algn="ctr" defTabSz="914353">
                <a:defRPr/>
              </a:pPr>
              <a:r>
                <a:rPr lang="en-US" sz="2400" dirty="0">
                  <a:solidFill>
                    <a:prstClr val="black"/>
                  </a:solidFill>
                </a:rPr>
                <a:t>(predicates)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574840" y="1570941"/>
            <a:ext cx="3419334" cy="2208708"/>
            <a:chOff x="3050840" y="1233792"/>
            <a:chExt cx="3419334" cy="2208708"/>
          </a:xfrm>
        </p:grpSpPr>
        <p:grpSp>
          <p:nvGrpSpPr>
            <p:cNvPr id="12" name="Group 11"/>
            <p:cNvGrpSpPr/>
            <p:nvPr/>
          </p:nvGrpSpPr>
          <p:grpSpPr>
            <a:xfrm>
              <a:off x="3050840" y="1233792"/>
              <a:ext cx="3419334" cy="2208708"/>
              <a:chOff x="3050840" y="1233792"/>
              <a:chExt cx="3419334" cy="2208708"/>
            </a:xfrm>
          </p:grpSpPr>
          <p:grpSp>
            <p:nvGrpSpPr>
              <p:cNvPr id="205" name="Group 204"/>
              <p:cNvGrpSpPr/>
              <p:nvPr/>
            </p:nvGrpSpPr>
            <p:grpSpPr>
              <a:xfrm>
                <a:off x="3788797" y="1233792"/>
                <a:ext cx="1773803" cy="1809092"/>
                <a:chOff x="3680750" y="1246374"/>
                <a:chExt cx="1773803" cy="1809092"/>
              </a:xfrm>
            </p:grpSpPr>
            <p:sp>
              <p:nvSpPr>
                <p:cNvPr id="147" name="Oval 146"/>
                <p:cNvSpPr/>
                <p:nvPr/>
              </p:nvSpPr>
              <p:spPr>
                <a:xfrm>
                  <a:off x="3680750" y="2003104"/>
                  <a:ext cx="397393" cy="397393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defTabSz="914353">
                    <a:defRPr/>
                  </a:pPr>
                  <a:endParaRPr lang="en-US">
                    <a:solidFill>
                      <a:prstClr val="white"/>
                    </a:solidFill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148" name="Oval 147"/>
                <p:cNvSpPr/>
                <p:nvPr/>
              </p:nvSpPr>
              <p:spPr>
                <a:xfrm>
                  <a:off x="5057160" y="1971738"/>
                  <a:ext cx="397393" cy="397393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defTabSz="914353">
                    <a:defRPr/>
                  </a:pPr>
                  <a:endParaRPr lang="en-US">
                    <a:solidFill>
                      <a:prstClr val="white"/>
                    </a:solidFill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149" name="Oval 148"/>
                <p:cNvSpPr/>
                <p:nvPr/>
              </p:nvSpPr>
              <p:spPr>
                <a:xfrm>
                  <a:off x="3862774" y="2658073"/>
                  <a:ext cx="397393" cy="397393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defTabSz="914353">
                    <a:defRPr/>
                  </a:pPr>
                  <a:endParaRPr lang="en-US">
                    <a:solidFill>
                      <a:prstClr val="white"/>
                    </a:solidFill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150" name="Oval 149"/>
                <p:cNvSpPr/>
                <p:nvPr/>
              </p:nvSpPr>
              <p:spPr>
                <a:xfrm>
                  <a:off x="4292713" y="1310756"/>
                  <a:ext cx="397393" cy="397393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defTabSz="914353">
                    <a:defRPr/>
                  </a:pPr>
                  <a:endParaRPr lang="en-US">
                    <a:solidFill>
                      <a:prstClr val="white"/>
                    </a:solidFill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151" name="Oval 150"/>
                <p:cNvSpPr/>
                <p:nvPr/>
              </p:nvSpPr>
              <p:spPr>
                <a:xfrm>
                  <a:off x="4999795" y="2626356"/>
                  <a:ext cx="397393" cy="397393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defTabSz="914353">
                    <a:defRPr/>
                  </a:pPr>
                  <a:endParaRPr lang="en-US">
                    <a:solidFill>
                      <a:prstClr val="white"/>
                    </a:solidFill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152" name="Donut 151"/>
                <p:cNvSpPr/>
                <p:nvPr/>
              </p:nvSpPr>
              <p:spPr>
                <a:xfrm>
                  <a:off x="4235942" y="1246374"/>
                  <a:ext cx="510934" cy="526156"/>
                </a:xfrm>
                <a:prstGeom prst="donut">
                  <a:avLst>
                    <a:gd name="adj" fmla="val 789"/>
                  </a:avLst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defTabSz="914353">
                    <a:defRPr/>
                  </a:pPr>
                  <a:endParaRPr lang="en-US">
                    <a:solidFill>
                      <a:prstClr val="black"/>
                    </a:solidFill>
                    <a:latin typeface="Calibri Light" panose="020F0302020204030204" pitchFamily="34" charset="0"/>
                  </a:endParaRPr>
                </a:p>
              </p:txBody>
            </p:sp>
            <p:cxnSp>
              <p:nvCxnSpPr>
                <p:cNvPr id="153" name="Straight Arrow Connector 152"/>
                <p:cNvCxnSpPr>
                  <a:stCxn id="147" idx="7"/>
                  <a:endCxn id="150" idx="3"/>
                </p:cNvCxnSpPr>
                <p:nvPr/>
              </p:nvCxnSpPr>
              <p:spPr>
                <a:xfrm flipV="1">
                  <a:off x="4019946" y="1649952"/>
                  <a:ext cx="330964" cy="411349"/>
                </a:xfrm>
                <a:prstGeom prst="straightConnector1">
                  <a:avLst/>
                </a:prstGeom>
                <a:ln>
                  <a:solidFill>
                    <a:srgbClr val="0070C0"/>
                  </a:solidFill>
                  <a:tailEnd type="stealth" w="lg" len="lg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54" name="Straight Arrow Connector 153"/>
                <p:cNvCxnSpPr>
                  <a:stCxn id="150" idx="5"/>
                  <a:endCxn id="148" idx="1"/>
                </p:cNvCxnSpPr>
                <p:nvPr/>
              </p:nvCxnSpPr>
              <p:spPr>
                <a:xfrm>
                  <a:off x="4631909" y="1649952"/>
                  <a:ext cx="483448" cy="379983"/>
                </a:xfrm>
                <a:prstGeom prst="straightConnector1">
                  <a:avLst/>
                </a:prstGeom>
                <a:ln>
                  <a:solidFill>
                    <a:srgbClr val="0070C0"/>
                  </a:solidFill>
                  <a:tailEnd type="stealth" w="lg" len="lg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55" name="Straight Arrow Connector 154"/>
                <p:cNvCxnSpPr>
                  <a:stCxn id="150" idx="4"/>
                  <a:endCxn id="164" idx="0"/>
                </p:cNvCxnSpPr>
                <p:nvPr/>
              </p:nvCxnSpPr>
              <p:spPr>
                <a:xfrm>
                  <a:off x="4491410" y="1708149"/>
                  <a:ext cx="143227" cy="520814"/>
                </a:xfrm>
                <a:prstGeom prst="straightConnector1">
                  <a:avLst/>
                </a:prstGeom>
                <a:ln>
                  <a:solidFill>
                    <a:srgbClr val="0070C0"/>
                  </a:solidFill>
                  <a:tailEnd type="stealth" w="lg" len="lg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56" name="Straight Arrow Connector 155"/>
                <p:cNvCxnSpPr>
                  <a:stCxn id="150" idx="4"/>
                  <a:endCxn id="149" idx="7"/>
                </p:cNvCxnSpPr>
                <p:nvPr/>
              </p:nvCxnSpPr>
              <p:spPr>
                <a:xfrm flipH="1">
                  <a:off x="4201970" y="1708149"/>
                  <a:ext cx="289440" cy="1008121"/>
                </a:xfrm>
                <a:prstGeom prst="straightConnector1">
                  <a:avLst/>
                </a:prstGeom>
                <a:ln>
                  <a:solidFill>
                    <a:srgbClr val="0070C0"/>
                  </a:solidFill>
                  <a:tailEnd type="stealth" w="lg" len="lg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57" name="Straight Arrow Connector 156"/>
                <p:cNvCxnSpPr>
                  <a:stCxn id="164" idx="3"/>
                  <a:endCxn id="149" idx="6"/>
                </p:cNvCxnSpPr>
                <p:nvPr/>
              </p:nvCxnSpPr>
              <p:spPr>
                <a:xfrm flipH="1">
                  <a:off x="4260167" y="2568159"/>
                  <a:ext cx="233970" cy="288611"/>
                </a:xfrm>
                <a:prstGeom prst="straightConnector1">
                  <a:avLst/>
                </a:prstGeom>
                <a:ln>
                  <a:solidFill>
                    <a:srgbClr val="0070C0"/>
                  </a:solidFill>
                  <a:headEnd type="none" w="lg" len="lg"/>
                  <a:tailEnd type="stealth" w="lg" len="lg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58" name="Straight Arrow Connector 157"/>
                <p:cNvCxnSpPr>
                  <a:stCxn id="149" idx="1"/>
                  <a:endCxn id="147" idx="4"/>
                </p:cNvCxnSpPr>
                <p:nvPr/>
              </p:nvCxnSpPr>
              <p:spPr>
                <a:xfrm flipH="1" flipV="1">
                  <a:off x="3879447" y="2400497"/>
                  <a:ext cx="41524" cy="315773"/>
                </a:xfrm>
                <a:prstGeom prst="straightConnector1">
                  <a:avLst/>
                </a:prstGeom>
                <a:ln>
                  <a:solidFill>
                    <a:srgbClr val="0070C0"/>
                  </a:solidFill>
                  <a:tailEnd type="stealth" w="lg" len="lg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159" name="Oval 158"/>
                <p:cNvSpPr/>
                <p:nvPr/>
              </p:nvSpPr>
              <p:spPr>
                <a:xfrm>
                  <a:off x="4960855" y="1400112"/>
                  <a:ext cx="397393" cy="397393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defTabSz="914353">
                    <a:defRPr/>
                  </a:pPr>
                  <a:endParaRPr lang="en-US">
                    <a:solidFill>
                      <a:prstClr val="white"/>
                    </a:solidFill>
                    <a:latin typeface="Calibri Light" panose="020F0302020204030204" pitchFamily="34" charset="0"/>
                  </a:endParaRPr>
                </a:p>
              </p:txBody>
            </p:sp>
            <p:cxnSp>
              <p:nvCxnSpPr>
                <p:cNvPr id="160" name="Straight Arrow Connector 159"/>
                <p:cNvCxnSpPr>
                  <a:stCxn id="150" idx="6"/>
                  <a:endCxn id="159" idx="2"/>
                </p:cNvCxnSpPr>
                <p:nvPr/>
              </p:nvCxnSpPr>
              <p:spPr>
                <a:xfrm>
                  <a:off x="4690106" y="1509453"/>
                  <a:ext cx="270749" cy="89356"/>
                </a:xfrm>
                <a:prstGeom prst="straightConnector1">
                  <a:avLst/>
                </a:prstGeom>
                <a:ln>
                  <a:solidFill>
                    <a:srgbClr val="0070C0"/>
                  </a:solidFill>
                  <a:tailEnd type="stealth" w="lg" len="lg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61" name="Straight Arrow Connector 160"/>
                <p:cNvCxnSpPr>
                  <a:stCxn id="159" idx="4"/>
                  <a:endCxn id="148" idx="0"/>
                </p:cNvCxnSpPr>
                <p:nvPr/>
              </p:nvCxnSpPr>
              <p:spPr>
                <a:xfrm>
                  <a:off x="5159552" y="1797505"/>
                  <a:ext cx="96305" cy="174233"/>
                </a:xfrm>
                <a:prstGeom prst="straightConnector1">
                  <a:avLst/>
                </a:prstGeom>
                <a:ln>
                  <a:solidFill>
                    <a:srgbClr val="0070C0"/>
                  </a:solidFill>
                  <a:tailEnd type="stealth" w="lg" len="lg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62" name="Straight Arrow Connector 161"/>
                <p:cNvCxnSpPr>
                  <a:stCxn id="148" idx="4"/>
                  <a:endCxn id="151" idx="0"/>
                </p:cNvCxnSpPr>
                <p:nvPr/>
              </p:nvCxnSpPr>
              <p:spPr>
                <a:xfrm flipH="1">
                  <a:off x="5198492" y="2369131"/>
                  <a:ext cx="57365" cy="257225"/>
                </a:xfrm>
                <a:prstGeom prst="straightConnector1">
                  <a:avLst/>
                </a:prstGeom>
                <a:ln>
                  <a:solidFill>
                    <a:srgbClr val="0070C0"/>
                  </a:solidFill>
                  <a:tailEnd type="stealth" w="lg" len="lg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163" name="Oval 162"/>
                <p:cNvSpPr/>
                <p:nvPr/>
              </p:nvSpPr>
              <p:spPr>
                <a:xfrm>
                  <a:off x="3699300" y="1433434"/>
                  <a:ext cx="397393" cy="397393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defTabSz="914353">
                    <a:defRPr/>
                  </a:pPr>
                  <a:endParaRPr lang="en-US">
                    <a:solidFill>
                      <a:prstClr val="white"/>
                    </a:solidFill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164" name="Oval 163"/>
                <p:cNvSpPr/>
                <p:nvPr/>
              </p:nvSpPr>
              <p:spPr>
                <a:xfrm>
                  <a:off x="4435940" y="2228963"/>
                  <a:ext cx="397393" cy="397393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defTabSz="914353">
                    <a:defRPr/>
                  </a:pPr>
                  <a:endParaRPr lang="en-US">
                    <a:solidFill>
                      <a:prstClr val="white"/>
                    </a:solidFill>
                    <a:latin typeface="Calibri Light" panose="020F0302020204030204" pitchFamily="34" charset="0"/>
                  </a:endParaRPr>
                </a:p>
              </p:txBody>
            </p:sp>
            <p:cxnSp>
              <p:nvCxnSpPr>
                <p:cNvPr id="165" name="Straight Arrow Connector 164"/>
                <p:cNvCxnSpPr>
                  <a:endCxn id="151" idx="1"/>
                </p:cNvCxnSpPr>
                <p:nvPr/>
              </p:nvCxnSpPr>
              <p:spPr>
                <a:xfrm>
                  <a:off x="4826307" y="2498633"/>
                  <a:ext cx="231685" cy="185920"/>
                </a:xfrm>
                <a:prstGeom prst="straightConnector1">
                  <a:avLst/>
                </a:prstGeom>
                <a:ln>
                  <a:solidFill>
                    <a:srgbClr val="0070C0"/>
                  </a:solidFill>
                  <a:tailEnd type="stealth" w="lg" len="lg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66" name="Straight Arrow Connector 165"/>
                <p:cNvCxnSpPr>
                  <a:stCxn id="150" idx="2"/>
                </p:cNvCxnSpPr>
                <p:nvPr/>
              </p:nvCxnSpPr>
              <p:spPr>
                <a:xfrm flipH="1">
                  <a:off x="4058929" y="1509453"/>
                  <a:ext cx="233784" cy="132684"/>
                </a:xfrm>
                <a:prstGeom prst="straightConnector1">
                  <a:avLst/>
                </a:prstGeom>
                <a:ln>
                  <a:solidFill>
                    <a:srgbClr val="0070C0"/>
                  </a:solidFill>
                  <a:headEnd type="none" w="lg" len="lg"/>
                  <a:tailEnd type="stealth" w="lg" len="lg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67" name="Straight Arrow Connector 166"/>
                <p:cNvCxnSpPr>
                  <a:stCxn id="163" idx="4"/>
                  <a:endCxn id="147" idx="0"/>
                </p:cNvCxnSpPr>
                <p:nvPr/>
              </p:nvCxnSpPr>
              <p:spPr>
                <a:xfrm flipH="1">
                  <a:off x="3879447" y="1830827"/>
                  <a:ext cx="18550" cy="172277"/>
                </a:xfrm>
                <a:prstGeom prst="straightConnector1">
                  <a:avLst/>
                </a:prstGeom>
                <a:ln>
                  <a:solidFill>
                    <a:srgbClr val="0070C0"/>
                  </a:solidFill>
                  <a:headEnd type="none" w="lg" len="lg"/>
                  <a:tailEnd type="stealth" w="lg" len="lg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68" name="Straight Arrow Connector 167"/>
                <p:cNvCxnSpPr>
                  <a:endCxn id="149" idx="5"/>
                </p:cNvCxnSpPr>
                <p:nvPr/>
              </p:nvCxnSpPr>
              <p:spPr>
                <a:xfrm flipH="1">
                  <a:off x="4201970" y="2871079"/>
                  <a:ext cx="797825" cy="126190"/>
                </a:xfrm>
                <a:prstGeom prst="straightConnector1">
                  <a:avLst/>
                </a:prstGeom>
                <a:ln>
                  <a:solidFill>
                    <a:srgbClr val="0070C0"/>
                  </a:solidFill>
                  <a:tailEnd type="stealth" w="lg" len="lg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sp>
            <p:nvSpPr>
              <p:cNvPr id="186" name="TextBox 185"/>
              <p:cNvSpPr txBox="1"/>
              <p:nvPr/>
            </p:nvSpPr>
            <p:spPr>
              <a:xfrm>
                <a:off x="3050840" y="2980835"/>
                <a:ext cx="341933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53">
                  <a:defRPr/>
                </a:pPr>
                <a:r>
                  <a:rPr lang="en-US" sz="2400" dirty="0">
                    <a:solidFill>
                      <a:prstClr val="black"/>
                    </a:solidFill>
                  </a:rPr>
                  <a:t>Distributed System Model</a:t>
                </a:r>
              </a:p>
            </p:txBody>
          </p:sp>
        </p:grpSp>
        <p:grpSp>
          <p:nvGrpSpPr>
            <p:cNvPr id="95" name="Group 94"/>
            <p:cNvGrpSpPr/>
            <p:nvPr/>
          </p:nvGrpSpPr>
          <p:grpSpPr>
            <a:xfrm>
              <a:off x="5204001" y="2036197"/>
              <a:ext cx="326482" cy="278080"/>
              <a:chOff x="7746914" y="4821843"/>
              <a:chExt cx="372342" cy="280435"/>
            </a:xfrm>
          </p:grpSpPr>
          <p:pic>
            <p:nvPicPr>
              <p:cNvPr id="96" name="Picture 114" descr="3d1itajn[1]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46914" y="4838315"/>
                <a:ext cx="190428" cy="1492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7" name="Picture 114" descr="3d1itajn[1]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48600" y="4953000"/>
                <a:ext cx="190428" cy="1492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8" name="Picture 114" descr="3d1itajn[1]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28828" y="4821843"/>
                <a:ext cx="190428" cy="1492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9" name="Group 98"/>
            <p:cNvGrpSpPr/>
            <p:nvPr/>
          </p:nvGrpSpPr>
          <p:grpSpPr>
            <a:xfrm>
              <a:off x="5097557" y="1459678"/>
              <a:ext cx="326482" cy="278080"/>
              <a:chOff x="7746914" y="4821843"/>
              <a:chExt cx="372342" cy="280435"/>
            </a:xfrm>
          </p:grpSpPr>
          <p:pic>
            <p:nvPicPr>
              <p:cNvPr id="100" name="Picture 114" descr="3d1itajn[1]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46914" y="4838315"/>
                <a:ext cx="190428" cy="1492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1" name="Picture 114" descr="3d1itajn[1]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48600" y="4953000"/>
                <a:ext cx="190428" cy="1492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" name="Picture 114" descr="3d1itajn[1]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28828" y="4821843"/>
                <a:ext cx="190428" cy="1492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03" name="Group 102"/>
            <p:cNvGrpSpPr/>
            <p:nvPr/>
          </p:nvGrpSpPr>
          <p:grpSpPr>
            <a:xfrm>
              <a:off x="4444682" y="1382916"/>
              <a:ext cx="326482" cy="278080"/>
              <a:chOff x="7746914" y="4821843"/>
              <a:chExt cx="372342" cy="280435"/>
            </a:xfrm>
          </p:grpSpPr>
          <p:pic>
            <p:nvPicPr>
              <p:cNvPr id="104" name="Picture 114" descr="3d1itajn[1]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46914" y="4838315"/>
                <a:ext cx="190428" cy="1492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5" name="Picture 114" descr="3d1itajn[1]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48600" y="4953000"/>
                <a:ext cx="190428" cy="1492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7" name="Picture 114" descr="3d1itajn[1]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28828" y="4821843"/>
                <a:ext cx="190428" cy="1492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08" name="Group 107"/>
            <p:cNvGrpSpPr/>
            <p:nvPr/>
          </p:nvGrpSpPr>
          <p:grpSpPr>
            <a:xfrm>
              <a:off x="4580894" y="2280595"/>
              <a:ext cx="326482" cy="278080"/>
              <a:chOff x="7746914" y="4821843"/>
              <a:chExt cx="372342" cy="280435"/>
            </a:xfrm>
          </p:grpSpPr>
          <p:pic>
            <p:nvPicPr>
              <p:cNvPr id="109" name="Picture 114" descr="3d1itajn[1]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46914" y="4838315"/>
                <a:ext cx="190428" cy="1492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0" name="Picture 114" descr="3d1itajn[1]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48600" y="4953000"/>
                <a:ext cx="190428" cy="1492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1" name="Picture 114" descr="3d1itajn[1]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28828" y="4821843"/>
                <a:ext cx="190428" cy="1492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12" name="Group 111"/>
            <p:cNvGrpSpPr/>
            <p:nvPr/>
          </p:nvGrpSpPr>
          <p:grpSpPr>
            <a:xfrm>
              <a:off x="4016918" y="2719457"/>
              <a:ext cx="326482" cy="278080"/>
              <a:chOff x="7746914" y="4821843"/>
              <a:chExt cx="372342" cy="280435"/>
            </a:xfrm>
          </p:grpSpPr>
          <p:pic>
            <p:nvPicPr>
              <p:cNvPr id="113" name="Picture 114" descr="3d1itajn[1]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46914" y="4838315"/>
                <a:ext cx="190428" cy="1492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4" name="Picture 114" descr="3d1itajn[1]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48600" y="4953000"/>
                <a:ext cx="190428" cy="1492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5" name="Picture 114" descr="3d1itajn[1]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28828" y="4821843"/>
                <a:ext cx="190428" cy="1492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16" name="Group 115"/>
            <p:cNvGrpSpPr/>
            <p:nvPr/>
          </p:nvGrpSpPr>
          <p:grpSpPr>
            <a:xfrm>
              <a:off x="3831522" y="2050330"/>
              <a:ext cx="326482" cy="278080"/>
              <a:chOff x="7746914" y="4821843"/>
              <a:chExt cx="372342" cy="280435"/>
            </a:xfrm>
          </p:grpSpPr>
          <p:pic>
            <p:nvPicPr>
              <p:cNvPr id="117" name="Picture 114" descr="3d1itajn[1]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46914" y="4838315"/>
                <a:ext cx="190428" cy="1492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8" name="Picture 114" descr="3d1itajn[1]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48600" y="4953000"/>
                <a:ext cx="190428" cy="1492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9" name="Picture 118" descr="3d1itajn[1]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28828" y="4821843"/>
                <a:ext cx="190428" cy="1492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20" name="Group 119"/>
            <p:cNvGrpSpPr/>
            <p:nvPr/>
          </p:nvGrpSpPr>
          <p:grpSpPr>
            <a:xfrm>
              <a:off x="3836978" y="1495015"/>
              <a:ext cx="326482" cy="278080"/>
              <a:chOff x="7746914" y="4821843"/>
              <a:chExt cx="372342" cy="280435"/>
            </a:xfrm>
          </p:grpSpPr>
          <p:pic>
            <p:nvPicPr>
              <p:cNvPr id="121" name="Picture 114" descr="3d1itajn[1]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46914" y="4838315"/>
                <a:ext cx="190428" cy="1492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2" name="Picture 114" descr="3d1itajn[1]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48600" y="4953000"/>
                <a:ext cx="190428" cy="1492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3" name="Picture 122" descr="3d1itajn[1]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28828" y="4821843"/>
                <a:ext cx="190428" cy="1492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82" name="Group 181"/>
            <p:cNvGrpSpPr/>
            <p:nvPr/>
          </p:nvGrpSpPr>
          <p:grpSpPr>
            <a:xfrm>
              <a:off x="5143297" y="2694987"/>
              <a:ext cx="326482" cy="278080"/>
              <a:chOff x="7746914" y="4821843"/>
              <a:chExt cx="372342" cy="280435"/>
            </a:xfrm>
          </p:grpSpPr>
          <p:pic>
            <p:nvPicPr>
              <p:cNvPr id="183" name="Picture 114" descr="3d1itajn[1]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46914" y="4838315"/>
                <a:ext cx="190428" cy="1492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4" name="Picture 114" descr="3d1itajn[1]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48600" y="4953000"/>
                <a:ext cx="190428" cy="1492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5" name="Picture 114" descr="3d1itajn[1]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28828" y="4821843"/>
                <a:ext cx="190428" cy="1492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26" name="Group 25"/>
          <p:cNvGrpSpPr/>
          <p:nvPr/>
        </p:nvGrpSpPr>
        <p:grpSpPr>
          <a:xfrm>
            <a:off x="6850268" y="4685273"/>
            <a:ext cx="1592033" cy="510617"/>
            <a:chOff x="5326267" y="4751545"/>
            <a:chExt cx="1592033" cy="510617"/>
          </a:xfrm>
        </p:grpSpPr>
        <p:cxnSp>
          <p:nvCxnSpPr>
            <p:cNvPr id="22" name="Straight Arrow Connector 21"/>
            <p:cNvCxnSpPr/>
            <p:nvPr/>
          </p:nvCxnSpPr>
          <p:spPr>
            <a:xfrm flipH="1">
              <a:off x="5326267" y="5262162"/>
              <a:ext cx="1592033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5653315" y="4751545"/>
              <a:ext cx="10986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Refines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121457" y="3853005"/>
            <a:ext cx="1601468" cy="2105739"/>
            <a:chOff x="1597456" y="3515854"/>
            <a:chExt cx="1601468" cy="2105739"/>
          </a:xfrm>
        </p:grpSpPr>
        <p:sp>
          <p:nvSpPr>
            <p:cNvPr id="131" name="TextBox 130"/>
            <p:cNvSpPr txBox="1"/>
            <p:nvPr/>
          </p:nvSpPr>
          <p:spPr>
            <a:xfrm>
              <a:off x="1597456" y="4429920"/>
              <a:ext cx="15202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Is Part Of</a:t>
              </a: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flipV="1">
              <a:off x="3196084" y="3515854"/>
              <a:ext cx="2840" cy="2105739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0" name="Group 139"/>
          <p:cNvGrpSpPr/>
          <p:nvPr/>
        </p:nvGrpSpPr>
        <p:grpSpPr>
          <a:xfrm>
            <a:off x="3641011" y="2384053"/>
            <a:ext cx="1592033" cy="510617"/>
            <a:chOff x="5326267" y="4751545"/>
            <a:chExt cx="1592033" cy="510617"/>
          </a:xfrm>
        </p:grpSpPr>
        <p:cxnSp>
          <p:nvCxnSpPr>
            <p:cNvPr id="141" name="Straight Arrow Connector 140"/>
            <p:cNvCxnSpPr/>
            <p:nvPr/>
          </p:nvCxnSpPr>
          <p:spPr>
            <a:xfrm flipH="1">
              <a:off x="5326267" y="5262162"/>
              <a:ext cx="1592033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2" name="TextBox 141"/>
            <p:cNvSpPr txBox="1"/>
            <p:nvPr/>
          </p:nvSpPr>
          <p:spPr>
            <a:xfrm>
              <a:off x="5653315" y="4751545"/>
              <a:ext cx="10986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Refines</a:t>
              </a:r>
            </a:p>
          </p:txBody>
        </p:sp>
      </p:grpSp>
      <p:pic>
        <p:nvPicPr>
          <p:cNvPr id="135" name="Picture 134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3626904" y="2405061"/>
            <a:ext cx="1715316" cy="482744"/>
          </a:xfrm>
          <a:prstGeom prst="rect">
            <a:avLst/>
          </a:prstGeom>
        </p:spPr>
      </p:pic>
      <p:pic>
        <p:nvPicPr>
          <p:cNvPr id="143" name="Picture 142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6870290" y="4718766"/>
            <a:ext cx="1715316" cy="482744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C4DEF-C36F-F640-A8B7-CF8B3551518D}" type="datetime1">
              <a:rPr lang="en-US" smtClean="0"/>
              <a:t>11/14/24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12266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" grpId="0" animBg="1"/>
      <p:bldP spid="171" grpId="0" animBg="1"/>
      <p:bldP spid="135" grpId="0" animBg="1" advAuto="0"/>
      <p:bldP spid="143" grpId="0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2286001" y="1952426"/>
            <a:ext cx="1618737" cy="527221"/>
          </a:xfrm>
          <a:prstGeom prst="roundRect">
            <a:avLst/>
          </a:prstGeom>
          <a:solidFill>
            <a:srgbClr val="808785"/>
          </a:solidFill>
          <a:ln>
            <a:solidFill>
              <a:srgbClr val="0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53">
              <a:defRPr/>
            </a:pPr>
            <a:endParaRPr lang="en-US" sz="1406" dirty="0">
              <a:solidFill>
                <a:schemeClr val="bg2">
                  <a:lumMod val="20000"/>
                  <a:lumOff val="8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4782066" y="1952426"/>
            <a:ext cx="1618735" cy="527221"/>
          </a:xfrm>
          <a:prstGeom prst="roundRect">
            <a:avLst/>
          </a:prstGeom>
          <a:solidFill>
            <a:srgbClr val="808785"/>
          </a:solidFill>
          <a:ln>
            <a:solidFill>
              <a:srgbClr val="0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53">
              <a:defRPr/>
            </a:pPr>
            <a:endParaRPr lang="en-US" sz="1406" dirty="0">
              <a:solidFill>
                <a:schemeClr val="bg2">
                  <a:lumMod val="20000"/>
                  <a:lumOff val="8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2590800" y="2706671"/>
            <a:ext cx="1597109" cy="52722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53">
              <a:defRPr/>
            </a:pPr>
            <a:endParaRPr lang="en-US" sz="1406" dirty="0">
              <a:solidFill>
                <a:schemeClr val="bg2">
                  <a:lumMod val="20000"/>
                  <a:lumOff val="8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4408270" y="2706671"/>
            <a:ext cx="1535330" cy="52722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53">
              <a:defRPr/>
            </a:pPr>
            <a:endParaRPr lang="en-US" sz="1406" dirty="0">
              <a:solidFill>
                <a:schemeClr val="bg2">
                  <a:lumMod val="20000"/>
                  <a:lumOff val="8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6083636" y="2706671"/>
            <a:ext cx="2603164" cy="52722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53">
              <a:defRPr/>
            </a:pPr>
            <a:endParaRPr lang="en-US" sz="1406" dirty="0">
              <a:solidFill>
                <a:schemeClr val="bg2">
                  <a:lumMod val="20000"/>
                  <a:lumOff val="8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7696201" y="1952426"/>
            <a:ext cx="1752600" cy="527221"/>
          </a:xfrm>
          <a:prstGeom prst="roundRect">
            <a:avLst/>
          </a:prstGeom>
          <a:solidFill>
            <a:srgbClr val="808785"/>
          </a:solidFill>
          <a:ln>
            <a:solidFill>
              <a:srgbClr val="0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53">
              <a:defRPr/>
            </a:pPr>
            <a:endParaRPr lang="en-US" sz="1406" dirty="0">
              <a:solidFill>
                <a:schemeClr val="bg2">
                  <a:lumMod val="20000"/>
                  <a:lumOff val="8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500" dirty="0">
                <a:latin typeface="Calibri Light" panose="020F0302020204030204" pitchFamily="34" charset="0"/>
              </a:rPr>
              <a:t>A distributed execution in real life</a:t>
            </a:r>
          </a:p>
        </p:txBody>
      </p:sp>
      <p:sp>
        <p:nvSpPr>
          <p:cNvPr id="19" name="Rectangle 18"/>
          <p:cNvSpPr/>
          <p:nvPr/>
        </p:nvSpPr>
        <p:spPr>
          <a:xfrm flipH="1">
            <a:off x="2538284" y="1952426"/>
            <a:ext cx="105033" cy="527221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rPr>
              <a:t>R</a:t>
            </a:r>
          </a:p>
        </p:txBody>
      </p:sp>
      <p:sp>
        <p:nvSpPr>
          <p:cNvPr id="20" name="Rectangle 19"/>
          <p:cNvSpPr/>
          <p:nvPr/>
        </p:nvSpPr>
        <p:spPr>
          <a:xfrm flipH="1">
            <a:off x="2765582" y="1952426"/>
            <a:ext cx="105033" cy="527221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rPr>
              <a:t>R</a:t>
            </a:r>
          </a:p>
        </p:txBody>
      </p:sp>
      <p:sp>
        <p:nvSpPr>
          <p:cNvPr id="21" name="Rectangle 20"/>
          <p:cNvSpPr/>
          <p:nvPr/>
        </p:nvSpPr>
        <p:spPr>
          <a:xfrm flipH="1">
            <a:off x="5327481" y="1952426"/>
            <a:ext cx="105033" cy="527221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rPr>
              <a:t>R</a:t>
            </a:r>
          </a:p>
        </p:txBody>
      </p:sp>
      <p:sp>
        <p:nvSpPr>
          <p:cNvPr id="22" name="Rectangle 21"/>
          <p:cNvSpPr/>
          <p:nvPr/>
        </p:nvSpPr>
        <p:spPr>
          <a:xfrm flipH="1">
            <a:off x="6629400" y="2706671"/>
            <a:ext cx="105033" cy="527221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rPr>
              <a:t>R</a:t>
            </a:r>
          </a:p>
        </p:txBody>
      </p:sp>
      <p:sp>
        <p:nvSpPr>
          <p:cNvPr id="23" name="Rectangle 22"/>
          <p:cNvSpPr/>
          <p:nvPr/>
        </p:nvSpPr>
        <p:spPr>
          <a:xfrm flipH="1">
            <a:off x="6934201" y="2706671"/>
            <a:ext cx="105033" cy="527221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rPr>
              <a:t>R</a:t>
            </a:r>
          </a:p>
        </p:txBody>
      </p:sp>
      <p:sp>
        <p:nvSpPr>
          <p:cNvPr id="24" name="Rectangle 23"/>
          <p:cNvSpPr/>
          <p:nvPr/>
        </p:nvSpPr>
        <p:spPr>
          <a:xfrm flipH="1">
            <a:off x="4648201" y="2706671"/>
            <a:ext cx="105033" cy="527221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rPr>
              <a:t>R</a:t>
            </a:r>
          </a:p>
        </p:txBody>
      </p:sp>
      <p:sp>
        <p:nvSpPr>
          <p:cNvPr id="25" name="Rectangle 24"/>
          <p:cNvSpPr/>
          <p:nvPr/>
        </p:nvSpPr>
        <p:spPr>
          <a:xfrm flipH="1">
            <a:off x="2643317" y="1952426"/>
            <a:ext cx="105033" cy="52722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rPr>
              <a:t>L</a:t>
            </a:r>
          </a:p>
        </p:txBody>
      </p:sp>
      <p:sp>
        <p:nvSpPr>
          <p:cNvPr id="26" name="Rectangle 25"/>
          <p:cNvSpPr/>
          <p:nvPr/>
        </p:nvSpPr>
        <p:spPr>
          <a:xfrm flipH="1">
            <a:off x="2948116" y="1952426"/>
            <a:ext cx="105033" cy="52722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rPr>
              <a:t>L</a:t>
            </a:r>
          </a:p>
        </p:txBody>
      </p:sp>
      <p:sp>
        <p:nvSpPr>
          <p:cNvPr id="27" name="Rectangle 26"/>
          <p:cNvSpPr/>
          <p:nvPr/>
        </p:nvSpPr>
        <p:spPr>
          <a:xfrm flipH="1">
            <a:off x="3481331" y="1952426"/>
            <a:ext cx="105033" cy="52722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rPr>
              <a:t>L</a:t>
            </a:r>
          </a:p>
        </p:txBody>
      </p:sp>
      <p:sp>
        <p:nvSpPr>
          <p:cNvPr id="28" name="Rectangle 27"/>
          <p:cNvSpPr/>
          <p:nvPr/>
        </p:nvSpPr>
        <p:spPr>
          <a:xfrm flipH="1">
            <a:off x="4916724" y="1952426"/>
            <a:ext cx="105033" cy="52722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rPr>
              <a:t>L</a:t>
            </a:r>
          </a:p>
        </p:txBody>
      </p:sp>
      <p:sp>
        <p:nvSpPr>
          <p:cNvPr id="29" name="Rectangle 28"/>
          <p:cNvSpPr/>
          <p:nvPr/>
        </p:nvSpPr>
        <p:spPr>
          <a:xfrm flipH="1">
            <a:off x="5221523" y="1952426"/>
            <a:ext cx="105033" cy="52722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rPr>
              <a:t>L</a:t>
            </a:r>
          </a:p>
        </p:txBody>
      </p:sp>
      <p:sp>
        <p:nvSpPr>
          <p:cNvPr id="30" name="Rectangle 29"/>
          <p:cNvSpPr/>
          <p:nvPr/>
        </p:nvSpPr>
        <p:spPr>
          <a:xfrm flipH="1">
            <a:off x="6031120" y="1952426"/>
            <a:ext cx="105033" cy="52722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rPr>
              <a:t>L</a:t>
            </a:r>
          </a:p>
        </p:txBody>
      </p:sp>
      <p:sp>
        <p:nvSpPr>
          <p:cNvPr id="31" name="Rectangle 30"/>
          <p:cNvSpPr/>
          <p:nvPr/>
        </p:nvSpPr>
        <p:spPr>
          <a:xfrm flipH="1">
            <a:off x="8024869" y="1952426"/>
            <a:ext cx="105033" cy="52722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rPr>
              <a:t>L</a:t>
            </a:r>
          </a:p>
        </p:txBody>
      </p:sp>
      <p:sp>
        <p:nvSpPr>
          <p:cNvPr id="32" name="Rectangle 31"/>
          <p:cNvSpPr/>
          <p:nvPr/>
        </p:nvSpPr>
        <p:spPr>
          <a:xfrm flipH="1">
            <a:off x="8581768" y="1952426"/>
            <a:ext cx="105033" cy="52722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rPr>
              <a:t>L</a:t>
            </a:r>
          </a:p>
        </p:txBody>
      </p:sp>
      <p:sp>
        <p:nvSpPr>
          <p:cNvPr id="39" name="Rectangle 38"/>
          <p:cNvSpPr/>
          <p:nvPr/>
        </p:nvSpPr>
        <p:spPr>
          <a:xfrm flipH="1">
            <a:off x="8862883" y="1952426"/>
            <a:ext cx="105033" cy="52722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rPr>
              <a:t>L</a:t>
            </a:r>
          </a:p>
        </p:txBody>
      </p:sp>
      <p:sp>
        <p:nvSpPr>
          <p:cNvPr id="40" name="Rectangle 39"/>
          <p:cNvSpPr/>
          <p:nvPr/>
        </p:nvSpPr>
        <p:spPr>
          <a:xfrm flipH="1">
            <a:off x="9163388" y="1952426"/>
            <a:ext cx="105033" cy="52722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rPr>
              <a:t>L</a:t>
            </a:r>
          </a:p>
        </p:txBody>
      </p:sp>
      <p:sp>
        <p:nvSpPr>
          <p:cNvPr id="45" name="Rectangle 44"/>
          <p:cNvSpPr/>
          <p:nvPr/>
        </p:nvSpPr>
        <p:spPr>
          <a:xfrm flipH="1">
            <a:off x="3202049" y="1952426"/>
            <a:ext cx="105033" cy="52722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6" dirty="0">
                <a:solidFill>
                  <a:srgbClr val="FFFFFF"/>
                </a:solidFill>
                <a:latin typeface="Calibri Light" panose="020F0302020204030204" pitchFamily="34" charset="0"/>
              </a:rPr>
              <a:t>S</a:t>
            </a:r>
          </a:p>
        </p:txBody>
      </p:sp>
      <p:sp>
        <p:nvSpPr>
          <p:cNvPr id="46" name="Rectangle 45"/>
          <p:cNvSpPr/>
          <p:nvPr/>
        </p:nvSpPr>
        <p:spPr>
          <a:xfrm flipH="1">
            <a:off x="3693230" y="1952426"/>
            <a:ext cx="105033" cy="52722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6" dirty="0">
                <a:solidFill>
                  <a:srgbClr val="FFFFFF"/>
                </a:solidFill>
                <a:latin typeface="Calibri Light" panose="020F0302020204030204" pitchFamily="34" charset="0"/>
              </a:rPr>
              <a:t>S</a:t>
            </a:r>
          </a:p>
        </p:txBody>
      </p:sp>
      <p:sp>
        <p:nvSpPr>
          <p:cNvPr id="47" name="Rectangle 46"/>
          <p:cNvSpPr/>
          <p:nvPr/>
        </p:nvSpPr>
        <p:spPr>
          <a:xfrm flipH="1">
            <a:off x="5564425" y="1952426"/>
            <a:ext cx="105033" cy="52722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6" dirty="0">
                <a:solidFill>
                  <a:srgbClr val="FFFFFF"/>
                </a:solidFill>
                <a:latin typeface="Calibri Light" panose="020F0302020204030204" pitchFamily="34" charset="0"/>
              </a:rPr>
              <a:t>S</a:t>
            </a:r>
          </a:p>
        </p:txBody>
      </p:sp>
      <p:sp>
        <p:nvSpPr>
          <p:cNvPr id="48" name="Rectangle 47"/>
          <p:cNvSpPr/>
          <p:nvPr/>
        </p:nvSpPr>
        <p:spPr>
          <a:xfrm flipH="1">
            <a:off x="5754015" y="1952426"/>
            <a:ext cx="105033" cy="52722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6" dirty="0">
                <a:solidFill>
                  <a:srgbClr val="FFFFFF"/>
                </a:solidFill>
                <a:latin typeface="Calibri Light" panose="020F0302020204030204" pitchFamily="34" charset="0"/>
              </a:rPr>
              <a:t>S</a:t>
            </a:r>
          </a:p>
        </p:txBody>
      </p:sp>
      <p:sp>
        <p:nvSpPr>
          <p:cNvPr id="49" name="Rectangle 48"/>
          <p:cNvSpPr/>
          <p:nvPr/>
        </p:nvSpPr>
        <p:spPr>
          <a:xfrm flipH="1">
            <a:off x="8439262" y="1952426"/>
            <a:ext cx="105033" cy="52722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6" dirty="0">
                <a:solidFill>
                  <a:srgbClr val="FFFFFF"/>
                </a:solidFill>
                <a:latin typeface="Calibri Light" panose="020F0302020204030204" pitchFamily="34" charset="0"/>
              </a:rPr>
              <a:t>S</a:t>
            </a:r>
          </a:p>
        </p:txBody>
      </p:sp>
      <p:sp>
        <p:nvSpPr>
          <p:cNvPr id="50" name="Rectangle 49"/>
          <p:cNvSpPr/>
          <p:nvPr/>
        </p:nvSpPr>
        <p:spPr>
          <a:xfrm flipH="1">
            <a:off x="7408760" y="2706671"/>
            <a:ext cx="105033" cy="52722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6" dirty="0">
                <a:solidFill>
                  <a:srgbClr val="FFFFFF"/>
                </a:solidFill>
                <a:latin typeface="Calibri Light" panose="020F0302020204030204" pitchFamily="34" charset="0"/>
              </a:rPr>
              <a:t>S</a:t>
            </a:r>
          </a:p>
        </p:txBody>
      </p:sp>
      <p:sp>
        <p:nvSpPr>
          <p:cNvPr id="51" name="Rectangle 50"/>
          <p:cNvSpPr/>
          <p:nvPr/>
        </p:nvSpPr>
        <p:spPr>
          <a:xfrm flipH="1">
            <a:off x="7839327" y="2706671"/>
            <a:ext cx="105033" cy="52722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6" dirty="0">
                <a:solidFill>
                  <a:srgbClr val="FFFFFF"/>
                </a:solidFill>
                <a:latin typeface="Calibri Light" panose="020F0302020204030204" pitchFamily="34" charset="0"/>
              </a:rPr>
              <a:t>S</a:t>
            </a:r>
          </a:p>
        </p:txBody>
      </p:sp>
      <p:sp>
        <p:nvSpPr>
          <p:cNvPr id="52" name="Rectangle 51"/>
          <p:cNvSpPr/>
          <p:nvPr/>
        </p:nvSpPr>
        <p:spPr>
          <a:xfrm flipH="1">
            <a:off x="8269894" y="2706671"/>
            <a:ext cx="105033" cy="52722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6" dirty="0">
                <a:solidFill>
                  <a:srgbClr val="FFFFFF"/>
                </a:solidFill>
                <a:latin typeface="Calibri Light" panose="020F0302020204030204" pitchFamily="34" charset="0"/>
              </a:rPr>
              <a:t>S</a:t>
            </a:r>
          </a:p>
        </p:txBody>
      </p:sp>
      <p:sp>
        <p:nvSpPr>
          <p:cNvPr id="53" name="Rectangle 52"/>
          <p:cNvSpPr/>
          <p:nvPr/>
        </p:nvSpPr>
        <p:spPr>
          <a:xfrm flipH="1">
            <a:off x="5618338" y="2706671"/>
            <a:ext cx="105033" cy="52722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6" dirty="0">
                <a:solidFill>
                  <a:srgbClr val="FFFFFF"/>
                </a:solidFill>
                <a:latin typeface="Calibri Light" panose="020F0302020204030204" pitchFamily="34" charset="0"/>
              </a:rPr>
              <a:t>S</a:t>
            </a:r>
          </a:p>
        </p:txBody>
      </p:sp>
      <p:sp>
        <p:nvSpPr>
          <p:cNvPr id="54" name="Rectangle 53"/>
          <p:cNvSpPr/>
          <p:nvPr/>
        </p:nvSpPr>
        <p:spPr>
          <a:xfrm flipH="1">
            <a:off x="5199203" y="2706671"/>
            <a:ext cx="105033" cy="52722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6" dirty="0">
                <a:solidFill>
                  <a:srgbClr val="FFFFFF"/>
                </a:solidFill>
                <a:latin typeface="Calibri Light" panose="020F0302020204030204" pitchFamily="34" charset="0"/>
              </a:rPr>
              <a:t>S</a:t>
            </a:r>
          </a:p>
        </p:txBody>
      </p:sp>
      <p:sp>
        <p:nvSpPr>
          <p:cNvPr id="55" name="Rectangle 54"/>
          <p:cNvSpPr/>
          <p:nvPr/>
        </p:nvSpPr>
        <p:spPr>
          <a:xfrm flipH="1">
            <a:off x="3768392" y="2706671"/>
            <a:ext cx="105033" cy="52722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6" dirty="0">
                <a:solidFill>
                  <a:srgbClr val="FFFFFF"/>
                </a:solidFill>
                <a:latin typeface="Calibri Light" panose="020F0302020204030204" pitchFamily="34" charset="0"/>
              </a:rPr>
              <a:t>S</a:t>
            </a:r>
          </a:p>
        </p:txBody>
      </p:sp>
      <p:sp>
        <p:nvSpPr>
          <p:cNvPr id="56" name="Rectangle 55"/>
          <p:cNvSpPr/>
          <p:nvPr/>
        </p:nvSpPr>
        <p:spPr>
          <a:xfrm flipH="1">
            <a:off x="6499805" y="2706671"/>
            <a:ext cx="105033" cy="52722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rPr>
              <a:t>L</a:t>
            </a:r>
          </a:p>
        </p:txBody>
      </p:sp>
      <p:sp>
        <p:nvSpPr>
          <p:cNvPr id="57" name="Rectangle 56"/>
          <p:cNvSpPr/>
          <p:nvPr/>
        </p:nvSpPr>
        <p:spPr>
          <a:xfrm flipH="1">
            <a:off x="6780922" y="2706671"/>
            <a:ext cx="105033" cy="52722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rPr>
              <a:t>L</a:t>
            </a:r>
          </a:p>
        </p:txBody>
      </p:sp>
      <p:sp>
        <p:nvSpPr>
          <p:cNvPr id="58" name="Rectangle 57"/>
          <p:cNvSpPr/>
          <p:nvPr/>
        </p:nvSpPr>
        <p:spPr>
          <a:xfrm flipH="1">
            <a:off x="7081427" y="2706671"/>
            <a:ext cx="105033" cy="52722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rPr>
              <a:t>L</a:t>
            </a:r>
          </a:p>
        </p:txBody>
      </p:sp>
      <p:sp>
        <p:nvSpPr>
          <p:cNvPr id="59" name="Rectangle 58"/>
          <p:cNvSpPr/>
          <p:nvPr/>
        </p:nvSpPr>
        <p:spPr>
          <a:xfrm flipH="1">
            <a:off x="7574635" y="2706671"/>
            <a:ext cx="105033" cy="52722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rPr>
              <a:t>L</a:t>
            </a:r>
          </a:p>
        </p:txBody>
      </p:sp>
      <p:sp>
        <p:nvSpPr>
          <p:cNvPr id="60" name="Rectangle 59"/>
          <p:cNvSpPr/>
          <p:nvPr/>
        </p:nvSpPr>
        <p:spPr>
          <a:xfrm flipH="1">
            <a:off x="5412749" y="2706671"/>
            <a:ext cx="105033" cy="52722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rPr>
              <a:t>L</a:t>
            </a:r>
          </a:p>
        </p:txBody>
      </p:sp>
      <p:sp>
        <p:nvSpPr>
          <p:cNvPr id="61" name="Rectangle 60"/>
          <p:cNvSpPr/>
          <p:nvPr/>
        </p:nvSpPr>
        <p:spPr>
          <a:xfrm flipH="1">
            <a:off x="8156255" y="2706671"/>
            <a:ext cx="105033" cy="52722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rPr>
              <a:t>L</a:t>
            </a:r>
          </a:p>
        </p:txBody>
      </p:sp>
      <p:sp>
        <p:nvSpPr>
          <p:cNvPr id="62" name="Rectangle 61"/>
          <p:cNvSpPr/>
          <p:nvPr/>
        </p:nvSpPr>
        <p:spPr>
          <a:xfrm flipH="1">
            <a:off x="4910860" y="2706671"/>
            <a:ext cx="105033" cy="52722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rPr>
              <a:t>L</a:t>
            </a:r>
          </a:p>
        </p:txBody>
      </p:sp>
      <p:sp>
        <p:nvSpPr>
          <p:cNvPr id="63" name="Rectangle 62"/>
          <p:cNvSpPr/>
          <p:nvPr/>
        </p:nvSpPr>
        <p:spPr>
          <a:xfrm flipH="1">
            <a:off x="3442997" y="2706671"/>
            <a:ext cx="105033" cy="52722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rPr>
              <a:t>L</a:t>
            </a:r>
          </a:p>
        </p:txBody>
      </p:sp>
      <p:sp>
        <p:nvSpPr>
          <p:cNvPr id="64" name="Rectangle 63"/>
          <p:cNvSpPr/>
          <p:nvPr/>
        </p:nvSpPr>
        <p:spPr>
          <a:xfrm flipH="1">
            <a:off x="5071697" y="1952426"/>
            <a:ext cx="105033" cy="527221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rPr>
              <a:t>R</a:t>
            </a:r>
          </a:p>
        </p:txBody>
      </p:sp>
      <p:sp>
        <p:nvSpPr>
          <p:cNvPr id="65" name="Rectangle 64"/>
          <p:cNvSpPr/>
          <p:nvPr/>
        </p:nvSpPr>
        <p:spPr>
          <a:xfrm flipH="1">
            <a:off x="8254007" y="1952426"/>
            <a:ext cx="105033" cy="52722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rPr>
              <a:t>L</a:t>
            </a:r>
          </a:p>
        </p:txBody>
      </p:sp>
      <p:sp>
        <p:nvSpPr>
          <p:cNvPr id="66" name="Rectangle 65"/>
          <p:cNvSpPr/>
          <p:nvPr/>
        </p:nvSpPr>
        <p:spPr>
          <a:xfrm flipH="1">
            <a:off x="3202911" y="2706671"/>
            <a:ext cx="105033" cy="52722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rPr>
              <a:t>L</a:t>
            </a:r>
          </a:p>
        </p:txBody>
      </p:sp>
      <p:sp>
        <p:nvSpPr>
          <p:cNvPr id="67" name="Rectangle 66"/>
          <p:cNvSpPr/>
          <p:nvPr/>
        </p:nvSpPr>
        <p:spPr>
          <a:xfrm flipH="1">
            <a:off x="2959027" y="2706671"/>
            <a:ext cx="105033" cy="52722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rPr>
              <a:t>L</a:t>
            </a:r>
          </a:p>
        </p:txBody>
      </p:sp>
      <p:sp>
        <p:nvSpPr>
          <p:cNvPr id="80" name="Rectangle 79"/>
          <p:cNvSpPr/>
          <p:nvPr/>
        </p:nvSpPr>
        <p:spPr>
          <a:xfrm flipH="1">
            <a:off x="4779176" y="2706669"/>
            <a:ext cx="105033" cy="527221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rPr>
              <a:t>R</a:t>
            </a:r>
          </a:p>
        </p:txBody>
      </p:sp>
      <p:sp>
        <p:nvSpPr>
          <p:cNvPr id="81" name="Rectangle 80"/>
          <p:cNvSpPr/>
          <p:nvPr/>
        </p:nvSpPr>
        <p:spPr>
          <a:xfrm flipH="1">
            <a:off x="5022426" y="2706669"/>
            <a:ext cx="105033" cy="527221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rPr>
              <a:t>R</a:t>
            </a:r>
          </a:p>
        </p:txBody>
      </p:sp>
      <p:sp>
        <p:nvSpPr>
          <p:cNvPr id="82" name="Rectangle 81"/>
          <p:cNvSpPr/>
          <p:nvPr/>
        </p:nvSpPr>
        <p:spPr>
          <a:xfrm flipH="1">
            <a:off x="7857782" y="1952426"/>
            <a:ext cx="105033" cy="527221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rPr>
              <a:t>R</a:t>
            </a:r>
          </a:p>
        </p:txBody>
      </p:sp>
      <p:sp>
        <p:nvSpPr>
          <p:cNvPr id="83" name="Rounded Rectangular Callout 82"/>
          <p:cNvSpPr/>
          <p:nvPr/>
        </p:nvSpPr>
        <p:spPr>
          <a:xfrm>
            <a:off x="3721761" y="3884180"/>
            <a:ext cx="4532245" cy="1103398"/>
          </a:xfrm>
          <a:prstGeom prst="wedgeRoundRectCallout">
            <a:avLst>
              <a:gd name="adj1" fmla="val -19650"/>
              <a:gd name="adj2" fmla="val -38151"/>
              <a:gd name="adj3" fmla="val 16667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alibri Light" panose="020F0302020204030204" pitchFamily="34" charset="0"/>
              </a:rPr>
              <a:t>Reason about all possible </a:t>
            </a:r>
            <a:r>
              <a:rPr lang="en-US" sz="2400" dirty="0" err="1">
                <a:solidFill>
                  <a:srgbClr val="000000"/>
                </a:solidFill>
                <a:latin typeface="Calibri Light" panose="020F0302020204030204" pitchFamily="34" charset="0"/>
              </a:rPr>
              <a:t>interleavings</a:t>
            </a:r>
            <a:r>
              <a:rPr lang="en-US" sz="2400" dirty="0">
                <a:solidFill>
                  <a:srgbClr val="000000"/>
                </a:solidFill>
                <a:latin typeface="Calibri Light" panose="020F0302020204030204" pitchFamily="34" charset="0"/>
              </a:rPr>
              <a:t> of the </a:t>
            </a:r>
            <a:r>
              <a:rPr lang="en-US" sz="2400" dirty="0" err="1">
                <a:solidFill>
                  <a:srgbClr val="000000"/>
                </a:solidFill>
                <a:latin typeface="Calibri Light" panose="020F0302020204030204" pitchFamily="34" charset="0"/>
              </a:rPr>
              <a:t>substeps</a:t>
            </a:r>
            <a:r>
              <a:rPr lang="en-US" sz="2400" dirty="0">
                <a:solidFill>
                  <a:srgbClr val="000000"/>
                </a:solidFill>
                <a:latin typeface="Calibri Light" panose="020F0302020204030204" pitchFamily="34" charset="0"/>
              </a:rPr>
              <a:t>?</a:t>
            </a:r>
          </a:p>
        </p:txBody>
      </p:sp>
      <p:grpSp>
        <p:nvGrpSpPr>
          <p:cNvPr id="68" name="Group 67"/>
          <p:cNvGrpSpPr/>
          <p:nvPr/>
        </p:nvGrpSpPr>
        <p:grpSpPr>
          <a:xfrm>
            <a:off x="2362200" y="5637870"/>
            <a:ext cx="7285497" cy="527221"/>
            <a:chOff x="838200" y="5402650"/>
            <a:chExt cx="7285497" cy="527221"/>
          </a:xfrm>
        </p:grpSpPr>
        <p:sp>
          <p:nvSpPr>
            <p:cNvPr id="69" name="Rectangle 68"/>
            <p:cNvSpPr/>
            <p:nvPr/>
          </p:nvSpPr>
          <p:spPr>
            <a:xfrm flipH="1">
              <a:off x="3760900" y="5402650"/>
              <a:ext cx="105033" cy="527221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969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Calibri Light" panose="020F0302020204030204" pitchFamily="34" charset="0"/>
                </a:rPr>
                <a:t>R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3891735" y="5481594"/>
              <a:ext cx="961482" cy="3953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969" dirty="0">
                  <a:latin typeface="Calibri Light" panose="020F0302020204030204" pitchFamily="34" charset="0"/>
                </a:rPr>
                <a:t>Receive</a:t>
              </a:r>
            </a:p>
          </p:txBody>
        </p:sp>
        <p:sp>
          <p:nvSpPr>
            <p:cNvPr id="71" name="Rectangle 70"/>
            <p:cNvSpPr/>
            <p:nvPr/>
          </p:nvSpPr>
          <p:spPr>
            <a:xfrm flipH="1">
              <a:off x="7292506" y="5402650"/>
              <a:ext cx="105033" cy="527221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969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Calibri Light" panose="020F0302020204030204" pitchFamily="34" charset="0"/>
                </a:rPr>
                <a:t>S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7437291" y="5481594"/>
              <a:ext cx="686406" cy="3953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969" dirty="0">
                  <a:latin typeface="Calibri Light" panose="020F0302020204030204" pitchFamily="34" charset="0"/>
                </a:rPr>
                <a:t>Send</a:t>
              </a:r>
            </a:p>
          </p:txBody>
        </p:sp>
        <p:sp>
          <p:nvSpPr>
            <p:cNvPr id="73" name="Rectangle 72"/>
            <p:cNvSpPr/>
            <p:nvPr/>
          </p:nvSpPr>
          <p:spPr>
            <a:xfrm flipH="1">
              <a:off x="5162145" y="5402650"/>
              <a:ext cx="105033" cy="52722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969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Calibri Light" panose="020F0302020204030204" pitchFamily="34" charset="0"/>
                </a:rPr>
                <a:t>L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5259938" y="5481594"/>
              <a:ext cx="1838324" cy="3953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969" dirty="0">
                  <a:latin typeface="Calibri Light" panose="020F0302020204030204" pitchFamily="34" charset="0"/>
                </a:rPr>
                <a:t>Local processing</a:t>
              </a:r>
            </a:p>
          </p:txBody>
        </p:sp>
        <p:sp>
          <p:nvSpPr>
            <p:cNvPr id="75" name="Rounded Rectangle 74"/>
            <p:cNvSpPr/>
            <p:nvPr/>
          </p:nvSpPr>
          <p:spPr>
            <a:xfrm>
              <a:off x="838200" y="5402650"/>
              <a:ext cx="875343" cy="527221"/>
            </a:xfrm>
            <a:prstGeom prst="roundRect">
              <a:avLst/>
            </a:prstGeom>
            <a:solidFill>
              <a:srgbClr val="808785"/>
            </a:solidFill>
            <a:ln>
              <a:solidFill>
                <a:srgbClr val="00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353">
                <a:defRPr/>
              </a:pPr>
              <a:r>
                <a:rPr lang="en-US" dirty="0">
                  <a:solidFill>
                    <a:prstClr val="white"/>
                  </a:solidFill>
                  <a:latin typeface="Calibri Light" panose="020F0302020204030204" pitchFamily="34" charset="0"/>
                </a:rPr>
                <a:t>Host A</a:t>
              </a:r>
            </a:p>
          </p:txBody>
        </p:sp>
        <p:sp>
          <p:nvSpPr>
            <p:cNvPr id="76" name="Rounded Rectangle 75"/>
            <p:cNvSpPr/>
            <p:nvPr/>
          </p:nvSpPr>
          <p:spPr>
            <a:xfrm>
              <a:off x="1911661" y="5402650"/>
              <a:ext cx="879062" cy="527221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353">
                <a:defRPr/>
              </a:pPr>
              <a:r>
                <a:rPr lang="en-US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Host B</a:t>
              </a:r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E7FF3-B156-E745-8DF9-C16DB13D9A5F}" type="datetime1">
              <a:rPr lang="en-US" smtClean="0"/>
              <a:t>11/14/24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859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797" dirty="0">
                <a:latin typeface="Calibri Light" panose="020F0302020204030204" pitchFamily="34" charset="0"/>
              </a:rPr>
              <a:t>Concurrency containment</a:t>
            </a:r>
          </a:p>
        </p:txBody>
      </p:sp>
      <p:grpSp>
        <p:nvGrpSpPr>
          <p:cNvPr id="147" name="Group 146"/>
          <p:cNvGrpSpPr/>
          <p:nvPr/>
        </p:nvGrpSpPr>
        <p:grpSpPr>
          <a:xfrm>
            <a:off x="2362200" y="5637870"/>
            <a:ext cx="7285497" cy="527221"/>
            <a:chOff x="838200" y="5402650"/>
            <a:chExt cx="7285497" cy="527221"/>
          </a:xfrm>
        </p:grpSpPr>
        <p:sp>
          <p:nvSpPr>
            <p:cNvPr id="148" name="Rectangle 147"/>
            <p:cNvSpPr/>
            <p:nvPr/>
          </p:nvSpPr>
          <p:spPr>
            <a:xfrm flipH="1">
              <a:off x="3760900" y="5402650"/>
              <a:ext cx="105033" cy="527221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969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Calibri Light" panose="020F0302020204030204" pitchFamily="34" charset="0"/>
                </a:rPr>
                <a:t>R</a:t>
              </a: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3891735" y="5481594"/>
              <a:ext cx="961482" cy="3953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969" dirty="0">
                  <a:latin typeface="Calibri Light" panose="020F0302020204030204" pitchFamily="34" charset="0"/>
                </a:rPr>
                <a:t>Receive</a:t>
              </a:r>
            </a:p>
          </p:txBody>
        </p:sp>
        <p:sp>
          <p:nvSpPr>
            <p:cNvPr id="150" name="Rectangle 149"/>
            <p:cNvSpPr/>
            <p:nvPr/>
          </p:nvSpPr>
          <p:spPr>
            <a:xfrm flipH="1">
              <a:off x="7292506" y="5402650"/>
              <a:ext cx="105033" cy="527221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969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Calibri Light" panose="020F0302020204030204" pitchFamily="34" charset="0"/>
                </a:rPr>
                <a:t>S</a:t>
              </a:r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7437291" y="5481594"/>
              <a:ext cx="686406" cy="3953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969" dirty="0">
                  <a:latin typeface="Calibri Light" panose="020F0302020204030204" pitchFamily="34" charset="0"/>
                </a:rPr>
                <a:t>Send</a:t>
              </a:r>
            </a:p>
          </p:txBody>
        </p:sp>
        <p:sp>
          <p:nvSpPr>
            <p:cNvPr id="152" name="Rectangle 151"/>
            <p:cNvSpPr/>
            <p:nvPr/>
          </p:nvSpPr>
          <p:spPr>
            <a:xfrm flipH="1">
              <a:off x="5162145" y="5402650"/>
              <a:ext cx="105033" cy="52722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969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Calibri Light" panose="020F0302020204030204" pitchFamily="34" charset="0"/>
                </a:rPr>
                <a:t>L</a:t>
              </a: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5259938" y="5481594"/>
              <a:ext cx="1838324" cy="3953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969" dirty="0">
                  <a:latin typeface="Calibri Light" panose="020F0302020204030204" pitchFamily="34" charset="0"/>
                </a:rPr>
                <a:t>Local processing</a:t>
              </a:r>
            </a:p>
          </p:txBody>
        </p:sp>
        <p:sp>
          <p:nvSpPr>
            <p:cNvPr id="154" name="Rounded Rectangle 153"/>
            <p:cNvSpPr/>
            <p:nvPr/>
          </p:nvSpPr>
          <p:spPr>
            <a:xfrm>
              <a:off x="838200" y="5402650"/>
              <a:ext cx="875343" cy="527221"/>
            </a:xfrm>
            <a:prstGeom prst="roundRect">
              <a:avLst/>
            </a:prstGeom>
            <a:solidFill>
              <a:srgbClr val="808785"/>
            </a:solidFill>
            <a:ln>
              <a:solidFill>
                <a:srgbClr val="00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353">
                <a:defRPr/>
              </a:pPr>
              <a:r>
                <a:rPr lang="en-US" dirty="0">
                  <a:solidFill>
                    <a:prstClr val="white"/>
                  </a:solidFill>
                  <a:latin typeface="Calibri Light" panose="020F0302020204030204" pitchFamily="34" charset="0"/>
                </a:rPr>
                <a:t>Host A</a:t>
              </a:r>
            </a:p>
          </p:txBody>
        </p:sp>
        <p:sp>
          <p:nvSpPr>
            <p:cNvPr id="155" name="Rounded Rectangle 154"/>
            <p:cNvSpPr/>
            <p:nvPr/>
          </p:nvSpPr>
          <p:spPr>
            <a:xfrm>
              <a:off x="1911661" y="5402650"/>
              <a:ext cx="879062" cy="527221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353">
                <a:defRPr/>
              </a:pPr>
              <a:r>
                <a:rPr lang="en-US" dirty="0">
                  <a:solidFill>
                    <a:srgbClr val="000000"/>
                  </a:solidFill>
                  <a:latin typeface="Calibri Light" panose="020F0302020204030204" pitchFamily="34" charset="0"/>
                </a:rPr>
                <a:t>Host B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837628" y="1519572"/>
            <a:ext cx="8351561" cy="1904123"/>
            <a:chOff x="446048" y="2161169"/>
            <a:chExt cx="11877775" cy="2708086"/>
          </a:xfrm>
        </p:grpSpPr>
        <p:sp>
          <p:nvSpPr>
            <p:cNvPr id="204" name="Rectangle 203"/>
            <p:cNvSpPr/>
            <p:nvPr/>
          </p:nvSpPr>
          <p:spPr>
            <a:xfrm>
              <a:off x="446048" y="2161169"/>
              <a:ext cx="11877775" cy="270808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US" sz="2400" dirty="0">
                  <a:solidFill>
                    <a:schemeClr val="tx1"/>
                  </a:solidFill>
                </a:rPr>
                <a:t>Enforce that all receives precede all sends</a:t>
              </a: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1083734" y="2776784"/>
              <a:ext cx="2302204" cy="749825"/>
              <a:chOff x="1083734" y="2776784"/>
              <a:chExt cx="2302204" cy="749825"/>
            </a:xfrm>
          </p:grpSpPr>
          <p:sp>
            <p:nvSpPr>
              <p:cNvPr id="156" name="Rounded Rectangle 155"/>
              <p:cNvSpPr/>
              <p:nvPr/>
            </p:nvSpPr>
            <p:spPr>
              <a:xfrm>
                <a:off x="1083734" y="2776784"/>
                <a:ext cx="2302204" cy="749825"/>
              </a:xfrm>
              <a:prstGeom prst="roundRect">
                <a:avLst/>
              </a:prstGeom>
              <a:solidFill>
                <a:srgbClr val="808785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914353">
                  <a:defRPr/>
                </a:pPr>
                <a:endParaRPr lang="en-US" sz="1406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Calibri Light" panose="020F0302020204030204" pitchFamily="34" charset="0"/>
                </a:endParaRPr>
              </a:p>
            </p:txBody>
          </p:sp>
          <p:sp>
            <p:nvSpPr>
              <p:cNvPr id="162" name="Rectangle 161"/>
              <p:cNvSpPr/>
              <p:nvPr/>
            </p:nvSpPr>
            <p:spPr>
              <a:xfrm flipH="1">
                <a:off x="1442537" y="2776784"/>
                <a:ext cx="149380" cy="749825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6" dirty="0">
                    <a:solidFill>
                      <a:schemeClr val="bg2">
                        <a:lumMod val="20000"/>
                        <a:lumOff val="80000"/>
                      </a:schemeClr>
                    </a:solidFill>
                    <a:latin typeface="Calibri Light" panose="020F0302020204030204" pitchFamily="34" charset="0"/>
                  </a:rPr>
                  <a:t>R</a:t>
                </a:r>
              </a:p>
            </p:txBody>
          </p:sp>
          <p:sp>
            <p:nvSpPr>
              <p:cNvPr id="163" name="Rectangle 162"/>
              <p:cNvSpPr/>
              <p:nvPr/>
            </p:nvSpPr>
            <p:spPr>
              <a:xfrm flipH="1">
                <a:off x="1765806" y="2776784"/>
                <a:ext cx="149380" cy="749825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6" dirty="0">
                    <a:solidFill>
                      <a:schemeClr val="bg2">
                        <a:lumMod val="20000"/>
                        <a:lumOff val="80000"/>
                      </a:schemeClr>
                    </a:solidFill>
                    <a:latin typeface="Calibri Light" panose="020F0302020204030204" pitchFamily="34" charset="0"/>
                  </a:rPr>
                  <a:t>R</a:t>
                </a:r>
              </a:p>
            </p:txBody>
          </p:sp>
          <p:sp>
            <p:nvSpPr>
              <p:cNvPr id="168" name="Rectangle 167"/>
              <p:cNvSpPr/>
              <p:nvPr/>
            </p:nvSpPr>
            <p:spPr>
              <a:xfrm flipH="1">
                <a:off x="1591917" y="2776784"/>
                <a:ext cx="149380" cy="74982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6" dirty="0">
                    <a:solidFill>
                      <a:schemeClr val="bg2">
                        <a:lumMod val="20000"/>
                        <a:lumOff val="80000"/>
                      </a:schemeClr>
                    </a:solidFill>
                    <a:latin typeface="Calibri Light" panose="020F0302020204030204" pitchFamily="34" charset="0"/>
                  </a:rPr>
                  <a:t>L</a:t>
                </a:r>
              </a:p>
            </p:txBody>
          </p:sp>
          <p:sp>
            <p:nvSpPr>
              <p:cNvPr id="169" name="Rectangle 168"/>
              <p:cNvSpPr/>
              <p:nvPr/>
            </p:nvSpPr>
            <p:spPr>
              <a:xfrm flipH="1">
                <a:off x="2025409" y="2776784"/>
                <a:ext cx="149380" cy="74982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6" dirty="0">
                    <a:solidFill>
                      <a:schemeClr val="bg2">
                        <a:lumMod val="20000"/>
                        <a:lumOff val="80000"/>
                      </a:schemeClr>
                    </a:solidFill>
                    <a:latin typeface="Calibri Light" panose="020F0302020204030204" pitchFamily="34" charset="0"/>
                  </a:rPr>
                  <a:t>L</a:t>
                </a:r>
              </a:p>
            </p:txBody>
          </p:sp>
          <p:sp>
            <p:nvSpPr>
              <p:cNvPr id="170" name="Rectangle 169"/>
              <p:cNvSpPr/>
              <p:nvPr/>
            </p:nvSpPr>
            <p:spPr>
              <a:xfrm flipH="1">
                <a:off x="2783760" y="2776784"/>
                <a:ext cx="149380" cy="74982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6" dirty="0">
                    <a:solidFill>
                      <a:schemeClr val="bg2">
                        <a:lumMod val="20000"/>
                        <a:lumOff val="80000"/>
                      </a:schemeClr>
                    </a:solidFill>
                    <a:latin typeface="Calibri Light" panose="020F0302020204030204" pitchFamily="34" charset="0"/>
                  </a:rPr>
                  <a:t>L</a:t>
                </a:r>
              </a:p>
            </p:txBody>
          </p:sp>
          <p:sp>
            <p:nvSpPr>
              <p:cNvPr id="178" name="Rectangle 177"/>
              <p:cNvSpPr/>
              <p:nvPr/>
            </p:nvSpPr>
            <p:spPr>
              <a:xfrm flipH="1">
                <a:off x="2386559" y="2776784"/>
                <a:ext cx="149380" cy="749825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6" dirty="0">
                    <a:solidFill>
                      <a:srgbClr val="FFFFFF"/>
                    </a:solidFill>
                    <a:latin typeface="Calibri Light" panose="020F0302020204030204" pitchFamily="34" charset="0"/>
                  </a:rPr>
                  <a:t>S</a:t>
                </a:r>
              </a:p>
            </p:txBody>
          </p:sp>
          <p:sp>
            <p:nvSpPr>
              <p:cNvPr id="179" name="Rectangle 178"/>
              <p:cNvSpPr/>
              <p:nvPr/>
            </p:nvSpPr>
            <p:spPr>
              <a:xfrm flipH="1">
                <a:off x="3085127" y="2776784"/>
                <a:ext cx="149380" cy="749825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6" dirty="0">
                    <a:solidFill>
                      <a:srgbClr val="FFFFFF"/>
                    </a:solidFill>
                    <a:latin typeface="Calibri Light" panose="020F0302020204030204" pitchFamily="34" charset="0"/>
                  </a:rPr>
                  <a:t>S</a:t>
                </a: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6484815" y="3849487"/>
              <a:ext cx="3702278" cy="749825"/>
              <a:chOff x="6484815" y="3849487"/>
              <a:chExt cx="3702278" cy="749825"/>
            </a:xfrm>
          </p:grpSpPr>
          <p:sp>
            <p:nvSpPr>
              <p:cNvPr id="160" name="Rounded Rectangle 159"/>
              <p:cNvSpPr/>
              <p:nvPr/>
            </p:nvSpPr>
            <p:spPr>
              <a:xfrm>
                <a:off x="6484815" y="3849487"/>
                <a:ext cx="3702278" cy="749825"/>
              </a:xfrm>
              <a:prstGeom prst="round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914353">
                  <a:defRPr/>
                </a:pPr>
                <a:endParaRPr lang="en-US" sz="1406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Calibri Light" panose="020F0302020204030204" pitchFamily="34" charset="0"/>
                </a:endParaRPr>
              </a:p>
            </p:txBody>
          </p:sp>
          <p:sp>
            <p:nvSpPr>
              <p:cNvPr id="165" name="Rectangle 164"/>
              <p:cNvSpPr/>
              <p:nvPr/>
            </p:nvSpPr>
            <p:spPr>
              <a:xfrm flipH="1">
                <a:off x="7261014" y="3849487"/>
                <a:ext cx="149380" cy="749825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6" dirty="0">
                    <a:solidFill>
                      <a:schemeClr val="bg2">
                        <a:lumMod val="20000"/>
                        <a:lumOff val="80000"/>
                      </a:schemeClr>
                    </a:solidFill>
                    <a:latin typeface="Calibri Light" panose="020F0302020204030204" pitchFamily="34" charset="0"/>
                  </a:rPr>
                  <a:t>R</a:t>
                </a:r>
              </a:p>
            </p:txBody>
          </p:sp>
          <p:sp>
            <p:nvSpPr>
              <p:cNvPr id="166" name="Rectangle 165"/>
              <p:cNvSpPr/>
              <p:nvPr/>
            </p:nvSpPr>
            <p:spPr>
              <a:xfrm flipH="1">
                <a:off x="7694508" y="3849487"/>
                <a:ext cx="149380" cy="749825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6" dirty="0">
                    <a:solidFill>
                      <a:schemeClr val="bg2">
                        <a:lumMod val="20000"/>
                        <a:lumOff val="80000"/>
                      </a:schemeClr>
                    </a:solidFill>
                    <a:latin typeface="Calibri Light" panose="020F0302020204030204" pitchFamily="34" charset="0"/>
                  </a:rPr>
                  <a:t>R</a:t>
                </a:r>
              </a:p>
            </p:txBody>
          </p:sp>
          <p:sp>
            <p:nvSpPr>
              <p:cNvPr id="183" name="Rectangle 182"/>
              <p:cNvSpPr/>
              <p:nvPr/>
            </p:nvSpPr>
            <p:spPr>
              <a:xfrm flipH="1">
                <a:off x="8369437" y="3849487"/>
                <a:ext cx="149380" cy="749825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6" dirty="0">
                    <a:solidFill>
                      <a:srgbClr val="FFFFFF"/>
                    </a:solidFill>
                    <a:latin typeface="Calibri Light" panose="020F0302020204030204" pitchFamily="34" charset="0"/>
                  </a:rPr>
                  <a:t>S</a:t>
                </a:r>
              </a:p>
            </p:txBody>
          </p:sp>
          <p:sp>
            <p:nvSpPr>
              <p:cNvPr id="184" name="Rectangle 183"/>
              <p:cNvSpPr/>
              <p:nvPr/>
            </p:nvSpPr>
            <p:spPr>
              <a:xfrm flipH="1">
                <a:off x="8981799" y="3849487"/>
                <a:ext cx="149380" cy="749825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6" dirty="0">
                    <a:solidFill>
                      <a:srgbClr val="FFFFFF"/>
                    </a:solidFill>
                    <a:latin typeface="Calibri Light" panose="020F0302020204030204" pitchFamily="34" charset="0"/>
                  </a:rPr>
                  <a:t>S</a:t>
                </a:r>
              </a:p>
            </p:txBody>
          </p:sp>
          <p:sp>
            <p:nvSpPr>
              <p:cNvPr id="185" name="Rectangle 184"/>
              <p:cNvSpPr/>
              <p:nvPr/>
            </p:nvSpPr>
            <p:spPr>
              <a:xfrm flipH="1">
                <a:off x="9594161" y="3849487"/>
                <a:ext cx="149380" cy="749825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6" dirty="0">
                    <a:solidFill>
                      <a:srgbClr val="FFFFFF"/>
                    </a:solidFill>
                    <a:latin typeface="Calibri Light" panose="020F0302020204030204" pitchFamily="34" charset="0"/>
                  </a:rPr>
                  <a:t>S</a:t>
                </a:r>
              </a:p>
            </p:txBody>
          </p:sp>
          <p:sp>
            <p:nvSpPr>
              <p:cNvPr id="189" name="Rectangle 188"/>
              <p:cNvSpPr/>
              <p:nvPr/>
            </p:nvSpPr>
            <p:spPr>
              <a:xfrm flipH="1">
                <a:off x="7076701" y="3849487"/>
                <a:ext cx="149380" cy="74982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6" dirty="0">
                    <a:solidFill>
                      <a:schemeClr val="bg2">
                        <a:lumMod val="20000"/>
                        <a:lumOff val="80000"/>
                      </a:schemeClr>
                    </a:solidFill>
                    <a:latin typeface="Calibri Light" panose="020F0302020204030204" pitchFamily="34" charset="0"/>
                  </a:rPr>
                  <a:t>L</a:t>
                </a:r>
              </a:p>
            </p:txBody>
          </p:sp>
          <p:sp>
            <p:nvSpPr>
              <p:cNvPr id="190" name="Rectangle 189"/>
              <p:cNvSpPr/>
              <p:nvPr/>
            </p:nvSpPr>
            <p:spPr>
              <a:xfrm flipH="1">
                <a:off x="7476511" y="3849487"/>
                <a:ext cx="149380" cy="74982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6" dirty="0">
                    <a:solidFill>
                      <a:schemeClr val="bg2">
                        <a:lumMod val="20000"/>
                        <a:lumOff val="80000"/>
                      </a:schemeClr>
                    </a:solidFill>
                    <a:latin typeface="Calibri Light" panose="020F0302020204030204" pitchFamily="34" charset="0"/>
                  </a:rPr>
                  <a:t>L</a:t>
                </a:r>
              </a:p>
            </p:txBody>
          </p:sp>
          <p:sp>
            <p:nvSpPr>
              <p:cNvPr id="191" name="Rectangle 190"/>
              <p:cNvSpPr/>
              <p:nvPr/>
            </p:nvSpPr>
            <p:spPr>
              <a:xfrm flipH="1">
                <a:off x="7903896" y="3849487"/>
                <a:ext cx="149380" cy="74982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6" dirty="0">
                    <a:solidFill>
                      <a:schemeClr val="bg2">
                        <a:lumMod val="20000"/>
                        <a:lumOff val="80000"/>
                      </a:schemeClr>
                    </a:solidFill>
                    <a:latin typeface="Calibri Light" panose="020F0302020204030204" pitchFamily="34" charset="0"/>
                  </a:rPr>
                  <a:t>L</a:t>
                </a:r>
              </a:p>
            </p:txBody>
          </p:sp>
          <p:sp>
            <p:nvSpPr>
              <p:cNvPr id="192" name="Rectangle 191"/>
              <p:cNvSpPr/>
              <p:nvPr/>
            </p:nvSpPr>
            <p:spPr>
              <a:xfrm flipH="1">
                <a:off x="8605347" y="3849487"/>
                <a:ext cx="149380" cy="74982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6" dirty="0">
                    <a:solidFill>
                      <a:schemeClr val="bg2">
                        <a:lumMod val="20000"/>
                        <a:lumOff val="80000"/>
                      </a:schemeClr>
                    </a:solidFill>
                    <a:latin typeface="Calibri Light" panose="020F0302020204030204" pitchFamily="34" charset="0"/>
                  </a:rPr>
                  <a:t>L</a:t>
                </a:r>
              </a:p>
            </p:txBody>
          </p:sp>
          <p:sp>
            <p:nvSpPr>
              <p:cNvPr id="194" name="Rectangle 193"/>
              <p:cNvSpPr/>
              <p:nvPr/>
            </p:nvSpPr>
            <p:spPr>
              <a:xfrm flipH="1">
                <a:off x="9432541" y="3849487"/>
                <a:ext cx="149380" cy="74982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6" dirty="0">
                    <a:solidFill>
                      <a:schemeClr val="bg2">
                        <a:lumMod val="20000"/>
                        <a:lumOff val="80000"/>
                      </a:schemeClr>
                    </a:solidFill>
                    <a:latin typeface="Calibri Light" panose="020F0302020204030204" pitchFamily="34" charset="0"/>
                  </a:rPr>
                  <a:t>L</a:t>
                </a: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4633693" y="2776784"/>
              <a:ext cx="2302201" cy="749825"/>
              <a:chOff x="4633693" y="2776784"/>
              <a:chExt cx="2302201" cy="749825"/>
            </a:xfrm>
          </p:grpSpPr>
          <p:sp>
            <p:nvSpPr>
              <p:cNvPr id="157" name="Rounded Rectangle 156"/>
              <p:cNvSpPr/>
              <p:nvPr/>
            </p:nvSpPr>
            <p:spPr>
              <a:xfrm>
                <a:off x="4633693" y="2776784"/>
                <a:ext cx="2302201" cy="749825"/>
              </a:xfrm>
              <a:prstGeom prst="roundRect">
                <a:avLst/>
              </a:prstGeom>
              <a:solidFill>
                <a:srgbClr val="808785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914353">
                  <a:defRPr/>
                </a:pPr>
                <a:endParaRPr lang="en-US" sz="1406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Calibri Light" panose="020F0302020204030204" pitchFamily="34" charset="0"/>
                </a:endParaRPr>
              </a:p>
            </p:txBody>
          </p:sp>
          <p:sp>
            <p:nvSpPr>
              <p:cNvPr id="164" name="Rectangle 163"/>
              <p:cNvSpPr/>
              <p:nvPr/>
            </p:nvSpPr>
            <p:spPr>
              <a:xfrm flipH="1">
                <a:off x="5409396" y="2776784"/>
                <a:ext cx="149380" cy="749825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6" dirty="0">
                    <a:solidFill>
                      <a:schemeClr val="bg2">
                        <a:lumMod val="20000"/>
                        <a:lumOff val="80000"/>
                      </a:schemeClr>
                    </a:solidFill>
                    <a:latin typeface="Calibri Light" panose="020F0302020204030204" pitchFamily="34" charset="0"/>
                  </a:rPr>
                  <a:t>R</a:t>
                </a:r>
              </a:p>
            </p:txBody>
          </p:sp>
          <p:sp>
            <p:nvSpPr>
              <p:cNvPr id="171" name="Rectangle 170"/>
              <p:cNvSpPr/>
              <p:nvPr/>
            </p:nvSpPr>
            <p:spPr>
              <a:xfrm flipH="1">
                <a:off x="4825208" y="2776784"/>
                <a:ext cx="149380" cy="74982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6" dirty="0">
                    <a:solidFill>
                      <a:schemeClr val="bg2">
                        <a:lumMod val="20000"/>
                        <a:lumOff val="80000"/>
                      </a:schemeClr>
                    </a:solidFill>
                    <a:latin typeface="Calibri Light" panose="020F0302020204030204" pitchFamily="34" charset="0"/>
                  </a:rPr>
                  <a:t>L</a:t>
                </a:r>
              </a:p>
            </p:txBody>
          </p:sp>
          <p:sp>
            <p:nvSpPr>
              <p:cNvPr id="172" name="Rectangle 171"/>
              <p:cNvSpPr/>
              <p:nvPr/>
            </p:nvSpPr>
            <p:spPr>
              <a:xfrm flipH="1">
                <a:off x="5258700" y="2776784"/>
                <a:ext cx="149380" cy="74982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6" dirty="0">
                    <a:solidFill>
                      <a:schemeClr val="bg2">
                        <a:lumMod val="20000"/>
                        <a:lumOff val="80000"/>
                      </a:schemeClr>
                    </a:solidFill>
                    <a:latin typeface="Calibri Light" panose="020F0302020204030204" pitchFamily="34" charset="0"/>
                  </a:rPr>
                  <a:t>L</a:t>
                </a:r>
              </a:p>
            </p:txBody>
          </p:sp>
          <p:sp>
            <p:nvSpPr>
              <p:cNvPr id="173" name="Rectangle 172"/>
              <p:cNvSpPr/>
              <p:nvPr/>
            </p:nvSpPr>
            <p:spPr>
              <a:xfrm flipH="1">
                <a:off x="6410126" y="2776784"/>
                <a:ext cx="149380" cy="74982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6" dirty="0">
                    <a:solidFill>
                      <a:schemeClr val="bg2">
                        <a:lumMod val="20000"/>
                        <a:lumOff val="80000"/>
                      </a:schemeClr>
                    </a:solidFill>
                    <a:latin typeface="Calibri Light" panose="020F0302020204030204" pitchFamily="34" charset="0"/>
                  </a:rPr>
                  <a:t>L</a:t>
                </a:r>
              </a:p>
            </p:txBody>
          </p:sp>
          <p:sp>
            <p:nvSpPr>
              <p:cNvPr id="180" name="Rectangle 179"/>
              <p:cNvSpPr/>
              <p:nvPr/>
            </p:nvSpPr>
            <p:spPr>
              <a:xfrm flipH="1">
                <a:off x="5746382" y="2776784"/>
                <a:ext cx="149380" cy="749825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6" dirty="0">
                    <a:solidFill>
                      <a:srgbClr val="FFFFFF"/>
                    </a:solidFill>
                    <a:latin typeface="Calibri Light" panose="020F0302020204030204" pitchFamily="34" charset="0"/>
                  </a:rPr>
                  <a:t>S</a:t>
                </a:r>
              </a:p>
            </p:txBody>
          </p:sp>
          <p:sp>
            <p:nvSpPr>
              <p:cNvPr id="181" name="Rectangle 180"/>
              <p:cNvSpPr/>
              <p:nvPr/>
            </p:nvSpPr>
            <p:spPr>
              <a:xfrm flipH="1">
                <a:off x="6016022" y="2776784"/>
                <a:ext cx="149380" cy="749825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6" dirty="0">
                    <a:solidFill>
                      <a:srgbClr val="FFFFFF"/>
                    </a:solidFill>
                    <a:latin typeface="Calibri Light" panose="020F0302020204030204" pitchFamily="34" charset="0"/>
                  </a:rPr>
                  <a:t>S</a:t>
                </a:r>
              </a:p>
            </p:txBody>
          </p:sp>
          <p:sp>
            <p:nvSpPr>
              <p:cNvPr id="197" name="Rectangle 196"/>
              <p:cNvSpPr/>
              <p:nvPr/>
            </p:nvSpPr>
            <p:spPr>
              <a:xfrm flipH="1">
                <a:off x="5045614" y="2776784"/>
                <a:ext cx="149380" cy="749825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6" dirty="0">
                    <a:solidFill>
                      <a:schemeClr val="bg2">
                        <a:lumMod val="20000"/>
                        <a:lumOff val="80000"/>
                      </a:schemeClr>
                    </a:solidFill>
                    <a:latin typeface="Calibri Light" panose="020F0302020204030204" pitchFamily="34" charset="0"/>
                  </a:rPr>
                  <a:t>R</a:t>
                </a: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1517227" y="3849487"/>
              <a:ext cx="2271444" cy="749825"/>
              <a:chOff x="1517227" y="3849487"/>
              <a:chExt cx="2271444" cy="749825"/>
            </a:xfrm>
          </p:grpSpPr>
          <p:sp>
            <p:nvSpPr>
              <p:cNvPr id="158" name="Rounded Rectangle 157"/>
              <p:cNvSpPr/>
              <p:nvPr/>
            </p:nvSpPr>
            <p:spPr>
              <a:xfrm>
                <a:off x="1517227" y="3849487"/>
                <a:ext cx="2271444" cy="749825"/>
              </a:xfrm>
              <a:prstGeom prst="round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914353">
                  <a:defRPr/>
                </a:pPr>
                <a:endParaRPr lang="en-US" sz="1406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Calibri Light" panose="020F0302020204030204" pitchFamily="34" charset="0"/>
                </a:endParaRPr>
              </a:p>
            </p:txBody>
          </p:sp>
          <p:sp>
            <p:nvSpPr>
              <p:cNvPr id="188" name="Rectangle 187"/>
              <p:cNvSpPr/>
              <p:nvPr/>
            </p:nvSpPr>
            <p:spPr>
              <a:xfrm flipH="1">
                <a:off x="3192024" y="3849487"/>
                <a:ext cx="149380" cy="749825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6" dirty="0">
                    <a:solidFill>
                      <a:srgbClr val="FFFFFF"/>
                    </a:solidFill>
                    <a:latin typeface="Calibri Light" panose="020F0302020204030204" pitchFamily="34" charset="0"/>
                  </a:rPr>
                  <a:t>S</a:t>
                </a:r>
              </a:p>
            </p:txBody>
          </p:sp>
          <p:sp>
            <p:nvSpPr>
              <p:cNvPr id="196" name="Rectangle 195"/>
              <p:cNvSpPr/>
              <p:nvPr/>
            </p:nvSpPr>
            <p:spPr>
              <a:xfrm flipH="1">
                <a:off x="2729241" y="3849487"/>
                <a:ext cx="149380" cy="74982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6" dirty="0">
                    <a:solidFill>
                      <a:schemeClr val="bg2">
                        <a:lumMod val="20000"/>
                        <a:lumOff val="80000"/>
                      </a:schemeClr>
                    </a:solidFill>
                    <a:latin typeface="Calibri Light" panose="020F0302020204030204" pitchFamily="34" charset="0"/>
                  </a:rPr>
                  <a:t>L</a:t>
                </a:r>
              </a:p>
            </p:txBody>
          </p:sp>
          <p:sp>
            <p:nvSpPr>
              <p:cNvPr id="199" name="Rectangle 198"/>
              <p:cNvSpPr/>
              <p:nvPr/>
            </p:nvSpPr>
            <p:spPr>
              <a:xfrm flipH="1">
                <a:off x="2387785" y="3849487"/>
                <a:ext cx="149380" cy="74982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6" dirty="0">
                    <a:solidFill>
                      <a:schemeClr val="bg2">
                        <a:lumMod val="20000"/>
                        <a:lumOff val="80000"/>
                      </a:schemeClr>
                    </a:solidFill>
                    <a:latin typeface="Calibri Light" panose="020F0302020204030204" pitchFamily="34" charset="0"/>
                  </a:rPr>
                  <a:t>L</a:t>
                </a:r>
              </a:p>
            </p:txBody>
          </p:sp>
          <p:sp>
            <p:nvSpPr>
              <p:cNvPr id="200" name="Rectangle 199"/>
              <p:cNvSpPr/>
              <p:nvPr/>
            </p:nvSpPr>
            <p:spPr>
              <a:xfrm flipH="1">
                <a:off x="2040928" y="3849487"/>
                <a:ext cx="149380" cy="74982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6" dirty="0">
                    <a:solidFill>
                      <a:schemeClr val="bg2">
                        <a:lumMod val="20000"/>
                        <a:lumOff val="80000"/>
                      </a:schemeClr>
                    </a:solidFill>
                    <a:latin typeface="Calibri Light" panose="020F0302020204030204" pitchFamily="34" charset="0"/>
                  </a:rPr>
                  <a:t>L</a:t>
                </a: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4102073" y="3849484"/>
              <a:ext cx="2183580" cy="749828"/>
              <a:chOff x="4102073" y="3849484"/>
              <a:chExt cx="2183580" cy="749828"/>
            </a:xfrm>
          </p:grpSpPr>
          <p:sp>
            <p:nvSpPr>
              <p:cNvPr id="159" name="Rounded Rectangle 158"/>
              <p:cNvSpPr/>
              <p:nvPr/>
            </p:nvSpPr>
            <p:spPr>
              <a:xfrm>
                <a:off x="4102073" y="3849487"/>
                <a:ext cx="2183580" cy="749825"/>
              </a:xfrm>
              <a:prstGeom prst="round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914353">
                  <a:defRPr/>
                </a:pPr>
                <a:endParaRPr lang="en-US" sz="1406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Calibri Light" panose="020F0302020204030204" pitchFamily="34" charset="0"/>
                </a:endParaRPr>
              </a:p>
            </p:txBody>
          </p:sp>
          <p:sp>
            <p:nvSpPr>
              <p:cNvPr id="167" name="Rectangle 166"/>
              <p:cNvSpPr/>
              <p:nvPr/>
            </p:nvSpPr>
            <p:spPr>
              <a:xfrm flipH="1">
                <a:off x="4443308" y="3849487"/>
                <a:ext cx="149380" cy="749825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6" dirty="0">
                    <a:solidFill>
                      <a:schemeClr val="bg2">
                        <a:lumMod val="20000"/>
                        <a:lumOff val="80000"/>
                      </a:schemeClr>
                    </a:solidFill>
                    <a:latin typeface="Calibri Light" panose="020F0302020204030204" pitchFamily="34" charset="0"/>
                  </a:rPr>
                  <a:t>R</a:t>
                </a:r>
              </a:p>
            </p:txBody>
          </p:sp>
          <p:sp>
            <p:nvSpPr>
              <p:cNvPr id="186" name="Rectangle 185"/>
              <p:cNvSpPr/>
              <p:nvPr/>
            </p:nvSpPr>
            <p:spPr>
              <a:xfrm flipH="1">
                <a:off x="5823058" y="3849487"/>
                <a:ext cx="149380" cy="749825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6" dirty="0">
                    <a:solidFill>
                      <a:srgbClr val="FFFFFF"/>
                    </a:solidFill>
                    <a:latin typeface="Calibri Light" panose="020F0302020204030204" pitchFamily="34" charset="0"/>
                  </a:rPr>
                  <a:t>S</a:t>
                </a:r>
              </a:p>
            </p:txBody>
          </p:sp>
          <p:sp>
            <p:nvSpPr>
              <p:cNvPr id="187" name="Rectangle 186"/>
              <p:cNvSpPr/>
              <p:nvPr/>
            </p:nvSpPr>
            <p:spPr>
              <a:xfrm flipH="1">
                <a:off x="5226955" y="3849487"/>
                <a:ext cx="149380" cy="749825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6" dirty="0">
                    <a:solidFill>
                      <a:srgbClr val="FFFFFF"/>
                    </a:solidFill>
                    <a:latin typeface="Calibri Light" panose="020F0302020204030204" pitchFamily="34" charset="0"/>
                  </a:rPr>
                  <a:t>S</a:t>
                </a:r>
              </a:p>
            </p:txBody>
          </p:sp>
          <p:sp>
            <p:nvSpPr>
              <p:cNvPr id="193" name="Rectangle 192"/>
              <p:cNvSpPr/>
              <p:nvPr/>
            </p:nvSpPr>
            <p:spPr>
              <a:xfrm flipH="1">
                <a:off x="5530666" y="3849487"/>
                <a:ext cx="149380" cy="74982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6" dirty="0">
                    <a:solidFill>
                      <a:schemeClr val="bg2">
                        <a:lumMod val="20000"/>
                        <a:lumOff val="80000"/>
                      </a:schemeClr>
                    </a:solidFill>
                    <a:latin typeface="Calibri Light" panose="020F0302020204030204" pitchFamily="34" charset="0"/>
                  </a:rPr>
                  <a:t>L</a:t>
                </a:r>
              </a:p>
            </p:txBody>
          </p:sp>
          <p:sp>
            <p:nvSpPr>
              <p:cNvPr id="195" name="Rectangle 194"/>
              <p:cNvSpPr/>
              <p:nvPr/>
            </p:nvSpPr>
            <p:spPr>
              <a:xfrm flipH="1">
                <a:off x="4816868" y="3849487"/>
                <a:ext cx="149380" cy="74982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6" dirty="0">
                    <a:solidFill>
                      <a:schemeClr val="bg2">
                        <a:lumMod val="20000"/>
                        <a:lumOff val="80000"/>
                      </a:schemeClr>
                    </a:solidFill>
                    <a:latin typeface="Calibri Light" panose="020F0302020204030204" pitchFamily="34" charset="0"/>
                  </a:rPr>
                  <a:t>L</a:t>
                </a:r>
              </a:p>
            </p:txBody>
          </p:sp>
          <p:sp>
            <p:nvSpPr>
              <p:cNvPr id="201" name="Rectangle 200"/>
              <p:cNvSpPr/>
              <p:nvPr/>
            </p:nvSpPr>
            <p:spPr>
              <a:xfrm flipH="1">
                <a:off x="4629584" y="3849485"/>
                <a:ext cx="149380" cy="749825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6" dirty="0">
                    <a:solidFill>
                      <a:schemeClr val="bg2">
                        <a:lumMod val="20000"/>
                        <a:lumOff val="80000"/>
                      </a:schemeClr>
                    </a:solidFill>
                    <a:latin typeface="Calibri Light" panose="020F0302020204030204" pitchFamily="34" charset="0"/>
                  </a:rPr>
                  <a:t>R</a:t>
                </a:r>
              </a:p>
            </p:txBody>
          </p:sp>
          <p:sp>
            <p:nvSpPr>
              <p:cNvPr id="202" name="Rectangle 201"/>
              <p:cNvSpPr/>
              <p:nvPr/>
            </p:nvSpPr>
            <p:spPr>
              <a:xfrm flipH="1">
                <a:off x="4975539" y="3849484"/>
                <a:ext cx="149380" cy="749825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6" dirty="0">
                    <a:solidFill>
                      <a:schemeClr val="bg2">
                        <a:lumMod val="20000"/>
                        <a:lumOff val="80000"/>
                      </a:schemeClr>
                    </a:solidFill>
                    <a:latin typeface="Calibri Light" panose="020F0302020204030204" pitchFamily="34" charset="0"/>
                  </a:rPr>
                  <a:t>R</a:t>
                </a:r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8778241" y="2776783"/>
              <a:ext cx="2492587" cy="749826"/>
              <a:chOff x="8778241" y="2776783"/>
              <a:chExt cx="2492587" cy="749826"/>
            </a:xfrm>
          </p:grpSpPr>
          <p:sp>
            <p:nvSpPr>
              <p:cNvPr id="161" name="Rounded Rectangle 160"/>
              <p:cNvSpPr/>
              <p:nvPr/>
            </p:nvSpPr>
            <p:spPr>
              <a:xfrm>
                <a:off x="8778241" y="2776784"/>
                <a:ext cx="2492587" cy="749825"/>
              </a:xfrm>
              <a:prstGeom prst="roundRect">
                <a:avLst/>
              </a:prstGeom>
              <a:solidFill>
                <a:srgbClr val="808785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914353">
                  <a:defRPr/>
                </a:pPr>
                <a:endParaRPr lang="en-US" sz="1406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Calibri Light" panose="020F0302020204030204" pitchFamily="34" charset="0"/>
                </a:endParaRPr>
              </a:p>
            </p:txBody>
          </p:sp>
          <p:sp>
            <p:nvSpPr>
              <p:cNvPr id="174" name="Rectangle 173"/>
              <p:cNvSpPr/>
              <p:nvPr/>
            </p:nvSpPr>
            <p:spPr>
              <a:xfrm flipH="1">
                <a:off x="9245680" y="2776784"/>
                <a:ext cx="149380" cy="74982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6" dirty="0">
                    <a:solidFill>
                      <a:schemeClr val="bg2">
                        <a:lumMod val="20000"/>
                        <a:lumOff val="80000"/>
                      </a:schemeClr>
                    </a:solidFill>
                    <a:latin typeface="Calibri Light" panose="020F0302020204030204" pitchFamily="34" charset="0"/>
                  </a:rPr>
                  <a:t>L</a:t>
                </a:r>
              </a:p>
            </p:txBody>
          </p:sp>
          <p:sp>
            <p:nvSpPr>
              <p:cNvPr id="175" name="Rectangle 174"/>
              <p:cNvSpPr/>
              <p:nvPr/>
            </p:nvSpPr>
            <p:spPr>
              <a:xfrm flipH="1">
                <a:off x="10037714" y="2776784"/>
                <a:ext cx="149380" cy="74982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6" dirty="0">
                    <a:solidFill>
                      <a:schemeClr val="bg2">
                        <a:lumMod val="20000"/>
                        <a:lumOff val="80000"/>
                      </a:schemeClr>
                    </a:solidFill>
                    <a:latin typeface="Calibri Light" panose="020F0302020204030204" pitchFamily="34" charset="0"/>
                  </a:rPr>
                  <a:t>L</a:t>
                </a:r>
              </a:p>
            </p:txBody>
          </p:sp>
          <p:sp>
            <p:nvSpPr>
              <p:cNvPr id="176" name="Rectangle 175"/>
              <p:cNvSpPr/>
              <p:nvPr/>
            </p:nvSpPr>
            <p:spPr>
              <a:xfrm flipH="1">
                <a:off x="10437523" y="2776784"/>
                <a:ext cx="149380" cy="74982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6" dirty="0">
                    <a:solidFill>
                      <a:schemeClr val="bg2">
                        <a:lumMod val="20000"/>
                        <a:lumOff val="80000"/>
                      </a:schemeClr>
                    </a:solidFill>
                    <a:latin typeface="Calibri Light" panose="020F0302020204030204" pitchFamily="34" charset="0"/>
                  </a:rPr>
                  <a:t>L</a:t>
                </a:r>
              </a:p>
            </p:txBody>
          </p:sp>
          <p:sp>
            <p:nvSpPr>
              <p:cNvPr id="177" name="Rectangle 176"/>
              <p:cNvSpPr/>
              <p:nvPr/>
            </p:nvSpPr>
            <p:spPr>
              <a:xfrm flipH="1">
                <a:off x="10864908" y="2776784"/>
                <a:ext cx="149380" cy="74982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6" dirty="0">
                    <a:solidFill>
                      <a:schemeClr val="bg2">
                        <a:lumMod val="20000"/>
                        <a:lumOff val="80000"/>
                      </a:schemeClr>
                    </a:solidFill>
                    <a:latin typeface="Calibri Light" panose="020F0302020204030204" pitchFamily="34" charset="0"/>
                  </a:rPr>
                  <a:t>L</a:t>
                </a:r>
              </a:p>
            </p:txBody>
          </p:sp>
          <p:sp>
            <p:nvSpPr>
              <p:cNvPr id="182" name="Rectangle 181"/>
              <p:cNvSpPr/>
              <p:nvPr/>
            </p:nvSpPr>
            <p:spPr>
              <a:xfrm flipH="1">
                <a:off x="9835040" y="2776784"/>
                <a:ext cx="149380" cy="749825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6" dirty="0">
                    <a:solidFill>
                      <a:srgbClr val="FFFFFF"/>
                    </a:solidFill>
                    <a:latin typeface="Calibri Light" panose="020F0302020204030204" pitchFamily="34" charset="0"/>
                  </a:rPr>
                  <a:t>S</a:t>
                </a:r>
              </a:p>
            </p:txBody>
          </p:sp>
          <p:sp>
            <p:nvSpPr>
              <p:cNvPr id="198" name="Rectangle 197"/>
              <p:cNvSpPr/>
              <p:nvPr/>
            </p:nvSpPr>
            <p:spPr>
              <a:xfrm flipH="1">
                <a:off x="9571565" y="2776784"/>
                <a:ext cx="149380" cy="74982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6" dirty="0">
                    <a:solidFill>
                      <a:schemeClr val="bg2">
                        <a:lumMod val="20000"/>
                        <a:lumOff val="80000"/>
                      </a:schemeClr>
                    </a:solidFill>
                    <a:latin typeface="Calibri Light" panose="020F0302020204030204" pitchFamily="34" charset="0"/>
                  </a:rPr>
                  <a:t>L</a:t>
                </a:r>
              </a:p>
            </p:txBody>
          </p:sp>
          <p:sp>
            <p:nvSpPr>
              <p:cNvPr id="203" name="Rectangle 202"/>
              <p:cNvSpPr/>
              <p:nvPr/>
            </p:nvSpPr>
            <p:spPr>
              <a:xfrm flipH="1">
                <a:off x="9008046" y="2776783"/>
                <a:ext cx="149380" cy="749825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6" dirty="0">
                    <a:solidFill>
                      <a:schemeClr val="bg2">
                        <a:lumMod val="20000"/>
                        <a:lumOff val="80000"/>
                      </a:schemeClr>
                    </a:solidFill>
                    <a:latin typeface="Calibri Light" panose="020F0302020204030204" pitchFamily="34" charset="0"/>
                  </a:rPr>
                  <a:t>R</a:t>
                </a:r>
              </a:p>
            </p:txBody>
          </p:sp>
        </p:grpSp>
      </p:grpSp>
      <p:sp>
        <p:nvSpPr>
          <p:cNvPr id="261" name="Rectangle 260"/>
          <p:cNvSpPr/>
          <p:nvPr/>
        </p:nvSpPr>
        <p:spPr>
          <a:xfrm>
            <a:off x="1837628" y="3549515"/>
            <a:ext cx="8351561" cy="190412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2400" dirty="0">
                <a:solidFill>
                  <a:schemeClr val="tx1"/>
                </a:solidFill>
              </a:rPr>
              <a:t>Assume in proof that all host steps are atomic</a:t>
            </a:r>
          </a:p>
        </p:txBody>
      </p:sp>
      <p:grpSp>
        <p:nvGrpSpPr>
          <p:cNvPr id="205" name="Group 204"/>
          <p:cNvGrpSpPr/>
          <p:nvPr/>
        </p:nvGrpSpPr>
        <p:grpSpPr>
          <a:xfrm>
            <a:off x="3064060" y="3989342"/>
            <a:ext cx="130075" cy="535061"/>
            <a:chOff x="1083730" y="2776784"/>
            <a:chExt cx="2302202" cy="760976"/>
          </a:xfrm>
        </p:grpSpPr>
        <p:sp>
          <p:nvSpPr>
            <p:cNvPr id="206" name="Rounded Rectangle 205"/>
            <p:cNvSpPr/>
            <p:nvPr/>
          </p:nvSpPr>
          <p:spPr>
            <a:xfrm>
              <a:off x="1083730" y="2776784"/>
              <a:ext cx="2302202" cy="749825"/>
            </a:xfrm>
            <a:prstGeom prst="roundRect">
              <a:avLst/>
            </a:prstGeom>
            <a:solidFill>
              <a:srgbClr val="808785"/>
            </a:solidFill>
            <a:ln>
              <a:solidFill>
                <a:srgbClr val="00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353">
                <a:defRPr/>
              </a:pPr>
              <a:endPara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207" name="Rectangle 206"/>
            <p:cNvSpPr/>
            <p:nvPr/>
          </p:nvSpPr>
          <p:spPr>
            <a:xfrm flipH="1">
              <a:off x="1442537" y="2776784"/>
              <a:ext cx="149380" cy="749825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208" name="Rectangle 207"/>
            <p:cNvSpPr/>
            <p:nvPr/>
          </p:nvSpPr>
          <p:spPr>
            <a:xfrm flipH="1">
              <a:off x="1765806" y="2776784"/>
              <a:ext cx="149380" cy="749825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209" name="Rectangle 208"/>
            <p:cNvSpPr/>
            <p:nvPr/>
          </p:nvSpPr>
          <p:spPr>
            <a:xfrm flipH="1">
              <a:off x="1591917" y="2776784"/>
              <a:ext cx="149380" cy="7498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210" name="Rectangle 209"/>
            <p:cNvSpPr/>
            <p:nvPr/>
          </p:nvSpPr>
          <p:spPr>
            <a:xfrm flipH="1">
              <a:off x="2025407" y="2776784"/>
              <a:ext cx="149379" cy="7498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211" name="Rectangle 210"/>
            <p:cNvSpPr/>
            <p:nvPr/>
          </p:nvSpPr>
          <p:spPr>
            <a:xfrm flipH="1">
              <a:off x="2792170" y="2787935"/>
              <a:ext cx="149380" cy="7498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212" name="Rectangle 211"/>
            <p:cNvSpPr/>
            <p:nvPr/>
          </p:nvSpPr>
          <p:spPr>
            <a:xfrm flipH="1">
              <a:off x="2386559" y="2776784"/>
              <a:ext cx="149380" cy="74982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6" dirty="0">
                <a:solidFill>
                  <a:srgbClr val="FFFFFF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213" name="Rectangle 212"/>
            <p:cNvSpPr/>
            <p:nvPr/>
          </p:nvSpPr>
          <p:spPr>
            <a:xfrm flipH="1">
              <a:off x="3085127" y="2776784"/>
              <a:ext cx="149380" cy="74982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6" dirty="0">
                <a:solidFill>
                  <a:srgbClr val="FFFFFF"/>
                </a:solidFill>
                <a:latin typeface="Calibri Light" panose="020F0302020204030204" pitchFamily="34" charset="0"/>
              </a:endParaRPr>
            </a:p>
          </p:txBody>
        </p:sp>
      </p:grpSp>
      <p:grpSp>
        <p:nvGrpSpPr>
          <p:cNvPr id="216" name="Group 215"/>
          <p:cNvGrpSpPr/>
          <p:nvPr/>
        </p:nvGrpSpPr>
        <p:grpSpPr>
          <a:xfrm>
            <a:off x="8270491" y="3991980"/>
            <a:ext cx="132500" cy="527221"/>
            <a:chOff x="8778241" y="2776783"/>
            <a:chExt cx="2492587" cy="749826"/>
          </a:xfrm>
        </p:grpSpPr>
        <p:sp>
          <p:nvSpPr>
            <p:cNvPr id="217" name="Rounded Rectangle 216"/>
            <p:cNvSpPr/>
            <p:nvPr/>
          </p:nvSpPr>
          <p:spPr>
            <a:xfrm>
              <a:off x="8778241" y="2776784"/>
              <a:ext cx="2492587" cy="749825"/>
            </a:xfrm>
            <a:prstGeom prst="roundRect">
              <a:avLst/>
            </a:prstGeom>
            <a:solidFill>
              <a:srgbClr val="808785"/>
            </a:solidFill>
            <a:ln>
              <a:solidFill>
                <a:srgbClr val="00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353">
                <a:defRPr/>
              </a:pPr>
              <a:endPara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218" name="Rectangle 217"/>
            <p:cNvSpPr/>
            <p:nvPr/>
          </p:nvSpPr>
          <p:spPr>
            <a:xfrm flipH="1">
              <a:off x="9245680" y="2776784"/>
              <a:ext cx="149380" cy="7498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219" name="Rectangle 218"/>
            <p:cNvSpPr/>
            <p:nvPr/>
          </p:nvSpPr>
          <p:spPr>
            <a:xfrm flipH="1">
              <a:off x="10037714" y="2776784"/>
              <a:ext cx="149380" cy="7498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220" name="Rectangle 219"/>
            <p:cNvSpPr/>
            <p:nvPr/>
          </p:nvSpPr>
          <p:spPr>
            <a:xfrm flipH="1">
              <a:off x="10437523" y="2776784"/>
              <a:ext cx="149380" cy="7498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221" name="Rectangle 220"/>
            <p:cNvSpPr/>
            <p:nvPr/>
          </p:nvSpPr>
          <p:spPr>
            <a:xfrm flipH="1">
              <a:off x="10864908" y="2776784"/>
              <a:ext cx="149380" cy="7498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222" name="Rectangle 221"/>
            <p:cNvSpPr/>
            <p:nvPr/>
          </p:nvSpPr>
          <p:spPr>
            <a:xfrm flipH="1">
              <a:off x="9835040" y="2776784"/>
              <a:ext cx="149380" cy="74982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6" dirty="0">
                <a:solidFill>
                  <a:srgbClr val="FFFFFF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223" name="Rectangle 222"/>
            <p:cNvSpPr/>
            <p:nvPr/>
          </p:nvSpPr>
          <p:spPr>
            <a:xfrm flipH="1">
              <a:off x="9571565" y="2776784"/>
              <a:ext cx="149380" cy="7498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224" name="Rectangle 223"/>
            <p:cNvSpPr/>
            <p:nvPr/>
          </p:nvSpPr>
          <p:spPr>
            <a:xfrm flipH="1">
              <a:off x="9008046" y="2776783"/>
              <a:ext cx="149380" cy="749825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endParaRPr>
            </a:p>
          </p:txBody>
        </p:sp>
      </p:grpSp>
      <p:grpSp>
        <p:nvGrpSpPr>
          <p:cNvPr id="225" name="Group 224"/>
          <p:cNvGrpSpPr/>
          <p:nvPr/>
        </p:nvGrpSpPr>
        <p:grpSpPr>
          <a:xfrm>
            <a:off x="5517783" y="3982504"/>
            <a:ext cx="100555" cy="527221"/>
            <a:chOff x="4633693" y="2776784"/>
            <a:chExt cx="2302201" cy="749825"/>
          </a:xfrm>
        </p:grpSpPr>
        <p:sp>
          <p:nvSpPr>
            <p:cNvPr id="226" name="Rounded Rectangle 225"/>
            <p:cNvSpPr/>
            <p:nvPr/>
          </p:nvSpPr>
          <p:spPr>
            <a:xfrm>
              <a:off x="4633693" y="2776784"/>
              <a:ext cx="2302201" cy="749825"/>
            </a:xfrm>
            <a:prstGeom prst="roundRect">
              <a:avLst/>
            </a:prstGeom>
            <a:solidFill>
              <a:srgbClr val="808785"/>
            </a:solidFill>
            <a:ln>
              <a:solidFill>
                <a:srgbClr val="00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353">
                <a:defRPr/>
              </a:pPr>
              <a:endPara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227" name="Rectangle 226"/>
            <p:cNvSpPr/>
            <p:nvPr/>
          </p:nvSpPr>
          <p:spPr>
            <a:xfrm flipH="1">
              <a:off x="5409396" y="2776784"/>
              <a:ext cx="149380" cy="749825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228" name="Rectangle 227"/>
            <p:cNvSpPr/>
            <p:nvPr/>
          </p:nvSpPr>
          <p:spPr>
            <a:xfrm flipH="1">
              <a:off x="4825208" y="2776784"/>
              <a:ext cx="149380" cy="7498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229" name="Rectangle 228"/>
            <p:cNvSpPr/>
            <p:nvPr/>
          </p:nvSpPr>
          <p:spPr>
            <a:xfrm flipH="1">
              <a:off x="5258700" y="2776784"/>
              <a:ext cx="149380" cy="7498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230" name="Rectangle 229"/>
            <p:cNvSpPr/>
            <p:nvPr/>
          </p:nvSpPr>
          <p:spPr>
            <a:xfrm flipH="1">
              <a:off x="6410126" y="2776784"/>
              <a:ext cx="149380" cy="7498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231" name="Rectangle 230"/>
            <p:cNvSpPr/>
            <p:nvPr/>
          </p:nvSpPr>
          <p:spPr>
            <a:xfrm flipH="1">
              <a:off x="5746382" y="2776784"/>
              <a:ext cx="149380" cy="74982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6" dirty="0">
                <a:solidFill>
                  <a:srgbClr val="FFFFFF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232" name="Rectangle 231"/>
            <p:cNvSpPr/>
            <p:nvPr/>
          </p:nvSpPr>
          <p:spPr>
            <a:xfrm flipH="1">
              <a:off x="6016022" y="2776784"/>
              <a:ext cx="149380" cy="74982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6" dirty="0">
                <a:solidFill>
                  <a:srgbClr val="FFFFFF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233" name="Rectangle 232"/>
            <p:cNvSpPr/>
            <p:nvPr/>
          </p:nvSpPr>
          <p:spPr>
            <a:xfrm flipH="1">
              <a:off x="5045614" y="2776784"/>
              <a:ext cx="149380" cy="749825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endParaRPr>
            </a:p>
          </p:txBody>
        </p:sp>
      </p:grpSp>
      <p:grpSp>
        <p:nvGrpSpPr>
          <p:cNvPr id="234" name="Group 233"/>
          <p:cNvGrpSpPr/>
          <p:nvPr/>
        </p:nvGrpSpPr>
        <p:grpSpPr>
          <a:xfrm>
            <a:off x="3237543" y="4742185"/>
            <a:ext cx="125852" cy="527221"/>
            <a:chOff x="1517227" y="3849487"/>
            <a:chExt cx="2271444" cy="749825"/>
          </a:xfrm>
        </p:grpSpPr>
        <p:sp>
          <p:nvSpPr>
            <p:cNvPr id="235" name="Rounded Rectangle 234"/>
            <p:cNvSpPr/>
            <p:nvPr/>
          </p:nvSpPr>
          <p:spPr>
            <a:xfrm>
              <a:off x="1517227" y="3849487"/>
              <a:ext cx="2271444" cy="749825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353">
                <a:defRPr/>
              </a:pPr>
              <a:endPara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236" name="Rectangle 235"/>
            <p:cNvSpPr/>
            <p:nvPr/>
          </p:nvSpPr>
          <p:spPr>
            <a:xfrm flipH="1">
              <a:off x="3192024" y="3849487"/>
              <a:ext cx="149380" cy="74982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6" dirty="0">
                <a:solidFill>
                  <a:srgbClr val="FFFFFF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237" name="Rectangle 236"/>
            <p:cNvSpPr/>
            <p:nvPr/>
          </p:nvSpPr>
          <p:spPr>
            <a:xfrm flipH="1">
              <a:off x="2729241" y="3849487"/>
              <a:ext cx="149380" cy="7498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238" name="Rectangle 237"/>
            <p:cNvSpPr/>
            <p:nvPr/>
          </p:nvSpPr>
          <p:spPr>
            <a:xfrm flipH="1">
              <a:off x="2387785" y="3849487"/>
              <a:ext cx="149380" cy="7498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239" name="Rectangle 238"/>
            <p:cNvSpPr/>
            <p:nvPr/>
          </p:nvSpPr>
          <p:spPr>
            <a:xfrm flipH="1">
              <a:off x="2040928" y="3849487"/>
              <a:ext cx="149380" cy="7498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endParaRPr>
            </a:p>
          </p:txBody>
        </p:sp>
      </p:grpSp>
      <p:grpSp>
        <p:nvGrpSpPr>
          <p:cNvPr id="240" name="Group 239"/>
          <p:cNvGrpSpPr/>
          <p:nvPr/>
        </p:nvGrpSpPr>
        <p:grpSpPr>
          <a:xfrm>
            <a:off x="5284900" y="4742184"/>
            <a:ext cx="63020" cy="527223"/>
            <a:chOff x="4102073" y="3849484"/>
            <a:chExt cx="2183580" cy="749828"/>
          </a:xfrm>
        </p:grpSpPr>
        <p:sp>
          <p:nvSpPr>
            <p:cNvPr id="241" name="Rounded Rectangle 240"/>
            <p:cNvSpPr/>
            <p:nvPr/>
          </p:nvSpPr>
          <p:spPr>
            <a:xfrm>
              <a:off x="4102073" y="3849487"/>
              <a:ext cx="2183580" cy="749825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353">
                <a:defRPr/>
              </a:pPr>
              <a:endPara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242" name="Rectangle 241"/>
            <p:cNvSpPr/>
            <p:nvPr/>
          </p:nvSpPr>
          <p:spPr>
            <a:xfrm flipH="1">
              <a:off x="4443308" y="3849487"/>
              <a:ext cx="149380" cy="749825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243" name="Rectangle 242"/>
            <p:cNvSpPr/>
            <p:nvPr/>
          </p:nvSpPr>
          <p:spPr>
            <a:xfrm flipH="1">
              <a:off x="5823058" y="3849487"/>
              <a:ext cx="149380" cy="74982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6" dirty="0">
                <a:solidFill>
                  <a:srgbClr val="FFFFFF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244" name="Rectangle 243"/>
            <p:cNvSpPr/>
            <p:nvPr/>
          </p:nvSpPr>
          <p:spPr>
            <a:xfrm flipH="1">
              <a:off x="5226955" y="3849487"/>
              <a:ext cx="149380" cy="74982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6" dirty="0">
                <a:solidFill>
                  <a:srgbClr val="FFFFFF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245" name="Rectangle 244"/>
            <p:cNvSpPr/>
            <p:nvPr/>
          </p:nvSpPr>
          <p:spPr>
            <a:xfrm flipH="1">
              <a:off x="5530666" y="3849487"/>
              <a:ext cx="149380" cy="7498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246" name="Rectangle 245"/>
            <p:cNvSpPr/>
            <p:nvPr/>
          </p:nvSpPr>
          <p:spPr>
            <a:xfrm flipH="1">
              <a:off x="4816868" y="3849487"/>
              <a:ext cx="149380" cy="7498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247" name="Rectangle 246"/>
            <p:cNvSpPr/>
            <p:nvPr/>
          </p:nvSpPr>
          <p:spPr>
            <a:xfrm flipH="1">
              <a:off x="4629584" y="3849485"/>
              <a:ext cx="149380" cy="749825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248" name="Rectangle 247"/>
            <p:cNvSpPr/>
            <p:nvPr/>
          </p:nvSpPr>
          <p:spPr>
            <a:xfrm flipH="1">
              <a:off x="4975539" y="3849484"/>
              <a:ext cx="149380" cy="749825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endParaRPr>
            </a:p>
          </p:txBody>
        </p:sp>
      </p:grpSp>
      <p:grpSp>
        <p:nvGrpSpPr>
          <p:cNvPr id="249" name="Group 248"/>
          <p:cNvGrpSpPr/>
          <p:nvPr/>
        </p:nvGrpSpPr>
        <p:grpSpPr>
          <a:xfrm>
            <a:off x="7280728" y="4745744"/>
            <a:ext cx="165875" cy="527221"/>
            <a:chOff x="6484815" y="3849487"/>
            <a:chExt cx="3702278" cy="749825"/>
          </a:xfrm>
        </p:grpSpPr>
        <p:sp>
          <p:nvSpPr>
            <p:cNvPr id="250" name="Rounded Rectangle 249"/>
            <p:cNvSpPr/>
            <p:nvPr/>
          </p:nvSpPr>
          <p:spPr>
            <a:xfrm>
              <a:off x="6484815" y="3849487"/>
              <a:ext cx="3702278" cy="749825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353">
                <a:defRPr/>
              </a:pPr>
              <a:endPara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251" name="Rectangle 250"/>
            <p:cNvSpPr/>
            <p:nvPr/>
          </p:nvSpPr>
          <p:spPr>
            <a:xfrm flipH="1">
              <a:off x="7261014" y="3849487"/>
              <a:ext cx="149380" cy="749825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252" name="Rectangle 251"/>
            <p:cNvSpPr/>
            <p:nvPr/>
          </p:nvSpPr>
          <p:spPr>
            <a:xfrm flipH="1">
              <a:off x="7694508" y="3849487"/>
              <a:ext cx="149380" cy="749825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253" name="Rectangle 252"/>
            <p:cNvSpPr/>
            <p:nvPr/>
          </p:nvSpPr>
          <p:spPr>
            <a:xfrm flipH="1">
              <a:off x="8369437" y="3849487"/>
              <a:ext cx="149380" cy="74982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6" dirty="0">
                <a:solidFill>
                  <a:srgbClr val="FFFFFF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254" name="Rectangle 253"/>
            <p:cNvSpPr/>
            <p:nvPr/>
          </p:nvSpPr>
          <p:spPr>
            <a:xfrm flipH="1">
              <a:off x="8981799" y="3849487"/>
              <a:ext cx="149380" cy="74982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6" dirty="0">
                <a:solidFill>
                  <a:srgbClr val="FFFFFF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255" name="Rectangle 254"/>
            <p:cNvSpPr/>
            <p:nvPr/>
          </p:nvSpPr>
          <p:spPr>
            <a:xfrm flipH="1">
              <a:off x="9594161" y="3849487"/>
              <a:ext cx="149380" cy="74982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6" dirty="0">
                <a:solidFill>
                  <a:srgbClr val="FFFFFF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256" name="Rectangle 255"/>
            <p:cNvSpPr/>
            <p:nvPr/>
          </p:nvSpPr>
          <p:spPr>
            <a:xfrm flipH="1">
              <a:off x="7076701" y="3849487"/>
              <a:ext cx="149380" cy="7498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257" name="Rectangle 256"/>
            <p:cNvSpPr/>
            <p:nvPr/>
          </p:nvSpPr>
          <p:spPr>
            <a:xfrm flipH="1">
              <a:off x="7476511" y="3849487"/>
              <a:ext cx="149380" cy="7498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258" name="Rectangle 257"/>
            <p:cNvSpPr/>
            <p:nvPr/>
          </p:nvSpPr>
          <p:spPr>
            <a:xfrm flipH="1">
              <a:off x="7903896" y="3849487"/>
              <a:ext cx="149380" cy="7498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259" name="Rectangle 258"/>
            <p:cNvSpPr/>
            <p:nvPr/>
          </p:nvSpPr>
          <p:spPr>
            <a:xfrm flipH="1">
              <a:off x="8605347" y="3849487"/>
              <a:ext cx="149380" cy="7498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260" name="Rectangle 259"/>
            <p:cNvSpPr/>
            <p:nvPr/>
          </p:nvSpPr>
          <p:spPr>
            <a:xfrm flipH="1">
              <a:off x="9432541" y="3849487"/>
              <a:ext cx="149380" cy="7498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endParaRPr>
            </a:p>
          </p:txBody>
        </p:sp>
      </p:grp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690D0-6545-FA48-BAA5-8FE13CDA6E2B}" type="datetime1">
              <a:rPr lang="en-US" smtClean="0"/>
              <a:t>11/14/24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183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797" dirty="0">
                <a:latin typeface="Calibri Light" panose="020F0302020204030204" pitchFamily="34" charset="0"/>
              </a:rPr>
              <a:t>Concurrency containment</a:t>
            </a:r>
          </a:p>
        </p:txBody>
      </p:sp>
      <p:grpSp>
        <p:nvGrpSpPr>
          <p:cNvPr id="77" name="Group 76"/>
          <p:cNvGrpSpPr/>
          <p:nvPr/>
        </p:nvGrpSpPr>
        <p:grpSpPr>
          <a:xfrm>
            <a:off x="2362200" y="5637870"/>
            <a:ext cx="7285497" cy="527221"/>
            <a:chOff x="838200" y="5402650"/>
            <a:chExt cx="7285497" cy="527221"/>
          </a:xfrm>
        </p:grpSpPr>
        <p:sp>
          <p:nvSpPr>
            <p:cNvPr id="78" name="Rectangle 77"/>
            <p:cNvSpPr/>
            <p:nvPr/>
          </p:nvSpPr>
          <p:spPr>
            <a:xfrm flipH="1">
              <a:off x="3760900" y="5402650"/>
              <a:ext cx="105033" cy="527221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969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Calibri Light" panose="020F0302020204030204" pitchFamily="34" charset="0"/>
                </a:rPr>
                <a:t>R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3891735" y="5481594"/>
              <a:ext cx="961482" cy="3953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969" dirty="0">
                  <a:latin typeface="Calibri Light" panose="020F0302020204030204" pitchFamily="34" charset="0"/>
                </a:rPr>
                <a:t>Receive</a:t>
              </a:r>
            </a:p>
          </p:txBody>
        </p:sp>
        <p:sp>
          <p:nvSpPr>
            <p:cNvPr id="83" name="Rectangle 82"/>
            <p:cNvSpPr/>
            <p:nvPr/>
          </p:nvSpPr>
          <p:spPr>
            <a:xfrm flipH="1">
              <a:off x="7292506" y="5402650"/>
              <a:ext cx="105033" cy="527221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969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Calibri Light" panose="020F0302020204030204" pitchFamily="34" charset="0"/>
                </a:rPr>
                <a:t>S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7437291" y="5481594"/>
              <a:ext cx="686406" cy="3953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969" dirty="0">
                  <a:latin typeface="Calibri Light" panose="020F0302020204030204" pitchFamily="34" charset="0"/>
                </a:rPr>
                <a:t>Send</a:t>
              </a:r>
            </a:p>
          </p:txBody>
        </p:sp>
        <p:sp>
          <p:nvSpPr>
            <p:cNvPr id="85" name="Rectangle 84"/>
            <p:cNvSpPr/>
            <p:nvPr/>
          </p:nvSpPr>
          <p:spPr>
            <a:xfrm flipH="1">
              <a:off x="5162145" y="5402650"/>
              <a:ext cx="105033" cy="52722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969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Calibri Light" panose="020F0302020204030204" pitchFamily="34" charset="0"/>
                </a:rPr>
                <a:t>L</a:t>
              </a: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5259938" y="5481594"/>
              <a:ext cx="1838324" cy="3953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969" dirty="0">
                  <a:latin typeface="Calibri Light" panose="020F0302020204030204" pitchFamily="34" charset="0"/>
                </a:rPr>
                <a:t>Local processing</a:t>
              </a:r>
            </a:p>
          </p:txBody>
        </p:sp>
        <p:sp>
          <p:nvSpPr>
            <p:cNvPr id="87" name="Rounded Rectangle 86"/>
            <p:cNvSpPr/>
            <p:nvPr/>
          </p:nvSpPr>
          <p:spPr>
            <a:xfrm>
              <a:off x="838200" y="5402650"/>
              <a:ext cx="875343" cy="527221"/>
            </a:xfrm>
            <a:prstGeom prst="roundRect">
              <a:avLst/>
            </a:prstGeom>
            <a:solidFill>
              <a:srgbClr val="808785"/>
            </a:solidFill>
            <a:ln>
              <a:solidFill>
                <a:srgbClr val="00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353">
                <a:defRPr/>
              </a:pPr>
              <a:r>
                <a:rPr lang="en-US" dirty="0">
                  <a:solidFill>
                    <a:prstClr val="white"/>
                  </a:solidFill>
                  <a:latin typeface="Calibri Light" panose="020F0302020204030204" pitchFamily="34" charset="0"/>
                </a:rPr>
                <a:t>Host A</a:t>
              </a:r>
            </a:p>
          </p:txBody>
        </p:sp>
        <p:sp>
          <p:nvSpPr>
            <p:cNvPr id="88" name="Rounded Rectangle 87"/>
            <p:cNvSpPr/>
            <p:nvPr/>
          </p:nvSpPr>
          <p:spPr>
            <a:xfrm>
              <a:off x="1911661" y="5402650"/>
              <a:ext cx="879062" cy="527221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353">
                <a:defRPr/>
              </a:pPr>
              <a:r>
                <a:rPr lang="en-US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Host B</a:t>
              </a: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1837628" y="1519572"/>
            <a:ext cx="8351561" cy="1904123"/>
            <a:chOff x="446048" y="2161169"/>
            <a:chExt cx="11877775" cy="2708086"/>
          </a:xfrm>
        </p:grpSpPr>
        <p:sp>
          <p:nvSpPr>
            <p:cNvPr id="90" name="Rectangle 89"/>
            <p:cNvSpPr/>
            <p:nvPr/>
          </p:nvSpPr>
          <p:spPr>
            <a:xfrm>
              <a:off x="446048" y="2161169"/>
              <a:ext cx="11877775" cy="270808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US" sz="2400" dirty="0">
                  <a:solidFill>
                    <a:srgbClr val="000000"/>
                  </a:solidFill>
                  <a:latin typeface="Calibri Light" panose="020F0302020204030204" pitchFamily="34" charset="0"/>
                </a:rPr>
                <a:t>Reduction argument: for every real trace…</a:t>
              </a:r>
            </a:p>
          </p:txBody>
        </p:sp>
        <p:grpSp>
          <p:nvGrpSpPr>
            <p:cNvPr id="91" name="Group 90"/>
            <p:cNvGrpSpPr/>
            <p:nvPr/>
          </p:nvGrpSpPr>
          <p:grpSpPr>
            <a:xfrm>
              <a:off x="1083734" y="2776784"/>
              <a:ext cx="2302204" cy="749825"/>
              <a:chOff x="1083734" y="2776784"/>
              <a:chExt cx="2302204" cy="749825"/>
            </a:xfrm>
          </p:grpSpPr>
          <p:sp>
            <p:nvSpPr>
              <p:cNvPr id="137" name="Rounded Rectangle 136"/>
              <p:cNvSpPr/>
              <p:nvPr/>
            </p:nvSpPr>
            <p:spPr>
              <a:xfrm>
                <a:off x="1083734" y="2776784"/>
                <a:ext cx="2302204" cy="749825"/>
              </a:xfrm>
              <a:prstGeom prst="roundRect">
                <a:avLst/>
              </a:prstGeom>
              <a:solidFill>
                <a:srgbClr val="808785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914353">
                  <a:defRPr/>
                </a:pPr>
                <a:endParaRPr lang="en-US" sz="1406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Calibri Light" panose="020F0302020204030204" pitchFamily="34" charset="0"/>
                </a:endParaRPr>
              </a:p>
            </p:txBody>
          </p:sp>
          <p:sp>
            <p:nvSpPr>
              <p:cNvPr id="138" name="Rectangle 137"/>
              <p:cNvSpPr/>
              <p:nvPr/>
            </p:nvSpPr>
            <p:spPr>
              <a:xfrm flipH="1">
                <a:off x="1442537" y="2776784"/>
                <a:ext cx="149380" cy="749825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6" dirty="0">
                    <a:solidFill>
                      <a:schemeClr val="bg2">
                        <a:lumMod val="20000"/>
                        <a:lumOff val="80000"/>
                      </a:schemeClr>
                    </a:solidFill>
                    <a:latin typeface="Calibri Light" panose="020F0302020204030204" pitchFamily="34" charset="0"/>
                  </a:rPr>
                  <a:t>R</a:t>
                </a:r>
              </a:p>
            </p:txBody>
          </p:sp>
          <p:sp>
            <p:nvSpPr>
              <p:cNvPr id="139" name="Rectangle 138"/>
              <p:cNvSpPr/>
              <p:nvPr/>
            </p:nvSpPr>
            <p:spPr>
              <a:xfrm flipH="1">
                <a:off x="1765806" y="2776784"/>
                <a:ext cx="149380" cy="749825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6" dirty="0">
                    <a:solidFill>
                      <a:schemeClr val="bg2">
                        <a:lumMod val="20000"/>
                        <a:lumOff val="80000"/>
                      </a:schemeClr>
                    </a:solidFill>
                    <a:latin typeface="Calibri Light" panose="020F0302020204030204" pitchFamily="34" charset="0"/>
                  </a:rPr>
                  <a:t>R</a:t>
                </a:r>
              </a:p>
            </p:txBody>
          </p:sp>
          <p:sp>
            <p:nvSpPr>
              <p:cNvPr id="140" name="Rectangle 139"/>
              <p:cNvSpPr/>
              <p:nvPr/>
            </p:nvSpPr>
            <p:spPr>
              <a:xfrm flipH="1">
                <a:off x="1591917" y="2776784"/>
                <a:ext cx="149380" cy="74982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6" dirty="0">
                    <a:solidFill>
                      <a:schemeClr val="bg2">
                        <a:lumMod val="20000"/>
                        <a:lumOff val="80000"/>
                      </a:schemeClr>
                    </a:solidFill>
                    <a:latin typeface="Calibri Light" panose="020F0302020204030204" pitchFamily="34" charset="0"/>
                  </a:rPr>
                  <a:t>L</a:t>
                </a:r>
              </a:p>
            </p:txBody>
          </p:sp>
          <p:sp>
            <p:nvSpPr>
              <p:cNvPr id="141" name="Rectangle 140"/>
              <p:cNvSpPr/>
              <p:nvPr/>
            </p:nvSpPr>
            <p:spPr>
              <a:xfrm flipH="1">
                <a:off x="2025409" y="2776784"/>
                <a:ext cx="149380" cy="74982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6" dirty="0">
                    <a:solidFill>
                      <a:schemeClr val="bg2">
                        <a:lumMod val="20000"/>
                        <a:lumOff val="80000"/>
                      </a:schemeClr>
                    </a:solidFill>
                    <a:latin typeface="Calibri Light" panose="020F0302020204030204" pitchFamily="34" charset="0"/>
                  </a:rPr>
                  <a:t>L</a:t>
                </a:r>
              </a:p>
            </p:txBody>
          </p:sp>
          <p:sp>
            <p:nvSpPr>
              <p:cNvPr id="142" name="Rectangle 141"/>
              <p:cNvSpPr/>
              <p:nvPr/>
            </p:nvSpPr>
            <p:spPr>
              <a:xfrm flipH="1">
                <a:off x="2783760" y="2776784"/>
                <a:ext cx="149380" cy="74982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6" dirty="0">
                    <a:solidFill>
                      <a:schemeClr val="bg2">
                        <a:lumMod val="20000"/>
                        <a:lumOff val="80000"/>
                      </a:schemeClr>
                    </a:solidFill>
                    <a:latin typeface="Calibri Light" panose="020F0302020204030204" pitchFamily="34" charset="0"/>
                  </a:rPr>
                  <a:t>L</a:t>
                </a:r>
              </a:p>
            </p:txBody>
          </p:sp>
          <p:sp>
            <p:nvSpPr>
              <p:cNvPr id="143" name="Rectangle 142"/>
              <p:cNvSpPr/>
              <p:nvPr/>
            </p:nvSpPr>
            <p:spPr>
              <a:xfrm flipH="1">
                <a:off x="2386559" y="2776784"/>
                <a:ext cx="149380" cy="749825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6" dirty="0">
                    <a:solidFill>
                      <a:srgbClr val="FFFFFF"/>
                    </a:solidFill>
                    <a:latin typeface="Calibri Light" panose="020F0302020204030204" pitchFamily="34" charset="0"/>
                  </a:rPr>
                  <a:t>S</a:t>
                </a:r>
              </a:p>
            </p:txBody>
          </p:sp>
          <p:sp>
            <p:nvSpPr>
              <p:cNvPr id="144" name="Rectangle 143"/>
              <p:cNvSpPr/>
              <p:nvPr/>
            </p:nvSpPr>
            <p:spPr>
              <a:xfrm flipH="1">
                <a:off x="3085127" y="2776784"/>
                <a:ext cx="149380" cy="749825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6" dirty="0">
                    <a:solidFill>
                      <a:srgbClr val="FFFFFF"/>
                    </a:solidFill>
                    <a:latin typeface="Calibri Light" panose="020F0302020204030204" pitchFamily="34" charset="0"/>
                  </a:rPr>
                  <a:t>S</a:t>
                </a:r>
              </a:p>
            </p:txBody>
          </p:sp>
        </p:grpSp>
        <p:grpSp>
          <p:nvGrpSpPr>
            <p:cNvPr id="92" name="Group 91"/>
            <p:cNvGrpSpPr/>
            <p:nvPr/>
          </p:nvGrpSpPr>
          <p:grpSpPr>
            <a:xfrm>
              <a:off x="6484815" y="3849487"/>
              <a:ext cx="3702278" cy="749825"/>
              <a:chOff x="6484815" y="3849487"/>
              <a:chExt cx="3702278" cy="749825"/>
            </a:xfrm>
          </p:grpSpPr>
          <p:sp>
            <p:nvSpPr>
              <p:cNvPr id="126" name="Rounded Rectangle 125"/>
              <p:cNvSpPr/>
              <p:nvPr/>
            </p:nvSpPr>
            <p:spPr>
              <a:xfrm>
                <a:off x="6484815" y="3849487"/>
                <a:ext cx="3702278" cy="749825"/>
              </a:xfrm>
              <a:prstGeom prst="round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914353">
                  <a:defRPr/>
                </a:pPr>
                <a:endParaRPr lang="en-US" sz="1406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Calibri Light" panose="020F0302020204030204" pitchFamily="34" charset="0"/>
                </a:endParaRPr>
              </a:p>
            </p:txBody>
          </p:sp>
          <p:sp>
            <p:nvSpPr>
              <p:cNvPr id="127" name="Rectangle 126"/>
              <p:cNvSpPr/>
              <p:nvPr/>
            </p:nvSpPr>
            <p:spPr>
              <a:xfrm flipH="1">
                <a:off x="7261014" y="3849487"/>
                <a:ext cx="149380" cy="749825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6" dirty="0">
                    <a:solidFill>
                      <a:schemeClr val="bg2">
                        <a:lumMod val="20000"/>
                        <a:lumOff val="80000"/>
                      </a:schemeClr>
                    </a:solidFill>
                    <a:latin typeface="Calibri Light" panose="020F0302020204030204" pitchFamily="34" charset="0"/>
                  </a:rPr>
                  <a:t>R</a:t>
                </a:r>
              </a:p>
            </p:txBody>
          </p:sp>
          <p:sp>
            <p:nvSpPr>
              <p:cNvPr id="128" name="Rectangle 127"/>
              <p:cNvSpPr/>
              <p:nvPr/>
            </p:nvSpPr>
            <p:spPr>
              <a:xfrm flipH="1">
                <a:off x="7694508" y="3849487"/>
                <a:ext cx="149380" cy="749825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6" dirty="0">
                    <a:solidFill>
                      <a:schemeClr val="bg2">
                        <a:lumMod val="20000"/>
                        <a:lumOff val="80000"/>
                      </a:schemeClr>
                    </a:solidFill>
                    <a:latin typeface="Calibri Light" panose="020F0302020204030204" pitchFamily="34" charset="0"/>
                  </a:rPr>
                  <a:t>R</a:t>
                </a:r>
              </a:p>
            </p:txBody>
          </p:sp>
          <p:sp>
            <p:nvSpPr>
              <p:cNvPr id="129" name="Rectangle 128"/>
              <p:cNvSpPr/>
              <p:nvPr/>
            </p:nvSpPr>
            <p:spPr>
              <a:xfrm flipH="1">
                <a:off x="8369437" y="3849487"/>
                <a:ext cx="149380" cy="749825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6" dirty="0">
                    <a:solidFill>
                      <a:srgbClr val="FFFFFF"/>
                    </a:solidFill>
                    <a:latin typeface="Calibri Light" panose="020F0302020204030204" pitchFamily="34" charset="0"/>
                  </a:rPr>
                  <a:t>S</a:t>
                </a:r>
              </a:p>
            </p:txBody>
          </p:sp>
          <p:sp>
            <p:nvSpPr>
              <p:cNvPr id="130" name="Rectangle 129"/>
              <p:cNvSpPr/>
              <p:nvPr/>
            </p:nvSpPr>
            <p:spPr>
              <a:xfrm flipH="1">
                <a:off x="8981799" y="3849487"/>
                <a:ext cx="149380" cy="749825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6" dirty="0">
                    <a:solidFill>
                      <a:srgbClr val="FFFFFF"/>
                    </a:solidFill>
                    <a:latin typeface="Calibri Light" panose="020F0302020204030204" pitchFamily="34" charset="0"/>
                  </a:rPr>
                  <a:t>S</a:t>
                </a:r>
              </a:p>
            </p:txBody>
          </p:sp>
          <p:sp>
            <p:nvSpPr>
              <p:cNvPr id="131" name="Rectangle 130"/>
              <p:cNvSpPr/>
              <p:nvPr/>
            </p:nvSpPr>
            <p:spPr>
              <a:xfrm flipH="1">
                <a:off x="9594161" y="3849487"/>
                <a:ext cx="149380" cy="749825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6" dirty="0">
                    <a:solidFill>
                      <a:srgbClr val="FFFFFF"/>
                    </a:solidFill>
                    <a:latin typeface="Calibri Light" panose="020F0302020204030204" pitchFamily="34" charset="0"/>
                  </a:rPr>
                  <a:t>S</a:t>
                </a:r>
              </a:p>
            </p:txBody>
          </p:sp>
          <p:sp>
            <p:nvSpPr>
              <p:cNvPr id="132" name="Rectangle 131"/>
              <p:cNvSpPr/>
              <p:nvPr/>
            </p:nvSpPr>
            <p:spPr>
              <a:xfrm flipH="1">
                <a:off x="7076701" y="3849487"/>
                <a:ext cx="149380" cy="74982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6" dirty="0">
                    <a:solidFill>
                      <a:schemeClr val="bg2">
                        <a:lumMod val="20000"/>
                        <a:lumOff val="80000"/>
                      </a:schemeClr>
                    </a:solidFill>
                    <a:latin typeface="Calibri Light" panose="020F0302020204030204" pitchFamily="34" charset="0"/>
                  </a:rPr>
                  <a:t>L</a:t>
                </a:r>
              </a:p>
            </p:txBody>
          </p:sp>
          <p:sp>
            <p:nvSpPr>
              <p:cNvPr id="133" name="Rectangle 132"/>
              <p:cNvSpPr/>
              <p:nvPr/>
            </p:nvSpPr>
            <p:spPr>
              <a:xfrm flipH="1">
                <a:off x="7476511" y="3849487"/>
                <a:ext cx="149380" cy="74982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6" dirty="0">
                    <a:solidFill>
                      <a:schemeClr val="bg2">
                        <a:lumMod val="20000"/>
                        <a:lumOff val="80000"/>
                      </a:schemeClr>
                    </a:solidFill>
                    <a:latin typeface="Calibri Light" panose="020F0302020204030204" pitchFamily="34" charset="0"/>
                  </a:rPr>
                  <a:t>L</a:t>
                </a:r>
              </a:p>
            </p:txBody>
          </p:sp>
          <p:sp>
            <p:nvSpPr>
              <p:cNvPr id="134" name="Rectangle 133"/>
              <p:cNvSpPr/>
              <p:nvPr/>
            </p:nvSpPr>
            <p:spPr>
              <a:xfrm flipH="1">
                <a:off x="7903896" y="3849487"/>
                <a:ext cx="149380" cy="74982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6" dirty="0">
                    <a:solidFill>
                      <a:schemeClr val="bg2">
                        <a:lumMod val="20000"/>
                        <a:lumOff val="80000"/>
                      </a:schemeClr>
                    </a:solidFill>
                    <a:latin typeface="Calibri Light" panose="020F0302020204030204" pitchFamily="34" charset="0"/>
                  </a:rPr>
                  <a:t>L</a:t>
                </a:r>
              </a:p>
            </p:txBody>
          </p:sp>
          <p:sp>
            <p:nvSpPr>
              <p:cNvPr id="135" name="Rectangle 134"/>
              <p:cNvSpPr/>
              <p:nvPr/>
            </p:nvSpPr>
            <p:spPr>
              <a:xfrm flipH="1">
                <a:off x="8605347" y="3849487"/>
                <a:ext cx="149380" cy="74982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6" dirty="0">
                    <a:solidFill>
                      <a:schemeClr val="bg2">
                        <a:lumMod val="20000"/>
                        <a:lumOff val="80000"/>
                      </a:schemeClr>
                    </a:solidFill>
                    <a:latin typeface="Calibri Light" panose="020F0302020204030204" pitchFamily="34" charset="0"/>
                  </a:rPr>
                  <a:t>L</a:t>
                </a:r>
              </a:p>
            </p:txBody>
          </p:sp>
          <p:sp>
            <p:nvSpPr>
              <p:cNvPr id="136" name="Rectangle 135"/>
              <p:cNvSpPr/>
              <p:nvPr/>
            </p:nvSpPr>
            <p:spPr>
              <a:xfrm flipH="1">
                <a:off x="9432541" y="3849487"/>
                <a:ext cx="149380" cy="74982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6" dirty="0">
                    <a:solidFill>
                      <a:schemeClr val="bg2">
                        <a:lumMod val="20000"/>
                        <a:lumOff val="80000"/>
                      </a:schemeClr>
                    </a:solidFill>
                    <a:latin typeface="Calibri Light" panose="020F0302020204030204" pitchFamily="34" charset="0"/>
                  </a:rPr>
                  <a:t>L</a:t>
                </a:r>
              </a:p>
            </p:txBody>
          </p:sp>
        </p:grpSp>
        <p:grpSp>
          <p:nvGrpSpPr>
            <p:cNvPr id="93" name="Group 92"/>
            <p:cNvGrpSpPr/>
            <p:nvPr/>
          </p:nvGrpSpPr>
          <p:grpSpPr>
            <a:xfrm>
              <a:off x="4633693" y="2776784"/>
              <a:ext cx="2302201" cy="749825"/>
              <a:chOff x="4633693" y="2776784"/>
              <a:chExt cx="2302201" cy="749825"/>
            </a:xfrm>
          </p:grpSpPr>
          <p:sp>
            <p:nvSpPr>
              <p:cNvPr id="118" name="Rounded Rectangle 117"/>
              <p:cNvSpPr/>
              <p:nvPr/>
            </p:nvSpPr>
            <p:spPr>
              <a:xfrm>
                <a:off x="4633693" y="2776784"/>
                <a:ext cx="2302201" cy="749825"/>
              </a:xfrm>
              <a:prstGeom prst="roundRect">
                <a:avLst/>
              </a:prstGeom>
              <a:solidFill>
                <a:srgbClr val="808785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914353">
                  <a:defRPr/>
                </a:pPr>
                <a:endParaRPr lang="en-US" sz="1406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Calibri Light" panose="020F0302020204030204" pitchFamily="34" charset="0"/>
                </a:endParaRPr>
              </a:p>
            </p:txBody>
          </p:sp>
          <p:sp>
            <p:nvSpPr>
              <p:cNvPr id="119" name="Rectangle 118"/>
              <p:cNvSpPr/>
              <p:nvPr/>
            </p:nvSpPr>
            <p:spPr>
              <a:xfrm flipH="1">
                <a:off x="5409396" y="2776784"/>
                <a:ext cx="149380" cy="749825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6" dirty="0">
                    <a:solidFill>
                      <a:schemeClr val="bg2">
                        <a:lumMod val="20000"/>
                        <a:lumOff val="80000"/>
                      </a:schemeClr>
                    </a:solidFill>
                    <a:latin typeface="Calibri Light" panose="020F0302020204030204" pitchFamily="34" charset="0"/>
                  </a:rPr>
                  <a:t>R</a:t>
                </a:r>
              </a:p>
            </p:txBody>
          </p:sp>
          <p:sp>
            <p:nvSpPr>
              <p:cNvPr id="120" name="Rectangle 119"/>
              <p:cNvSpPr/>
              <p:nvPr/>
            </p:nvSpPr>
            <p:spPr>
              <a:xfrm flipH="1">
                <a:off x="4825208" y="2776784"/>
                <a:ext cx="149380" cy="74982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6" dirty="0">
                    <a:solidFill>
                      <a:schemeClr val="bg2">
                        <a:lumMod val="20000"/>
                        <a:lumOff val="80000"/>
                      </a:schemeClr>
                    </a:solidFill>
                    <a:latin typeface="Calibri Light" panose="020F0302020204030204" pitchFamily="34" charset="0"/>
                  </a:rPr>
                  <a:t>L</a:t>
                </a:r>
              </a:p>
            </p:txBody>
          </p:sp>
          <p:sp>
            <p:nvSpPr>
              <p:cNvPr id="121" name="Rectangle 120"/>
              <p:cNvSpPr/>
              <p:nvPr/>
            </p:nvSpPr>
            <p:spPr>
              <a:xfrm flipH="1">
                <a:off x="5258700" y="2776784"/>
                <a:ext cx="149380" cy="74982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6" dirty="0">
                    <a:solidFill>
                      <a:schemeClr val="bg2">
                        <a:lumMod val="20000"/>
                        <a:lumOff val="80000"/>
                      </a:schemeClr>
                    </a:solidFill>
                    <a:latin typeface="Calibri Light" panose="020F0302020204030204" pitchFamily="34" charset="0"/>
                  </a:rPr>
                  <a:t>L</a:t>
                </a:r>
              </a:p>
            </p:txBody>
          </p:sp>
          <p:sp>
            <p:nvSpPr>
              <p:cNvPr id="122" name="Rectangle 121"/>
              <p:cNvSpPr/>
              <p:nvPr/>
            </p:nvSpPr>
            <p:spPr>
              <a:xfrm flipH="1">
                <a:off x="6410126" y="2776784"/>
                <a:ext cx="149380" cy="74982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6" dirty="0">
                    <a:solidFill>
                      <a:schemeClr val="bg2">
                        <a:lumMod val="20000"/>
                        <a:lumOff val="80000"/>
                      </a:schemeClr>
                    </a:solidFill>
                    <a:latin typeface="Calibri Light" panose="020F0302020204030204" pitchFamily="34" charset="0"/>
                  </a:rPr>
                  <a:t>L</a:t>
                </a:r>
              </a:p>
            </p:txBody>
          </p:sp>
          <p:sp>
            <p:nvSpPr>
              <p:cNvPr id="123" name="Rectangle 122"/>
              <p:cNvSpPr/>
              <p:nvPr/>
            </p:nvSpPr>
            <p:spPr>
              <a:xfrm flipH="1">
                <a:off x="5746382" y="2776784"/>
                <a:ext cx="149380" cy="749825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6" dirty="0">
                    <a:solidFill>
                      <a:srgbClr val="FFFFFF"/>
                    </a:solidFill>
                    <a:latin typeface="Calibri Light" panose="020F0302020204030204" pitchFamily="34" charset="0"/>
                  </a:rPr>
                  <a:t>S</a:t>
                </a:r>
              </a:p>
            </p:txBody>
          </p:sp>
          <p:sp>
            <p:nvSpPr>
              <p:cNvPr id="124" name="Rectangle 123"/>
              <p:cNvSpPr/>
              <p:nvPr/>
            </p:nvSpPr>
            <p:spPr>
              <a:xfrm flipH="1">
                <a:off x="6016022" y="2776784"/>
                <a:ext cx="149380" cy="749825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6" dirty="0">
                    <a:solidFill>
                      <a:srgbClr val="FFFFFF"/>
                    </a:solidFill>
                    <a:latin typeface="Calibri Light" panose="020F0302020204030204" pitchFamily="34" charset="0"/>
                  </a:rPr>
                  <a:t>S</a:t>
                </a:r>
              </a:p>
            </p:txBody>
          </p:sp>
          <p:sp>
            <p:nvSpPr>
              <p:cNvPr id="125" name="Rectangle 124"/>
              <p:cNvSpPr/>
              <p:nvPr/>
            </p:nvSpPr>
            <p:spPr>
              <a:xfrm flipH="1">
                <a:off x="5045614" y="2776784"/>
                <a:ext cx="149380" cy="749825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6" dirty="0">
                    <a:solidFill>
                      <a:schemeClr val="bg2">
                        <a:lumMod val="20000"/>
                        <a:lumOff val="80000"/>
                      </a:schemeClr>
                    </a:solidFill>
                    <a:latin typeface="Calibri Light" panose="020F0302020204030204" pitchFamily="34" charset="0"/>
                  </a:rPr>
                  <a:t>R</a:t>
                </a:r>
              </a:p>
            </p:txBody>
          </p:sp>
        </p:grpSp>
        <p:grpSp>
          <p:nvGrpSpPr>
            <p:cNvPr id="94" name="Group 93"/>
            <p:cNvGrpSpPr/>
            <p:nvPr/>
          </p:nvGrpSpPr>
          <p:grpSpPr>
            <a:xfrm>
              <a:off x="1517227" y="3849487"/>
              <a:ext cx="2271444" cy="749825"/>
              <a:chOff x="1517227" y="3849487"/>
              <a:chExt cx="2271444" cy="749825"/>
            </a:xfrm>
          </p:grpSpPr>
          <p:sp>
            <p:nvSpPr>
              <p:cNvPr id="113" name="Rounded Rectangle 112"/>
              <p:cNvSpPr/>
              <p:nvPr/>
            </p:nvSpPr>
            <p:spPr>
              <a:xfrm>
                <a:off x="1517227" y="3849487"/>
                <a:ext cx="2271444" cy="749825"/>
              </a:xfrm>
              <a:prstGeom prst="round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914353">
                  <a:defRPr/>
                </a:pPr>
                <a:endParaRPr lang="en-US" sz="1406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Calibri Light" panose="020F0302020204030204" pitchFamily="34" charset="0"/>
                </a:endParaRPr>
              </a:p>
            </p:txBody>
          </p:sp>
          <p:sp>
            <p:nvSpPr>
              <p:cNvPr id="114" name="Rectangle 113"/>
              <p:cNvSpPr/>
              <p:nvPr/>
            </p:nvSpPr>
            <p:spPr>
              <a:xfrm flipH="1">
                <a:off x="3192024" y="3849487"/>
                <a:ext cx="149380" cy="749825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6" dirty="0">
                    <a:solidFill>
                      <a:srgbClr val="FFFFFF"/>
                    </a:solidFill>
                    <a:latin typeface="Calibri Light" panose="020F0302020204030204" pitchFamily="34" charset="0"/>
                  </a:rPr>
                  <a:t>S</a:t>
                </a:r>
              </a:p>
            </p:txBody>
          </p:sp>
          <p:sp>
            <p:nvSpPr>
              <p:cNvPr id="115" name="Rectangle 114"/>
              <p:cNvSpPr/>
              <p:nvPr/>
            </p:nvSpPr>
            <p:spPr>
              <a:xfrm flipH="1">
                <a:off x="2729241" y="3849487"/>
                <a:ext cx="149380" cy="74982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6" dirty="0">
                    <a:solidFill>
                      <a:schemeClr val="bg2">
                        <a:lumMod val="20000"/>
                        <a:lumOff val="80000"/>
                      </a:schemeClr>
                    </a:solidFill>
                    <a:latin typeface="Calibri Light" panose="020F0302020204030204" pitchFamily="34" charset="0"/>
                  </a:rPr>
                  <a:t>L</a:t>
                </a:r>
              </a:p>
            </p:txBody>
          </p:sp>
          <p:sp>
            <p:nvSpPr>
              <p:cNvPr id="116" name="Rectangle 115"/>
              <p:cNvSpPr/>
              <p:nvPr/>
            </p:nvSpPr>
            <p:spPr>
              <a:xfrm flipH="1">
                <a:off x="2387785" y="3849487"/>
                <a:ext cx="149380" cy="74982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6" dirty="0">
                    <a:solidFill>
                      <a:schemeClr val="bg2">
                        <a:lumMod val="20000"/>
                        <a:lumOff val="80000"/>
                      </a:schemeClr>
                    </a:solidFill>
                    <a:latin typeface="Calibri Light" panose="020F0302020204030204" pitchFamily="34" charset="0"/>
                  </a:rPr>
                  <a:t>L</a:t>
                </a:r>
              </a:p>
            </p:txBody>
          </p:sp>
          <p:sp>
            <p:nvSpPr>
              <p:cNvPr id="117" name="Rectangle 116"/>
              <p:cNvSpPr/>
              <p:nvPr/>
            </p:nvSpPr>
            <p:spPr>
              <a:xfrm flipH="1">
                <a:off x="2040928" y="3849487"/>
                <a:ext cx="149380" cy="74982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6" dirty="0">
                    <a:solidFill>
                      <a:schemeClr val="bg2">
                        <a:lumMod val="20000"/>
                        <a:lumOff val="80000"/>
                      </a:schemeClr>
                    </a:solidFill>
                    <a:latin typeface="Calibri Light" panose="020F0302020204030204" pitchFamily="34" charset="0"/>
                  </a:rPr>
                  <a:t>L</a:t>
                </a:r>
              </a:p>
            </p:txBody>
          </p:sp>
        </p:grpSp>
        <p:grpSp>
          <p:nvGrpSpPr>
            <p:cNvPr id="95" name="Group 94"/>
            <p:cNvGrpSpPr/>
            <p:nvPr/>
          </p:nvGrpSpPr>
          <p:grpSpPr>
            <a:xfrm>
              <a:off x="4102073" y="3849484"/>
              <a:ext cx="2183580" cy="749828"/>
              <a:chOff x="4102073" y="3849484"/>
              <a:chExt cx="2183580" cy="749828"/>
            </a:xfrm>
          </p:grpSpPr>
          <p:sp>
            <p:nvSpPr>
              <p:cNvPr id="105" name="Rounded Rectangle 104"/>
              <p:cNvSpPr/>
              <p:nvPr/>
            </p:nvSpPr>
            <p:spPr>
              <a:xfrm>
                <a:off x="4102073" y="3849487"/>
                <a:ext cx="2183580" cy="749825"/>
              </a:xfrm>
              <a:prstGeom prst="round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914353">
                  <a:defRPr/>
                </a:pPr>
                <a:endParaRPr lang="en-US" sz="1406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Calibri Light" panose="020F0302020204030204" pitchFamily="34" charset="0"/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 flipH="1">
                <a:off x="4443308" y="3849487"/>
                <a:ext cx="149380" cy="749825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6" dirty="0">
                    <a:solidFill>
                      <a:schemeClr val="bg2">
                        <a:lumMod val="20000"/>
                        <a:lumOff val="80000"/>
                      </a:schemeClr>
                    </a:solidFill>
                    <a:latin typeface="Calibri Light" panose="020F0302020204030204" pitchFamily="34" charset="0"/>
                  </a:rPr>
                  <a:t>R</a:t>
                </a:r>
              </a:p>
            </p:txBody>
          </p:sp>
          <p:sp>
            <p:nvSpPr>
              <p:cNvPr id="107" name="Rectangle 106"/>
              <p:cNvSpPr/>
              <p:nvPr/>
            </p:nvSpPr>
            <p:spPr>
              <a:xfrm flipH="1">
                <a:off x="5823058" y="3849487"/>
                <a:ext cx="149380" cy="749825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6" dirty="0">
                    <a:solidFill>
                      <a:srgbClr val="FFFFFF"/>
                    </a:solidFill>
                    <a:latin typeface="Calibri Light" panose="020F0302020204030204" pitchFamily="34" charset="0"/>
                  </a:rPr>
                  <a:t>S</a:t>
                </a:r>
              </a:p>
            </p:txBody>
          </p:sp>
          <p:sp>
            <p:nvSpPr>
              <p:cNvPr id="108" name="Rectangle 107"/>
              <p:cNvSpPr/>
              <p:nvPr/>
            </p:nvSpPr>
            <p:spPr>
              <a:xfrm flipH="1">
                <a:off x="5226955" y="3849487"/>
                <a:ext cx="149380" cy="749825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6" dirty="0">
                    <a:solidFill>
                      <a:srgbClr val="FFFFFF"/>
                    </a:solidFill>
                    <a:latin typeface="Calibri Light" panose="020F0302020204030204" pitchFamily="34" charset="0"/>
                  </a:rPr>
                  <a:t>S</a:t>
                </a:r>
              </a:p>
            </p:txBody>
          </p:sp>
          <p:sp>
            <p:nvSpPr>
              <p:cNvPr id="109" name="Rectangle 108"/>
              <p:cNvSpPr/>
              <p:nvPr/>
            </p:nvSpPr>
            <p:spPr>
              <a:xfrm flipH="1">
                <a:off x="5530666" y="3849487"/>
                <a:ext cx="149380" cy="74982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6" dirty="0">
                    <a:solidFill>
                      <a:schemeClr val="bg2">
                        <a:lumMod val="20000"/>
                        <a:lumOff val="80000"/>
                      </a:schemeClr>
                    </a:solidFill>
                    <a:latin typeface="Calibri Light" panose="020F0302020204030204" pitchFamily="34" charset="0"/>
                  </a:rPr>
                  <a:t>L</a:t>
                </a:r>
              </a:p>
            </p:txBody>
          </p:sp>
          <p:sp>
            <p:nvSpPr>
              <p:cNvPr id="110" name="Rectangle 109"/>
              <p:cNvSpPr/>
              <p:nvPr/>
            </p:nvSpPr>
            <p:spPr>
              <a:xfrm flipH="1">
                <a:off x="4816868" y="3849487"/>
                <a:ext cx="149380" cy="74982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6" dirty="0">
                    <a:solidFill>
                      <a:schemeClr val="bg2">
                        <a:lumMod val="20000"/>
                        <a:lumOff val="80000"/>
                      </a:schemeClr>
                    </a:solidFill>
                    <a:latin typeface="Calibri Light" panose="020F0302020204030204" pitchFamily="34" charset="0"/>
                  </a:rPr>
                  <a:t>L</a:t>
                </a:r>
              </a:p>
            </p:txBody>
          </p:sp>
          <p:sp>
            <p:nvSpPr>
              <p:cNvPr id="111" name="Rectangle 110"/>
              <p:cNvSpPr/>
              <p:nvPr/>
            </p:nvSpPr>
            <p:spPr>
              <a:xfrm flipH="1">
                <a:off x="4629584" y="3849485"/>
                <a:ext cx="149380" cy="749825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6" dirty="0">
                    <a:solidFill>
                      <a:schemeClr val="bg2">
                        <a:lumMod val="20000"/>
                        <a:lumOff val="80000"/>
                      </a:schemeClr>
                    </a:solidFill>
                    <a:latin typeface="Calibri Light" panose="020F0302020204030204" pitchFamily="34" charset="0"/>
                  </a:rPr>
                  <a:t>R</a:t>
                </a:r>
              </a:p>
            </p:txBody>
          </p:sp>
          <p:sp>
            <p:nvSpPr>
              <p:cNvPr id="112" name="Rectangle 111"/>
              <p:cNvSpPr/>
              <p:nvPr/>
            </p:nvSpPr>
            <p:spPr>
              <a:xfrm flipH="1">
                <a:off x="4975539" y="3849484"/>
                <a:ext cx="149380" cy="749825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6" dirty="0">
                    <a:solidFill>
                      <a:schemeClr val="bg2">
                        <a:lumMod val="20000"/>
                        <a:lumOff val="80000"/>
                      </a:schemeClr>
                    </a:solidFill>
                    <a:latin typeface="Calibri Light" panose="020F0302020204030204" pitchFamily="34" charset="0"/>
                  </a:rPr>
                  <a:t>R</a:t>
                </a:r>
              </a:p>
            </p:txBody>
          </p:sp>
        </p:grpSp>
        <p:grpSp>
          <p:nvGrpSpPr>
            <p:cNvPr id="96" name="Group 95"/>
            <p:cNvGrpSpPr/>
            <p:nvPr/>
          </p:nvGrpSpPr>
          <p:grpSpPr>
            <a:xfrm>
              <a:off x="8778241" y="2776783"/>
              <a:ext cx="2492587" cy="749826"/>
              <a:chOff x="8778241" y="2776783"/>
              <a:chExt cx="2492587" cy="749826"/>
            </a:xfrm>
          </p:grpSpPr>
          <p:sp>
            <p:nvSpPr>
              <p:cNvPr id="97" name="Rounded Rectangle 96"/>
              <p:cNvSpPr/>
              <p:nvPr/>
            </p:nvSpPr>
            <p:spPr>
              <a:xfrm>
                <a:off x="8778241" y="2776784"/>
                <a:ext cx="2492587" cy="749825"/>
              </a:xfrm>
              <a:prstGeom prst="roundRect">
                <a:avLst/>
              </a:prstGeom>
              <a:solidFill>
                <a:srgbClr val="808785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914353">
                  <a:defRPr/>
                </a:pPr>
                <a:endParaRPr lang="en-US" sz="1406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Calibri Light" panose="020F0302020204030204" pitchFamily="34" charset="0"/>
                </a:endParaRPr>
              </a:p>
            </p:txBody>
          </p:sp>
          <p:sp>
            <p:nvSpPr>
              <p:cNvPr id="98" name="Rectangle 97"/>
              <p:cNvSpPr/>
              <p:nvPr/>
            </p:nvSpPr>
            <p:spPr>
              <a:xfrm flipH="1">
                <a:off x="9245680" y="2776784"/>
                <a:ext cx="149380" cy="74982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6" dirty="0">
                    <a:solidFill>
                      <a:schemeClr val="bg2">
                        <a:lumMod val="20000"/>
                        <a:lumOff val="80000"/>
                      </a:schemeClr>
                    </a:solidFill>
                    <a:latin typeface="Calibri Light" panose="020F0302020204030204" pitchFamily="34" charset="0"/>
                  </a:rPr>
                  <a:t>L</a:t>
                </a:r>
              </a:p>
            </p:txBody>
          </p:sp>
          <p:sp>
            <p:nvSpPr>
              <p:cNvPr id="99" name="Rectangle 98"/>
              <p:cNvSpPr/>
              <p:nvPr/>
            </p:nvSpPr>
            <p:spPr>
              <a:xfrm flipH="1">
                <a:off x="10037714" y="2776784"/>
                <a:ext cx="149380" cy="74982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6" dirty="0">
                    <a:solidFill>
                      <a:schemeClr val="bg2">
                        <a:lumMod val="20000"/>
                        <a:lumOff val="80000"/>
                      </a:schemeClr>
                    </a:solidFill>
                    <a:latin typeface="Calibri Light" panose="020F0302020204030204" pitchFamily="34" charset="0"/>
                  </a:rPr>
                  <a:t>L</a:t>
                </a:r>
              </a:p>
            </p:txBody>
          </p:sp>
          <p:sp>
            <p:nvSpPr>
              <p:cNvPr id="100" name="Rectangle 99"/>
              <p:cNvSpPr/>
              <p:nvPr/>
            </p:nvSpPr>
            <p:spPr>
              <a:xfrm flipH="1">
                <a:off x="10437523" y="2776784"/>
                <a:ext cx="149380" cy="74982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6" dirty="0">
                    <a:solidFill>
                      <a:schemeClr val="bg2">
                        <a:lumMod val="20000"/>
                        <a:lumOff val="80000"/>
                      </a:schemeClr>
                    </a:solidFill>
                    <a:latin typeface="Calibri Light" panose="020F0302020204030204" pitchFamily="34" charset="0"/>
                  </a:rPr>
                  <a:t>L</a:t>
                </a:r>
              </a:p>
            </p:txBody>
          </p:sp>
          <p:sp>
            <p:nvSpPr>
              <p:cNvPr id="101" name="Rectangle 100"/>
              <p:cNvSpPr/>
              <p:nvPr/>
            </p:nvSpPr>
            <p:spPr>
              <a:xfrm flipH="1">
                <a:off x="10864908" y="2776784"/>
                <a:ext cx="149380" cy="74982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6" dirty="0">
                    <a:solidFill>
                      <a:schemeClr val="bg2">
                        <a:lumMod val="20000"/>
                        <a:lumOff val="80000"/>
                      </a:schemeClr>
                    </a:solidFill>
                    <a:latin typeface="Calibri Light" panose="020F0302020204030204" pitchFamily="34" charset="0"/>
                  </a:rPr>
                  <a:t>L</a:t>
                </a:r>
              </a:p>
            </p:txBody>
          </p:sp>
          <p:sp>
            <p:nvSpPr>
              <p:cNvPr id="102" name="Rectangle 101"/>
              <p:cNvSpPr/>
              <p:nvPr/>
            </p:nvSpPr>
            <p:spPr>
              <a:xfrm flipH="1">
                <a:off x="9835040" y="2776784"/>
                <a:ext cx="149380" cy="749825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6" dirty="0">
                    <a:solidFill>
                      <a:srgbClr val="FFFFFF"/>
                    </a:solidFill>
                    <a:latin typeface="Calibri Light" panose="020F0302020204030204" pitchFamily="34" charset="0"/>
                  </a:rPr>
                  <a:t>S</a:t>
                </a:r>
              </a:p>
            </p:txBody>
          </p:sp>
          <p:sp>
            <p:nvSpPr>
              <p:cNvPr id="103" name="Rectangle 102"/>
              <p:cNvSpPr/>
              <p:nvPr/>
            </p:nvSpPr>
            <p:spPr>
              <a:xfrm flipH="1">
                <a:off x="9571565" y="2776784"/>
                <a:ext cx="149380" cy="74982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6" dirty="0">
                    <a:solidFill>
                      <a:schemeClr val="bg2">
                        <a:lumMod val="20000"/>
                        <a:lumOff val="80000"/>
                      </a:schemeClr>
                    </a:solidFill>
                    <a:latin typeface="Calibri Light" panose="020F0302020204030204" pitchFamily="34" charset="0"/>
                  </a:rPr>
                  <a:t>L</a:t>
                </a:r>
              </a:p>
            </p:txBody>
          </p:sp>
          <p:sp>
            <p:nvSpPr>
              <p:cNvPr id="104" name="Rectangle 103"/>
              <p:cNvSpPr/>
              <p:nvPr/>
            </p:nvSpPr>
            <p:spPr>
              <a:xfrm flipH="1">
                <a:off x="9008046" y="2776783"/>
                <a:ext cx="149380" cy="749825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6" dirty="0">
                    <a:solidFill>
                      <a:schemeClr val="bg2">
                        <a:lumMod val="20000"/>
                        <a:lumOff val="80000"/>
                      </a:schemeClr>
                    </a:solidFill>
                    <a:latin typeface="Calibri Light" panose="020F0302020204030204" pitchFamily="34" charset="0"/>
                  </a:rPr>
                  <a:t>R</a:t>
                </a:r>
              </a:p>
            </p:txBody>
          </p:sp>
        </p:grp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19876-7A05-0C4C-87B7-C5977C914C96}" type="datetime1">
              <a:rPr lang="en-US" smtClean="0"/>
              <a:t>11/14/24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327531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" name="Group 152"/>
          <p:cNvGrpSpPr/>
          <p:nvPr/>
        </p:nvGrpSpPr>
        <p:grpSpPr>
          <a:xfrm>
            <a:off x="2362200" y="5637870"/>
            <a:ext cx="7285497" cy="527221"/>
            <a:chOff x="838200" y="5402650"/>
            <a:chExt cx="7285497" cy="527221"/>
          </a:xfrm>
        </p:grpSpPr>
        <p:sp>
          <p:nvSpPr>
            <p:cNvPr id="154" name="Rectangle 153"/>
            <p:cNvSpPr/>
            <p:nvPr/>
          </p:nvSpPr>
          <p:spPr>
            <a:xfrm flipH="1">
              <a:off x="3760900" y="5402650"/>
              <a:ext cx="105033" cy="527221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969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Calibri Light" panose="020F0302020204030204" pitchFamily="34" charset="0"/>
                </a:rPr>
                <a:t>R</a:t>
              </a: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3891735" y="5481594"/>
              <a:ext cx="961482" cy="3953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969" dirty="0">
                  <a:latin typeface="Calibri Light" panose="020F0302020204030204" pitchFamily="34" charset="0"/>
                </a:rPr>
                <a:t>Receive</a:t>
              </a:r>
            </a:p>
          </p:txBody>
        </p:sp>
        <p:sp>
          <p:nvSpPr>
            <p:cNvPr id="156" name="Rectangle 155"/>
            <p:cNvSpPr/>
            <p:nvPr/>
          </p:nvSpPr>
          <p:spPr>
            <a:xfrm flipH="1">
              <a:off x="7292506" y="5402650"/>
              <a:ext cx="105033" cy="527221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969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Calibri Light" panose="020F0302020204030204" pitchFamily="34" charset="0"/>
                </a:rPr>
                <a:t>S</a:t>
              </a:r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7437291" y="5481594"/>
              <a:ext cx="686406" cy="3953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969" dirty="0">
                  <a:latin typeface="Calibri Light" panose="020F0302020204030204" pitchFamily="34" charset="0"/>
                </a:rPr>
                <a:t>Send</a:t>
              </a:r>
            </a:p>
          </p:txBody>
        </p:sp>
        <p:sp>
          <p:nvSpPr>
            <p:cNvPr id="158" name="Rectangle 157"/>
            <p:cNvSpPr/>
            <p:nvPr/>
          </p:nvSpPr>
          <p:spPr>
            <a:xfrm flipH="1">
              <a:off x="5162145" y="5402650"/>
              <a:ext cx="105033" cy="52722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969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Calibri Light" panose="020F0302020204030204" pitchFamily="34" charset="0"/>
                </a:rPr>
                <a:t>L</a:t>
              </a:r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5259938" y="5481594"/>
              <a:ext cx="1838324" cy="3953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969" dirty="0">
                  <a:latin typeface="Calibri Light" panose="020F0302020204030204" pitchFamily="34" charset="0"/>
                </a:rPr>
                <a:t>Local processing</a:t>
              </a:r>
            </a:p>
          </p:txBody>
        </p:sp>
        <p:sp>
          <p:nvSpPr>
            <p:cNvPr id="160" name="Rounded Rectangle 159"/>
            <p:cNvSpPr/>
            <p:nvPr/>
          </p:nvSpPr>
          <p:spPr>
            <a:xfrm>
              <a:off x="838200" y="5402650"/>
              <a:ext cx="875343" cy="527221"/>
            </a:xfrm>
            <a:prstGeom prst="roundRect">
              <a:avLst/>
            </a:prstGeom>
            <a:solidFill>
              <a:srgbClr val="808785"/>
            </a:solidFill>
            <a:ln>
              <a:solidFill>
                <a:srgbClr val="00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353">
                <a:defRPr/>
              </a:pPr>
              <a:r>
                <a:rPr lang="en-US" dirty="0">
                  <a:solidFill>
                    <a:prstClr val="white"/>
                  </a:solidFill>
                  <a:latin typeface="Calibri Light" panose="020F0302020204030204" pitchFamily="34" charset="0"/>
                </a:rPr>
                <a:t>Host A</a:t>
              </a:r>
            </a:p>
          </p:txBody>
        </p:sp>
        <p:sp>
          <p:nvSpPr>
            <p:cNvPr id="161" name="Rounded Rectangle 160"/>
            <p:cNvSpPr/>
            <p:nvPr/>
          </p:nvSpPr>
          <p:spPr>
            <a:xfrm>
              <a:off x="1911661" y="5402650"/>
              <a:ext cx="879062" cy="527221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353">
                <a:defRPr/>
              </a:pPr>
              <a:r>
                <a:rPr lang="en-US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Host B</a:t>
              </a:r>
            </a:p>
          </p:txBody>
        </p:sp>
      </p:grpSp>
      <p:grpSp>
        <p:nvGrpSpPr>
          <p:cNvPr id="162" name="Group 161"/>
          <p:cNvGrpSpPr/>
          <p:nvPr/>
        </p:nvGrpSpPr>
        <p:grpSpPr>
          <a:xfrm>
            <a:off x="1837628" y="1519572"/>
            <a:ext cx="8351561" cy="1904123"/>
            <a:chOff x="446048" y="2161169"/>
            <a:chExt cx="11877775" cy="2708086"/>
          </a:xfrm>
        </p:grpSpPr>
        <p:sp>
          <p:nvSpPr>
            <p:cNvPr id="163" name="Rectangle 162"/>
            <p:cNvSpPr/>
            <p:nvPr/>
          </p:nvSpPr>
          <p:spPr>
            <a:xfrm>
              <a:off x="446048" y="2161169"/>
              <a:ext cx="11877775" cy="270808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US" sz="2400" dirty="0">
                  <a:solidFill>
                    <a:srgbClr val="000000"/>
                  </a:solidFill>
                  <a:latin typeface="Calibri Light" panose="020F0302020204030204" pitchFamily="34" charset="0"/>
                </a:rPr>
                <a:t>Reduction argument: for every real trace…</a:t>
              </a:r>
            </a:p>
          </p:txBody>
        </p:sp>
        <p:grpSp>
          <p:nvGrpSpPr>
            <p:cNvPr id="164" name="Group 163"/>
            <p:cNvGrpSpPr/>
            <p:nvPr/>
          </p:nvGrpSpPr>
          <p:grpSpPr>
            <a:xfrm>
              <a:off x="1083734" y="2776784"/>
              <a:ext cx="2302204" cy="749825"/>
              <a:chOff x="1083734" y="2776784"/>
              <a:chExt cx="2302204" cy="749825"/>
            </a:xfrm>
          </p:grpSpPr>
          <p:sp>
            <p:nvSpPr>
              <p:cNvPr id="220" name="Rounded Rectangle 219"/>
              <p:cNvSpPr/>
              <p:nvPr/>
            </p:nvSpPr>
            <p:spPr>
              <a:xfrm>
                <a:off x="1083734" y="2776784"/>
                <a:ext cx="2302204" cy="749825"/>
              </a:xfrm>
              <a:prstGeom prst="roundRect">
                <a:avLst/>
              </a:prstGeom>
              <a:solidFill>
                <a:srgbClr val="808785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914353">
                  <a:defRPr/>
                </a:pPr>
                <a:endParaRPr lang="en-US" sz="1406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Calibri Light" panose="020F0302020204030204" pitchFamily="34" charset="0"/>
                </a:endParaRPr>
              </a:p>
            </p:txBody>
          </p:sp>
          <p:sp>
            <p:nvSpPr>
              <p:cNvPr id="221" name="Rectangle 220"/>
              <p:cNvSpPr/>
              <p:nvPr/>
            </p:nvSpPr>
            <p:spPr>
              <a:xfrm flipH="1">
                <a:off x="1442537" y="2776784"/>
                <a:ext cx="149380" cy="749825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6" dirty="0">
                    <a:solidFill>
                      <a:schemeClr val="bg2">
                        <a:lumMod val="20000"/>
                        <a:lumOff val="80000"/>
                      </a:schemeClr>
                    </a:solidFill>
                    <a:latin typeface="Calibri Light" panose="020F0302020204030204" pitchFamily="34" charset="0"/>
                  </a:rPr>
                  <a:t>R</a:t>
                </a:r>
              </a:p>
            </p:txBody>
          </p:sp>
          <p:sp>
            <p:nvSpPr>
              <p:cNvPr id="222" name="Rectangle 221"/>
              <p:cNvSpPr/>
              <p:nvPr/>
            </p:nvSpPr>
            <p:spPr>
              <a:xfrm flipH="1">
                <a:off x="1765806" y="2776784"/>
                <a:ext cx="149380" cy="749825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6" dirty="0">
                    <a:solidFill>
                      <a:schemeClr val="bg2">
                        <a:lumMod val="20000"/>
                        <a:lumOff val="80000"/>
                      </a:schemeClr>
                    </a:solidFill>
                    <a:latin typeface="Calibri Light" panose="020F0302020204030204" pitchFamily="34" charset="0"/>
                  </a:rPr>
                  <a:t>R</a:t>
                </a:r>
              </a:p>
            </p:txBody>
          </p:sp>
          <p:sp>
            <p:nvSpPr>
              <p:cNvPr id="223" name="Rectangle 222"/>
              <p:cNvSpPr/>
              <p:nvPr/>
            </p:nvSpPr>
            <p:spPr>
              <a:xfrm flipH="1">
                <a:off x="1591917" y="2776784"/>
                <a:ext cx="149380" cy="74982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6" dirty="0">
                    <a:solidFill>
                      <a:schemeClr val="bg2">
                        <a:lumMod val="20000"/>
                        <a:lumOff val="80000"/>
                      </a:schemeClr>
                    </a:solidFill>
                    <a:latin typeface="Calibri Light" panose="020F0302020204030204" pitchFamily="34" charset="0"/>
                  </a:rPr>
                  <a:t>L</a:t>
                </a:r>
              </a:p>
            </p:txBody>
          </p:sp>
          <p:sp>
            <p:nvSpPr>
              <p:cNvPr id="224" name="Rectangle 223"/>
              <p:cNvSpPr/>
              <p:nvPr/>
            </p:nvSpPr>
            <p:spPr>
              <a:xfrm flipH="1">
                <a:off x="2025409" y="2776784"/>
                <a:ext cx="149380" cy="74982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6" dirty="0">
                    <a:solidFill>
                      <a:schemeClr val="bg2">
                        <a:lumMod val="20000"/>
                        <a:lumOff val="80000"/>
                      </a:schemeClr>
                    </a:solidFill>
                    <a:latin typeface="Calibri Light" panose="020F0302020204030204" pitchFamily="34" charset="0"/>
                  </a:rPr>
                  <a:t>L</a:t>
                </a:r>
              </a:p>
            </p:txBody>
          </p:sp>
          <p:sp>
            <p:nvSpPr>
              <p:cNvPr id="225" name="Rectangle 224"/>
              <p:cNvSpPr/>
              <p:nvPr/>
            </p:nvSpPr>
            <p:spPr>
              <a:xfrm flipH="1">
                <a:off x="2783760" y="2776784"/>
                <a:ext cx="149380" cy="74982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6" dirty="0">
                    <a:solidFill>
                      <a:schemeClr val="bg2">
                        <a:lumMod val="20000"/>
                        <a:lumOff val="80000"/>
                      </a:schemeClr>
                    </a:solidFill>
                    <a:latin typeface="Calibri Light" panose="020F0302020204030204" pitchFamily="34" charset="0"/>
                  </a:rPr>
                  <a:t>L</a:t>
                </a:r>
              </a:p>
            </p:txBody>
          </p:sp>
          <p:sp>
            <p:nvSpPr>
              <p:cNvPr id="226" name="Rectangle 225"/>
              <p:cNvSpPr/>
              <p:nvPr/>
            </p:nvSpPr>
            <p:spPr>
              <a:xfrm flipH="1">
                <a:off x="2386559" y="2776784"/>
                <a:ext cx="149380" cy="749825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6" dirty="0">
                    <a:solidFill>
                      <a:srgbClr val="FFFFFF"/>
                    </a:solidFill>
                    <a:latin typeface="Calibri Light" panose="020F0302020204030204" pitchFamily="34" charset="0"/>
                  </a:rPr>
                  <a:t>S</a:t>
                </a:r>
              </a:p>
            </p:txBody>
          </p:sp>
          <p:sp>
            <p:nvSpPr>
              <p:cNvPr id="227" name="Rectangle 226"/>
              <p:cNvSpPr/>
              <p:nvPr/>
            </p:nvSpPr>
            <p:spPr>
              <a:xfrm flipH="1">
                <a:off x="3085127" y="2776784"/>
                <a:ext cx="149380" cy="749825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6" dirty="0">
                    <a:solidFill>
                      <a:srgbClr val="FFFFFF"/>
                    </a:solidFill>
                    <a:latin typeface="Calibri Light" panose="020F0302020204030204" pitchFamily="34" charset="0"/>
                  </a:rPr>
                  <a:t>S</a:t>
                </a:r>
              </a:p>
            </p:txBody>
          </p:sp>
        </p:grpSp>
        <p:grpSp>
          <p:nvGrpSpPr>
            <p:cNvPr id="165" name="Group 164"/>
            <p:cNvGrpSpPr/>
            <p:nvPr/>
          </p:nvGrpSpPr>
          <p:grpSpPr>
            <a:xfrm>
              <a:off x="6484815" y="3849487"/>
              <a:ext cx="3702278" cy="749825"/>
              <a:chOff x="6484815" y="3849487"/>
              <a:chExt cx="3702278" cy="749825"/>
            </a:xfrm>
          </p:grpSpPr>
          <p:sp>
            <p:nvSpPr>
              <p:cNvPr id="209" name="Rounded Rectangle 208"/>
              <p:cNvSpPr/>
              <p:nvPr/>
            </p:nvSpPr>
            <p:spPr>
              <a:xfrm>
                <a:off x="6484815" y="3849487"/>
                <a:ext cx="3702278" cy="749825"/>
              </a:xfrm>
              <a:prstGeom prst="round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914353">
                  <a:defRPr/>
                </a:pPr>
                <a:endParaRPr lang="en-US" sz="1406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Calibri Light" panose="020F0302020204030204" pitchFamily="34" charset="0"/>
                </a:endParaRPr>
              </a:p>
            </p:txBody>
          </p:sp>
          <p:sp>
            <p:nvSpPr>
              <p:cNvPr id="210" name="Rectangle 209"/>
              <p:cNvSpPr/>
              <p:nvPr/>
            </p:nvSpPr>
            <p:spPr>
              <a:xfrm flipH="1">
                <a:off x="7261014" y="3849487"/>
                <a:ext cx="149380" cy="749825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6" dirty="0">
                    <a:solidFill>
                      <a:schemeClr val="bg2">
                        <a:lumMod val="20000"/>
                        <a:lumOff val="80000"/>
                      </a:schemeClr>
                    </a:solidFill>
                    <a:latin typeface="Calibri Light" panose="020F0302020204030204" pitchFamily="34" charset="0"/>
                  </a:rPr>
                  <a:t>R</a:t>
                </a:r>
              </a:p>
            </p:txBody>
          </p:sp>
          <p:sp>
            <p:nvSpPr>
              <p:cNvPr id="211" name="Rectangle 210"/>
              <p:cNvSpPr/>
              <p:nvPr/>
            </p:nvSpPr>
            <p:spPr>
              <a:xfrm flipH="1">
                <a:off x="7694508" y="3849487"/>
                <a:ext cx="149380" cy="749825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6" dirty="0">
                    <a:solidFill>
                      <a:schemeClr val="bg2">
                        <a:lumMod val="20000"/>
                        <a:lumOff val="80000"/>
                      </a:schemeClr>
                    </a:solidFill>
                    <a:latin typeface="Calibri Light" panose="020F0302020204030204" pitchFamily="34" charset="0"/>
                  </a:rPr>
                  <a:t>R</a:t>
                </a:r>
              </a:p>
            </p:txBody>
          </p:sp>
          <p:sp>
            <p:nvSpPr>
              <p:cNvPr id="212" name="Rectangle 211"/>
              <p:cNvSpPr/>
              <p:nvPr/>
            </p:nvSpPr>
            <p:spPr>
              <a:xfrm flipH="1">
                <a:off x="8369437" y="3849487"/>
                <a:ext cx="149380" cy="749825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6" dirty="0">
                    <a:solidFill>
                      <a:srgbClr val="FFFFFF"/>
                    </a:solidFill>
                    <a:latin typeface="Calibri Light" panose="020F0302020204030204" pitchFamily="34" charset="0"/>
                  </a:rPr>
                  <a:t>S</a:t>
                </a:r>
              </a:p>
            </p:txBody>
          </p:sp>
          <p:sp>
            <p:nvSpPr>
              <p:cNvPr id="213" name="Rectangle 212"/>
              <p:cNvSpPr/>
              <p:nvPr/>
            </p:nvSpPr>
            <p:spPr>
              <a:xfrm flipH="1">
                <a:off x="8981799" y="3849487"/>
                <a:ext cx="149380" cy="749825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6" dirty="0">
                    <a:solidFill>
                      <a:srgbClr val="FFFFFF"/>
                    </a:solidFill>
                    <a:latin typeface="Calibri Light" panose="020F0302020204030204" pitchFamily="34" charset="0"/>
                  </a:rPr>
                  <a:t>S</a:t>
                </a:r>
              </a:p>
            </p:txBody>
          </p:sp>
          <p:sp>
            <p:nvSpPr>
              <p:cNvPr id="214" name="Rectangle 213"/>
              <p:cNvSpPr/>
              <p:nvPr/>
            </p:nvSpPr>
            <p:spPr>
              <a:xfrm flipH="1">
                <a:off x="9594161" y="3849487"/>
                <a:ext cx="149380" cy="749825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6" dirty="0">
                    <a:solidFill>
                      <a:srgbClr val="FFFFFF"/>
                    </a:solidFill>
                    <a:latin typeface="Calibri Light" panose="020F0302020204030204" pitchFamily="34" charset="0"/>
                  </a:rPr>
                  <a:t>S</a:t>
                </a:r>
              </a:p>
            </p:txBody>
          </p:sp>
          <p:sp>
            <p:nvSpPr>
              <p:cNvPr id="215" name="Rectangle 214"/>
              <p:cNvSpPr/>
              <p:nvPr/>
            </p:nvSpPr>
            <p:spPr>
              <a:xfrm flipH="1">
                <a:off x="7076701" y="3849487"/>
                <a:ext cx="149380" cy="74982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6" dirty="0">
                    <a:solidFill>
                      <a:schemeClr val="bg2">
                        <a:lumMod val="20000"/>
                        <a:lumOff val="80000"/>
                      </a:schemeClr>
                    </a:solidFill>
                    <a:latin typeface="Calibri Light" panose="020F0302020204030204" pitchFamily="34" charset="0"/>
                  </a:rPr>
                  <a:t>L</a:t>
                </a:r>
              </a:p>
            </p:txBody>
          </p:sp>
          <p:sp>
            <p:nvSpPr>
              <p:cNvPr id="216" name="Rectangle 215"/>
              <p:cNvSpPr/>
              <p:nvPr/>
            </p:nvSpPr>
            <p:spPr>
              <a:xfrm flipH="1">
                <a:off x="7476511" y="3849487"/>
                <a:ext cx="149380" cy="74982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6" dirty="0">
                    <a:solidFill>
                      <a:schemeClr val="bg2">
                        <a:lumMod val="20000"/>
                        <a:lumOff val="80000"/>
                      </a:schemeClr>
                    </a:solidFill>
                    <a:latin typeface="Calibri Light" panose="020F0302020204030204" pitchFamily="34" charset="0"/>
                  </a:rPr>
                  <a:t>L</a:t>
                </a:r>
              </a:p>
            </p:txBody>
          </p:sp>
          <p:sp>
            <p:nvSpPr>
              <p:cNvPr id="217" name="Rectangle 216"/>
              <p:cNvSpPr/>
              <p:nvPr/>
            </p:nvSpPr>
            <p:spPr>
              <a:xfrm flipH="1">
                <a:off x="7903896" y="3849487"/>
                <a:ext cx="149380" cy="74982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6" dirty="0">
                    <a:solidFill>
                      <a:schemeClr val="bg2">
                        <a:lumMod val="20000"/>
                        <a:lumOff val="80000"/>
                      </a:schemeClr>
                    </a:solidFill>
                    <a:latin typeface="Calibri Light" panose="020F0302020204030204" pitchFamily="34" charset="0"/>
                  </a:rPr>
                  <a:t>L</a:t>
                </a:r>
              </a:p>
            </p:txBody>
          </p:sp>
          <p:sp>
            <p:nvSpPr>
              <p:cNvPr id="218" name="Rectangle 217"/>
              <p:cNvSpPr/>
              <p:nvPr/>
            </p:nvSpPr>
            <p:spPr>
              <a:xfrm flipH="1">
                <a:off x="8605347" y="3849487"/>
                <a:ext cx="149380" cy="74982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6" dirty="0">
                    <a:solidFill>
                      <a:schemeClr val="bg2">
                        <a:lumMod val="20000"/>
                        <a:lumOff val="80000"/>
                      </a:schemeClr>
                    </a:solidFill>
                    <a:latin typeface="Calibri Light" panose="020F0302020204030204" pitchFamily="34" charset="0"/>
                  </a:rPr>
                  <a:t>L</a:t>
                </a:r>
              </a:p>
            </p:txBody>
          </p:sp>
          <p:sp>
            <p:nvSpPr>
              <p:cNvPr id="219" name="Rectangle 218"/>
              <p:cNvSpPr/>
              <p:nvPr/>
            </p:nvSpPr>
            <p:spPr>
              <a:xfrm flipH="1">
                <a:off x="9432541" y="3849487"/>
                <a:ext cx="149380" cy="74982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6" dirty="0">
                    <a:solidFill>
                      <a:schemeClr val="bg2">
                        <a:lumMod val="20000"/>
                        <a:lumOff val="80000"/>
                      </a:schemeClr>
                    </a:solidFill>
                    <a:latin typeface="Calibri Light" panose="020F0302020204030204" pitchFamily="34" charset="0"/>
                  </a:rPr>
                  <a:t>L</a:t>
                </a:r>
              </a:p>
            </p:txBody>
          </p:sp>
        </p:grpSp>
        <p:grpSp>
          <p:nvGrpSpPr>
            <p:cNvPr id="166" name="Group 165"/>
            <p:cNvGrpSpPr/>
            <p:nvPr/>
          </p:nvGrpSpPr>
          <p:grpSpPr>
            <a:xfrm>
              <a:off x="4633693" y="2776784"/>
              <a:ext cx="2302201" cy="749825"/>
              <a:chOff x="4633693" y="2776784"/>
              <a:chExt cx="2302201" cy="749825"/>
            </a:xfrm>
          </p:grpSpPr>
          <p:sp>
            <p:nvSpPr>
              <p:cNvPr id="191" name="Rounded Rectangle 190"/>
              <p:cNvSpPr/>
              <p:nvPr/>
            </p:nvSpPr>
            <p:spPr>
              <a:xfrm>
                <a:off x="4633693" y="2776784"/>
                <a:ext cx="2302201" cy="749825"/>
              </a:xfrm>
              <a:prstGeom prst="roundRect">
                <a:avLst/>
              </a:prstGeom>
              <a:solidFill>
                <a:srgbClr val="808785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914353">
                  <a:defRPr/>
                </a:pPr>
                <a:endParaRPr lang="en-US" sz="1406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Calibri Light" panose="020F0302020204030204" pitchFamily="34" charset="0"/>
                </a:endParaRPr>
              </a:p>
            </p:txBody>
          </p:sp>
          <p:sp>
            <p:nvSpPr>
              <p:cNvPr id="202" name="Rectangle 201"/>
              <p:cNvSpPr/>
              <p:nvPr/>
            </p:nvSpPr>
            <p:spPr>
              <a:xfrm flipH="1">
                <a:off x="5409396" y="2776784"/>
                <a:ext cx="149380" cy="749825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6" dirty="0">
                    <a:solidFill>
                      <a:schemeClr val="bg2">
                        <a:lumMod val="20000"/>
                        <a:lumOff val="80000"/>
                      </a:schemeClr>
                    </a:solidFill>
                    <a:latin typeface="Calibri Light" panose="020F0302020204030204" pitchFamily="34" charset="0"/>
                  </a:rPr>
                  <a:t>R</a:t>
                </a:r>
              </a:p>
            </p:txBody>
          </p:sp>
          <p:sp>
            <p:nvSpPr>
              <p:cNvPr id="203" name="Rectangle 202"/>
              <p:cNvSpPr/>
              <p:nvPr/>
            </p:nvSpPr>
            <p:spPr>
              <a:xfrm flipH="1">
                <a:off x="4825208" y="2776784"/>
                <a:ext cx="149380" cy="74982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6" dirty="0">
                    <a:solidFill>
                      <a:schemeClr val="bg2">
                        <a:lumMod val="20000"/>
                        <a:lumOff val="80000"/>
                      </a:schemeClr>
                    </a:solidFill>
                    <a:latin typeface="Calibri Light" panose="020F0302020204030204" pitchFamily="34" charset="0"/>
                  </a:rPr>
                  <a:t>L</a:t>
                </a:r>
              </a:p>
            </p:txBody>
          </p:sp>
          <p:sp>
            <p:nvSpPr>
              <p:cNvPr id="204" name="Rectangle 203"/>
              <p:cNvSpPr/>
              <p:nvPr/>
            </p:nvSpPr>
            <p:spPr>
              <a:xfrm flipH="1">
                <a:off x="5258700" y="2776784"/>
                <a:ext cx="149380" cy="74982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6" dirty="0">
                    <a:solidFill>
                      <a:schemeClr val="bg2">
                        <a:lumMod val="20000"/>
                        <a:lumOff val="80000"/>
                      </a:schemeClr>
                    </a:solidFill>
                    <a:latin typeface="Calibri Light" panose="020F0302020204030204" pitchFamily="34" charset="0"/>
                  </a:rPr>
                  <a:t>L</a:t>
                </a:r>
              </a:p>
            </p:txBody>
          </p:sp>
          <p:sp>
            <p:nvSpPr>
              <p:cNvPr id="205" name="Rectangle 204"/>
              <p:cNvSpPr/>
              <p:nvPr/>
            </p:nvSpPr>
            <p:spPr>
              <a:xfrm flipH="1">
                <a:off x="6410126" y="2776784"/>
                <a:ext cx="149380" cy="74982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6" dirty="0">
                    <a:solidFill>
                      <a:schemeClr val="bg2">
                        <a:lumMod val="20000"/>
                        <a:lumOff val="80000"/>
                      </a:schemeClr>
                    </a:solidFill>
                    <a:latin typeface="Calibri Light" panose="020F0302020204030204" pitchFamily="34" charset="0"/>
                  </a:rPr>
                  <a:t>L</a:t>
                </a:r>
              </a:p>
            </p:txBody>
          </p:sp>
          <p:sp>
            <p:nvSpPr>
              <p:cNvPr id="206" name="Rectangle 205"/>
              <p:cNvSpPr/>
              <p:nvPr/>
            </p:nvSpPr>
            <p:spPr>
              <a:xfrm flipH="1">
                <a:off x="5746382" y="2776784"/>
                <a:ext cx="149380" cy="749825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6" dirty="0">
                    <a:solidFill>
                      <a:srgbClr val="FFFFFF"/>
                    </a:solidFill>
                    <a:latin typeface="Calibri Light" panose="020F0302020204030204" pitchFamily="34" charset="0"/>
                  </a:rPr>
                  <a:t>S</a:t>
                </a:r>
              </a:p>
            </p:txBody>
          </p:sp>
          <p:sp>
            <p:nvSpPr>
              <p:cNvPr id="207" name="Rectangle 206"/>
              <p:cNvSpPr/>
              <p:nvPr/>
            </p:nvSpPr>
            <p:spPr>
              <a:xfrm flipH="1">
                <a:off x="6016022" y="2776784"/>
                <a:ext cx="149380" cy="749825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6" dirty="0">
                    <a:solidFill>
                      <a:srgbClr val="FFFFFF"/>
                    </a:solidFill>
                    <a:latin typeface="Calibri Light" panose="020F0302020204030204" pitchFamily="34" charset="0"/>
                  </a:rPr>
                  <a:t>S</a:t>
                </a:r>
              </a:p>
            </p:txBody>
          </p:sp>
          <p:sp>
            <p:nvSpPr>
              <p:cNvPr id="208" name="Rectangle 207"/>
              <p:cNvSpPr/>
              <p:nvPr/>
            </p:nvSpPr>
            <p:spPr>
              <a:xfrm flipH="1">
                <a:off x="5045614" y="2776784"/>
                <a:ext cx="149380" cy="749825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6" dirty="0">
                    <a:solidFill>
                      <a:schemeClr val="bg2">
                        <a:lumMod val="20000"/>
                        <a:lumOff val="80000"/>
                      </a:schemeClr>
                    </a:solidFill>
                    <a:latin typeface="Calibri Light" panose="020F0302020204030204" pitchFamily="34" charset="0"/>
                  </a:rPr>
                  <a:t>R</a:t>
                </a:r>
              </a:p>
            </p:txBody>
          </p:sp>
        </p:grpSp>
        <p:grpSp>
          <p:nvGrpSpPr>
            <p:cNvPr id="167" name="Group 166"/>
            <p:cNvGrpSpPr/>
            <p:nvPr/>
          </p:nvGrpSpPr>
          <p:grpSpPr>
            <a:xfrm>
              <a:off x="1517227" y="3849487"/>
              <a:ext cx="2271444" cy="749825"/>
              <a:chOff x="1517227" y="3849487"/>
              <a:chExt cx="2271444" cy="749825"/>
            </a:xfrm>
          </p:grpSpPr>
          <p:sp>
            <p:nvSpPr>
              <p:cNvPr id="186" name="Rounded Rectangle 185"/>
              <p:cNvSpPr/>
              <p:nvPr/>
            </p:nvSpPr>
            <p:spPr>
              <a:xfrm>
                <a:off x="1517227" y="3849487"/>
                <a:ext cx="2271444" cy="749825"/>
              </a:xfrm>
              <a:prstGeom prst="round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914353">
                  <a:defRPr/>
                </a:pPr>
                <a:endParaRPr lang="en-US" sz="1406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Calibri Light" panose="020F0302020204030204" pitchFamily="34" charset="0"/>
                </a:endParaRPr>
              </a:p>
            </p:txBody>
          </p:sp>
          <p:sp>
            <p:nvSpPr>
              <p:cNvPr id="187" name="Rectangle 186"/>
              <p:cNvSpPr/>
              <p:nvPr/>
            </p:nvSpPr>
            <p:spPr>
              <a:xfrm flipH="1">
                <a:off x="3192024" y="3849487"/>
                <a:ext cx="149380" cy="749825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6" dirty="0">
                    <a:solidFill>
                      <a:srgbClr val="FFFFFF"/>
                    </a:solidFill>
                    <a:latin typeface="Calibri Light" panose="020F0302020204030204" pitchFamily="34" charset="0"/>
                  </a:rPr>
                  <a:t>S</a:t>
                </a:r>
              </a:p>
            </p:txBody>
          </p:sp>
          <p:sp>
            <p:nvSpPr>
              <p:cNvPr id="188" name="Rectangle 187"/>
              <p:cNvSpPr/>
              <p:nvPr/>
            </p:nvSpPr>
            <p:spPr>
              <a:xfrm flipH="1">
                <a:off x="2729241" y="3849487"/>
                <a:ext cx="149380" cy="74982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6" dirty="0">
                    <a:solidFill>
                      <a:schemeClr val="bg2">
                        <a:lumMod val="20000"/>
                        <a:lumOff val="80000"/>
                      </a:schemeClr>
                    </a:solidFill>
                    <a:latin typeface="Calibri Light" panose="020F0302020204030204" pitchFamily="34" charset="0"/>
                  </a:rPr>
                  <a:t>L</a:t>
                </a:r>
              </a:p>
            </p:txBody>
          </p:sp>
          <p:sp>
            <p:nvSpPr>
              <p:cNvPr id="189" name="Rectangle 188"/>
              <p:cNvSpPr/>
              <p:nvPr/>
            </p:nvSpPr>
            <p:spPr>
              <a:xfrm flipH="1">
                <a:off x="2387785" y="3849487"/>
                <a:ext cx="149380" cy="74982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6" dirty="0">
                    <a:solidFill>
                      <a:schemeClr val="bg2">
                        <a:lumMod val="20000"/>
                        <a:lumOff val="80000"/>
                      </a:schemeClr>
                    </a:solidFill>
                    <a:latin typeface="Calibri Light" panose="020F0302020204030204" pitchFamily="34" charset="0"/>
                  </a:rPr>
                  <a:t>L</a:t>
                </a:r>
              </a:p>
            </p:txBody>
          </p:sp>
          <p:sp>
            <p:nvSpPr>
              <p:cNvPr id="190" name="Rectangle 189"/>
              <p:cNvSpPr/>
              <p:nvPr/>
            </p:nvSpPr>
            <p:spPr>
              <a:xfrm flipH="1">
                <a:off x="2040928" y="3849487"/>
                <a:ext cx="149380" cy="74982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6" dirty="0">
                    <a:solidFill>
                      <a:schemeClr val="bg2">
                        <a:lumMod val="20000"/>
                        <a:lumOff val="80000"/>
                      </a:schemeClr>
                    </a:solidFill>
                    <a:latin typeface="Calibri Light" panose="020F0302020204030204" pitchFamily="34" charset="0"/>
                  </a:rPr>
                  <a:t>L</a:t>
                </a:r>
              </a:p>
            </p:txBody>
          </p:sp>
        </p:grpSp>
        <p:grpSp>
          <p:nvGrpSpPr>
            <p:cNvPr id="168" name="Group 167"/>
            <p:cNvGrpSpPr/>
            <p:nvPr/>
          </p:nvGrpSpPr>
          <p:grpSpPr>
            <a:xfrm>
              <a:off x="4102073" y="3849484"/>
              <a:ext cx="2183580" cy="749828"/>
              <a:chOff x="4102073" y="3849484"/>
              <a:chExt cx="2183580" cy="749828"/>
            </a:xfrm>
          </p:grpSpPr>
          <p:sp>
            <p:nvSpPr>
              <p:cNvPr id="178" name="Rounded Rectangle 177"/>
              <p:cNvSpPr/>
              <p:nvPr/>
            </p:nvSpPr>
            <p:spPr>
              <a:xfrm>
                <a:off x="4102073" y="3849487"/>
                <a:ext cx="2183580" cy="749825"/>
              </a:xfrm>
              <a:prstGeom prst="round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914353">
                  <a:defRPr/>
                </a:pPr>
                <a:endParaRPr lang="en-US" sz="1406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Calibri Light" panose="020F0302020204030204" pitchFamily="34" charset="0"/>
                </a:endParaRPr>
              </a:p>
            </p:txBody>
          </p:sp>
          <p:sp>
            <p:nvSpPr>
              <p:cNvPr id="179" name="Rectangle 178"/>
              <p:cNvSpPr/>
              <p:nvPr/>
            </p:nvSpPr>
            <p:spPr>
              <a:xfrm flipH="1">
                <a:off x="4443308" y="3849487"/>
                <a:ext cx="149380" cy="749825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6" dirty="0">
                    <a:solidFill>
                      <a:schemeClr val="bg2">
                        <a:lumMod val="20000"/>
                        <a:lumOff val="80000"/>
                      </a:schemeClr>
                    </a:solidFill>
                    <a:latin typeface="Calibri Light" panose="020F0302020204030204" pitchFamily="34" charset="0"/>
                  </a:rPr>
                  <a:t>R</a:t>
                </a:r>
              </a:p>
            </p:txBody>
          </p:sp>
          <p:sp>
            <p:nvSpPr>
              <p:cNvPr id="180" name="Rectangle 179"/>
              <p:cNvSpPr/>
              <p:nvPr/>
            </p:nvSpPr>
            <p:spPr>
              <a:xfrm flipH="1">
                <a:off x="5823058" y="3849487"/>
                <a:ext cx="149380" cy="749825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6" dirty="0">
                    <a:solidFill>
                      <a:srgbClr val="FFFFFF"/>
                    </a:solidFill>
                    <a:latin typeface="Calibri Light" panose="020F0302020204030204" pitchFamily="34" charset="0"/>
                  </a:rPr>
                  <a:t>S</a:t>
                </a:r>
              </a:p>
            </p:txBody>
          </p:sp>
          <p:sp>
            <p:nvSpPr>
              <p:cNvPr id="181" name="Rectangle 180"/>
              <p:cNvSpPr/>
              <p:nvPr/>
            </p:nvSpPr>
            <p:spPr>
              <a:xfrm flipH="1">
                <a:off x="5226955" y="3849487"/>
                <a:ext cx="149380" cy="749825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6" dirty="0">
                    <a:solidFill>
                      <a:srgbClr val="FFFFFF"/>
                    </a:solidFill>
                    <a:latin typeface="Calibri Light" panose="020F0302020204030204" pitchFamily="34" charset="0"/>
                  </a:rPr>
                  <a:t>S</a:t>
                </a:r>
              </a:p>
            </p:txBody>
          </p:sp>
          <p:sp>
            <p:nvSpPr>
              <p:cNvPr id="182" name="Rectangle 181"/>
              <p:cNvSpPr/>
              <p:nvPr/>
            </p:nvSpPr>
            <p:spPr>
              <a:xfrm flipH="1">
                <a:off x="5530666" y="3849487"/>
                <a:ext cx="149380" cy="74982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6" dirty="0">
                    <a:solidFill>
                      <a:schemeClr val="bg2">
                        <a:lumMod val="20000"/>
                        <a:lumOff val="80000"/>
                      </a:schemeClr>
                    </a:solidFill>
                    <a:latin typeface="Calibri Light" panose="020F0302020204030204" pitchFamily="34" charset="0"/>
                  </a:rPr>
                  <a:t>L</a:t>
                </a:r>
              </a:p>
            </p:txBody>
          </p:sp>
          <p:sp>
            <p:nvSpPr>
              <p:cNvPr id="183" name="Rectangle 182"/>
              <p:cNvSpPr/>
              <p:nvPr/>
            </p:nvSpPr>
            <p:spPr>
              <a:xfrm flipH="1">
                <a:off x="4816868" y="3849487"/>
                <a:ext cx="149380" cy="74982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6" dirty="0">
                    <a:solidFill>
                      <a:schemeClr val="bg2">
                        <a:lumMod val="20000"/>
                        <a:lumOff val="80000"/>
                      </a:schemeClr>
                    </a:solidFill>
                    <a:latin typeface="Calibri Light" panose="020F0302020204030204" pitchFamily="34" charset="0"/>
                  </a:rPr>
                  <a:t>L</a:t>
                </a:r>
              </a:p>
            </p:txBody>
          </p:sp>
          <p:sp>
            <p:nvSpPr>
              <p:cNvPr id="184" name="Rectangle 183"/>
              <p:cNvSpPr/>
              <p:nvPr/>
            </p:nvSpPr>
            <p:spPr>
              <a:xfrm flipH="1">
                <a:off x="4629584" y="3849485"/>
                <a:ext cx="149380" cy="749825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6" dirty="0">
                    <a:solidFill>
                      <a:schemeClr val="bg2">
                        <a:lumMod val="20000"/>
                        <a:lumOff val="80000"/>
                      </a:schemeClr>
                    </a:solidFill>
                    <a:latin typeface="Calibri Light" panose="020F0302020204030204" pitchFamily="34" charset="0"/>
                  </a:rPr>
                  <a:t>R</a:t>
                </a:r>
              </a:p>
            </p:txBody>
          </p:sp>
          <p:sp>
            <p:nvSpPr>
              <p:cNvPr id="185" name="Rectangle 184"/>
              <p:cNvSpPr/>
              <p:nvPr/>
            </p:nvSpPr>
            <p:spPr>
              <a:xfrm flipH="1">
                <a:off x="4975539" y="3849484"/>
                <a:ext cx="149380" cy="749825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6" dirty="0">
                    <a:solidFill>
                      <a:schemeClr val="bg2">
                        <a:lumMod val="20000"/>
                        <a:lumOff val="80000"/>
                      </a:schemeClr>
                    </a:solidFill>
                    <a:latin typeface="Calibri Light" panose="020F0302020204030204" pitchFamily="34" charset="0"/>
                  </a:rPr>
                  <a:t>R</a:t>
                </a:r>
              </a:p>
            </p:txBody>
          </p:sp>
        </p:grpSp>
        <p:grpSp>
          <p:nvGrpSpPr>
            <p:cNvPr id="169" name="Group 168"/>
            <p:cNvGrpSpPr/>
            <p:nvPr/>
          </p:nvGrpSpPr>
          <p:grpSpPr>
            <a:xfrm>
              <a:off x="8778241" y="2776783"/>
              <a:ext cx="2492587" cy="749826"/>
              <a:chOff x="8778241" y="2776783"/>
              <a:chExt cx="2492587" cy="749826"/>
            </a:xfrm>
          </p:grpSpPr>
          <p:sp>
            <p:nvSpPr>
              <p:cNvPr id="170" name="Rounded Rectangle 169"/>
              <p:cNvSpPr/>
              <p:nvPr/>
            </p:nvSpPr>
            <p:spPr>
              <a:xfrm>
                <a:off x="8778241" y="2776784"/>
                <a:ext cx="2492587" cy="749825"/>
              </a:xfrm>
              <a:prstGeom prst="roundRect">
                <a:avLst/>
              </a:prstGeom>
              <a:solidFill>
                <a:srgbClr val="808785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914353">
                  <a:defRPr/>
                </a:pPr>
                <a:endParaRPr lang="en-US" sz="1406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Calibri Light" panose="020F0302020204030204" pitchFamily="34" charset="0"/>
                </a:endParaRPr>
              </a:p>
            </p:txBody>
          </p:sp>
          <p:sp>
            <p:nvSpPr>
              <p:cNvPr id="171" name="Rectangle 170"/>
              <p:cNvSpPr/>
              <p:nvPr/>
            </p:nvSpPr>
            <p:spPr>
              <a:xfrm flipH="1">
                <a:off x="9245680" y="2776784"/>
                <a:ext cx="149380" cy="74982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6" dirty="0">
                    <a:solidFill>
                      <a:schemeClr val="bg2">
                        <a:lumMod val="20000"/>
                        <a:lumOff val="80000"/>
                      </a:schemeClr>
                    </a:solidFill>
                    <a:latin typeface="Calibri Light" panose="020F0302020204030204" pitchFamily="34" charset="0"/>
                  </a:rPr>
                  <a:t>L</a:t>
                </a:r>
              </a:p>
            </p:txBody>
          </p:sp>
          <p:sp>
            <p:nvSpPr>
              <p:cNvPr id="172" name="Rectangle 171"/>
              <p:cNvSpPr/>
              <p:nvPr/>
            </p:nvSpPr>
            <p:spPr>
              <a:xfrm flipH="1">
                <a:off x="10037714" y="2776784"/>
                <a:ext cx="149380" cy="74982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6" dirty="0">
                    <a:solidFill>
                      <a:schemeClr val="bg2">
                        <a:lumMod val="20000"/>
                        <a:lumOff val="80000"/>
                      </a:schemeClr>
                    </a:solidFill>
                    <a:latin typeface="Calibri Light" panose="020F0302020204030204" pitchFamily="34" charset="0"/>
                  </a:rPr>
                  <a:t>L</a:t>
                </a:r>
              </a:p>
            </p:txBody>
          </p:sp>
          <p:sp>
            <p:nvSpPr>
              <p:cNvPr id="173" name="Rectangle 172"/>
              <p:cNvSpPr/>
              <p:nvPr/>
            </p:nvSpPr>
            <p:spPr>
              <a:xfrm flipH="1">
                <a:off x="10437523" y="2776784"/>
                <a:ext cx="149380" cy="74982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6" dirty="0">
                    <a:solidFill>
                      <a:schemeClr val="bg2">
                        <a:lumMod val="20000"/>
                        <a:lumOff val="80000"/>
                      </a:schemeClr>
                    </a:solidFill>
                    <a:latin typeface="Calibri Light" panose="020F0302020204030204" pitchFamily="34" charset="0"/>
                  </a:rPr>
                  <a:t>L</a:t>
                </a:r>
              </a:p>
            </p:txBody>
          </p:sp>
          <p:sp>
            <p:nvSpPr>
              <p:cNvPr id="174" name="Rectangle 173"/>
              <p:cNvSpPr/>
              <p:nvPr/>
            </p:nvSpPr>
            <p:spPr>
              <a:xfrm flipH="1">
                <a:off x="10864908" y="2776784"/>
                <a:ext cx="149380" cy="74982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6" dirty="0">
                    <a:solidFill>
                      <a:schemeClr val="bg2">
                        <a:lumMod val="20000"/>
                        <a:lumOff val="80000"/>
                      </a:schemeClr>
                    </a:solidFill>
                    <a:latin typeface="Calibri Light" panose="020F0302020204030204" pitchFamily="34" charset="0"/>
                  </a:rPr>
                  <a:t>L</a:t>
                </a:r>
              </a:p>
            </p:txBody>
          </p:sp>
          <p:sp>
            <p:nvSpPr>
              <p:cNvPr id="175" name="Rectangle 174"/>
              <p:cNvSpPr/>
              <p:nvPr/>
            </p:nvSpPr>
            <p:spPr>
              <a:xfrm flipH="1">
                <a:off x="9835040" y="2776784"/>
                <a:ext cx="149380" cy="749825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6" dirty="0">
                    <a:solidFill>
                      <a:srgbClr val="FFFFFF"/>
                    </a:solidFill>
                    <a:latin typeface="Calibri Light" panose="020F0302020204030204" pitchFamily="34" charset="0"/>
                  </a:rPr>
                  <a:t>S</a:t>
                </a:r>
              </a:p>
            </p:txBody>
          </p:sp>
          <p:sp>
            <p:nvSpPr>
              <p:cNvPr id="176" name="Rectangle 175"/>
              <p:cNvSpPr/>
              <p:nvPr/>
            </p:nvSpPr>
            <p:spPr>
              <a:xfrm flipH="1">
                <a:off x="9571565" y="2776784"/>
                <a:ext cx="149380" cy="74982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6" dirty="0">
                    <a:solidFill>
                      <a:schemeClr val="bg2">
                        <a:lumMod val="20000"/>
                        <a:lumOff val="80000"/>
                      </a:schemeClr>
                    </a:solidFill>
                    <a:latin typeface="Calibri Light" panose="020F0302020204030204" pitchFamily="34" charset="0"/>
                  </a:rPr>
                  <a:t>L</a:t>
                </a:r>
              </a:p>
            </p:txBody>
          </p:sp>
          <p:sp>
            <p:nvSpPr>
              <p:cNvPr id="177" name="Rectangle 176"/>
              <p:cNvSpPr/>
              <p:nvPr/>
            </p:nvSpPr>
            <p:spPr>
              <a:xfrm flipH="1">
                <a:off x="9008046" y="2776783"/>
                <a:ext cx="149380" cy="749825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6" dirty="0">
                    <a:solidFill>
                      <a:schemeClr val="bg2">
                        <a:lumMod val="20000"/>
                        <a:lumOff val="80000"/>
                      </a:schemeClr>
                    </a:solidFill>
                    <a:latin typeface="Calibri Light" panose="020F0302020204030204" pitchFamily="34" charset="0"/>
                  </a:rPr>
                  <a:t>R</a:t>
                </a:r>
              </a:p>
            </p:txBody>
          </p:sp>
        </p:grpSp>
      </p:grpSp>
      <p:sp>
        <p:nvSpPr>
          <p:cNvPr id="229" name="Rectangle 228"/>
          <p:cNvSpPr/>
          <p:nvPr/>
        </p:nvSpPr>
        <p:spPr>
          <a:xfrm>
            <a:off x="1839080" y="3423695"/>
            <a:ext cx="8351561" cy="190412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2400" dirty="0">
                <a:solidFill>
                  <a:srgbClr val="000000"/>
                </a:solidFill>
                <a:latin typeface="Calibri Light" panose="020F0302020204030204" pitchFamily="34" charset="0"/>
              </a:rPr>
              <a:t>…there is a corresponding legal trace with atomic host steps </a:t>
            </a:r>
          </a:p>
        </p:txBody>
      </p:sp>
      <p:grpSp>
        <p:nvGrpSpPr>
          <p:cNvPr id="230" name="Group 229"/>
          <p:cNvGrpSpPr/>
          <p:nvPr/>
        </p:nvGrpSpPr>
        <p:grpSpPr>
          <a:xfrm>
            <a:off x="2287453" y="3856549"/>
            <a:ext cx="1618737" cy="527221"/>
            <a:chOff x="1083734" y="2776784"/>
            <a:chExt cx="2302204" cy="749825"/>
          </a:xfrm>
        </p:grpSpPr>
        <p:sp>
          <p:nvSpPr>
            <p:cNvPr id="283" name="Rounded Rectangle 282"/>
            <p:cNvSpPr/>
            <p:nvPr/>
          </p:nvSpPr>
          <p:spPr>
            <a:xfrm>
              <a:off x="1083734" y="2776784"/>
              <a:ext cx="2302204" cy="749825"/>
            </a:xfrm>
            <a:prstGeom prst="roundRect">
              <a:avLst/>
            </a:prstGeom>
            <a:solidFill>
              <a:srgbClr val="808785"/>
            </a:solidFill>
            <a:ln>
              <a:solidFill>
                <a:srgbClr val="00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353">
                <a:defRPr/>
              </a:pPr>
              <a:endPara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284" name="Rectangle 283"/>
            <p:cNvSpPr/>
            <p:nvPr/>
          </p:nvSpPr>
          <p:spPr>
            <a:xfrm flipH="1">
              <a:off x="1442537" y="2776784"/>
              <a:ext cx="149380" cy="749825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6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Calibri Light" panose="020F0302020204030204" pitchFamily="34" charset="0"/>
                </a:rPr>
                <a:t>R</a:t>
              </a:r>
            </a:p>
          </p:txBody>
        </p:sp>
        <p:sp>
          <p:nvSpPr>
            <p:cNvPr id="285" name="Rectangle 284"/>
            <p:cNvSpPr/>
            <p:nvPr/>
          </p:nvSpPr>
          <p:spPr>
            <a:xfrm flipH="1">
              <a:off x="1765806" y="2776784"/>
              <a:ext cx="149380" cy="749825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6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Calibri Light" panose="020F0302020204030204" pitchFamily="34" charset="0"/>
                </a:rPr>
                <a:t>R</a:t>
              </a:r>
            </a:p>
          </p:txBody>
        </p:sp>
        <p:sp>
          <p:nvSpPr>
            <p:cNvPr id="286" name="Rectangle 285"/>
            <p:cNvSpPr/>
            <p:nvPr/>
          </p:nvSpPr>
          <p:spPr>
            <a:xfrm flipH="1">
              <a:off x="1591917" y="2776784"/>
              <a:ext cx="149380" cy="7498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6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Calibri Light" panose="020F0302020204030204" pitchFamily="34" charset="0"/>
                </a:rPr>
                <a:t>L</a:t>
              </a:r>
            </a:p>
          </p:txBody>
        </p:sp>
        <p:sp>
          <p:nvSpPr>
            <p:cNvPr id="287" name="Rectangle 286"/>
            <p:cNvSpPr/>
            <p:nvPr/>
          </p:nvSpPr>
          <p:spPr>
            <a:xfrm flipH="1">
              <a:off x="2025409" y="2776784"/>
              <a:ext cx="149380" cy="7498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6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Calibri Light" panose="020F0302020204030204" pitchFamily="34" charset="0"/>
                </a:rPr>
                <a:t>L</a:t>
              </a:r>
            </a:p>
          </p:txBody>
        </p:sp>
        <p:sp>
          <p:nvSpPr>
            <p:cNvPr id="288" name="Rectangle 287"/>
            <p:cNvSpPr/>
            <p:nvPr/>
          </p:nvSpPr>
          <p:spPr>
            <a:xfrm flipH="1">
              <a:off x="2783760" y="2776784"/>
              <a:ext cx="149380" cy="7498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6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Calibri Light" panose="020F0302020204030204" pitchFamily="34" charset="0"/>
                </a:rPr>
                <a:t>L</a:t>
              </a:r>
            </a:p>
          </p:txBody>
        </p:sp>
        <p:sp>
          <p:nvSpPr>
            <p:cNvPr id="289" name="Rectangle 288"/>
            <p:cNvSpPr/>
            <p:nvPr/>
          </p:nvSpPr>
          <p:spPr>
            <a:xfrm flipH="1">
              <a:off x="2386559" y="2776784"/>
              <a:ext cx="149380" cy="74982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6" dirty="0">
                  <a:solidFill>
                    <a:srgbClr val="FFFFFF"/>
                  </a:solidFill>
                  <a:latin typeface="Calibri Light" panose="020F0302020204030204" pitchFamily="34" charset="0"/>
                </a:rPr>
                <a:t>S</a:t>
              </a:r>
            </a:p>
          </p:txBody>
        </p:sp>
        <p:sp>
          <p:nvSpPr>
            <p:cNvPr id="290" name="Rectangle 289"/>
            <p:cNvSpPr/>
            <p:nvPr/>
          </p:nvSpPr>
          <p:spPr>
            <a:xfrm flipH="1">
              <a:off x="3085127" y="2776784"/>
              <a:ext cx="149380" cy="74982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6" dirty="0">
                  <a:solidFill>
                    <a:srgbClr val="FFFFFF"/>
                  </a:solidFill>
                  <a:latin typeface="Calibri Light" panose="020F0302020204030204" pitchFamily="34" charset="0"/>
                </a:rPr>
                <a:t>S</a:t>
              </a:r>
            </a:p>
          </p:txBody>
        </p:sp>
      </p:grpSp>
      <p:grpSp>
        <p:nvGrpSpPr>
          <p:cNvPr id="231" name="Group 230"/>
          <p:cNvGrpSpPr/>
          <p:nvPr/>
        </p:nvGrpSpPr>
        <p:grpSpPr>
          <a:xfrm>
            <a:off x="6085088" y="4610794"/>
            <a:ext cx="2603164" cy="527221"/>
            <a:chOff x="6484815" y="3849487"/>
            <a:chExt cx="3702278" cy="749825"/>
          </a:xfrm>
        </p:grpSpPr>
        <p:sp>
          <p:nvSpPr>
            <p:cNvPr id="272" name="Rounded Rectangle 271"/>
            <p:cNvSpPr/>
            <p:nvPr/>
          </p:nvSpPr>
          <p:spPr>
            <a:xfrm>
              <a:off x="6484815" y="3849487"/>
              <a:ext cx="3702278" cy="749825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353">
                <a:defRPr/>
              </a:pPr>
              <a:endPara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273" name="Rectangle 272"/>
            <p:cNvSpPr/>
            <p:nvPr/>
          </p:nvSpPr>
          <p:spPr>
            <a:xfrm flipH="1">
              <a:off x="7261014" y="3849487"/>
              <a:ext cx="149380" cy="749825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6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Calibri Light" panose="020F0302020204030204" pitchFamily="34" charset="0"/>
                </a:rPr>
                <a:t>R</a:t>
              </a:r>
            </a:p>
          </p:txBody>
        </p:sp>
        <p:sp>
          <p:nvSpPr>
            <p:cNvPr id="274" name="Rectangle 273"/>
            <p:cNvSpPr/>
            <p:nvPr/>
          </p:nvSpPr>
          <p:spPr>
            <a:xfrm flipH="1">
              <a:off x="7694508" y="3849487"/>
              <a:ext cx="149380" cy="749825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6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Calibri Light" panose="020F0302020204030204" pitchFamily="34" charset="0"/>
                </a:rPr>
                <a:t>R</a:t>
              </a:r>
            </a:p>
          </p:txBody>
        </p:sp>
        <p:sp>
          <p:nvSpPr>
            <p:cNvPr id="275" name="Rectangle 274"/>
            <p:cNvSpPr/>
            <p:nvPr/>
          </p:nvSpPr>
          <p:spPr>
            <a:xfrm flipH="1">
              <a:off x="8369437" y="3849487"/>
              <a:ext cx="149380" cy="74982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6" dirty="0">
                  <a:solidFill>
                    <a:srgbClr val="FFFFFF"/>
                  </a:solidFill>
                  <a:latin typeface="Calibri Light" panose="020F0302020204030204" pitchFamily="34" charset="0"/>
                </a:rPr>
                <a:t>S</a:t>
              </a:r>
            </a:p>
          </p:txBody>
        </p:sp>
        <p:sp>
          <p:nvSpPr>
            <p:cNvPr id="276" name="Rectangle 275"/>
            <p:cNvSpPr/>
            <p:nvPr/>
          </p:nvSpPr>
          <p:spPr>
            <a:xfrm flipH="1">
              <a:off x="8981799" y="3849487"/>
              <a:ext cx="149380" cy="74982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6" dirty="0">
                  <a:solidFill>
                    <a:srgbClr val="FFFFFF"/>
                  </a:solidFill>
                  <a:latin typeface="Calibri Light" panose="020F0302020204030204" pitchFamily="34" charset="0"/>
                </a:rPr>
                <a:t>S</a:t>
              </a:r>
            </a:p>
          </p:txBody>
        </p:sp>
        <p:sp>
          <p:nvSpPr>
            <p:cNvPr id="277" name="Rectangle 276"/>
            <p:cNvSpPr/>
            <p:nvPr/>
          </p:nvSpPr>
          <p:spPr>
            <a:xfrm flipH="1">
              <a:off x="9594161" y="3849487"/>
              <a:ext cx="149380" cy="74982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6" dirty="0">
                  <a:solidFill>
                    <a:srgbClr val="FFFFFF"/>
                  </a:solidFill>
                  <a:latin typeface="Calibri Light" panose="020F0302020204030204" pitchFamily="34" charset="0"/>
                </a:rPr>
                <a:t>S</a:t>
              </a:r>
            </a:p>
          </p:txBody>
        </p:sp>
        <p:sp>
          <p:nvSpPr>
            <p:cNvPr id="278" name="Rectangle 277"/>
            <p:cNvSpPr/>
            <p:nvPr/>
          </p:nvSpPr>
          <p:spPr>
            <a:xfrm flipH="1">
              <a:off x="7076701" y="3849487"/>
              <a:ext cx="149380" cy="7498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6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Calibri Light" panose="020F0302020204030204" pitchFamily="34" charset="0"/>
                </a:rPr>
                <a:t>L</a:t>
              </a:r>
            </a:p>
          </p:txBody>
        </p:sp>
        <p:sp>
          <p:nvSpPr>
            <p:cNvPr id="279" name="Rectangle 278"/>
            <p:cNvSpPr/>
            <p:nvPr/>
          </p:nvSpPr>
          <p:spPr>
            <a:xfrm flipH="1">
              <a:off x="7476511" y="3849487"/>
              <a:ext cx="149380" cy="7498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6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Calibri Light" panose="020F0302020204030204" pitchFamily="34" charset="0"/>
                </a:rPr>
                <a:t>L</a:t>
              </a:r>
            </a:p>
          </p:txBody>
        </p:sp>
        <p:sp>
          <p:nvSpPr>
            <p:cNvPr id="280" name="Rectangle 279"/>
            <p:cNvSpPr/>
            <p:nvPr/>
          </p:nvSpPr>
          <p:spPr>
            <a:xfrm flipH="1">
              <a:off x="7903896" y="3849487"/>
              <a:ext cx="149380" cy="7498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6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Calibri Light" panose="020F0302020204030204" pitchFamily="34" charset="0"/>
                </a:rPr>
                <a:t>L</a:t>
              </a:r>
            </a:p>
          </p:txBody>
        </p:sp>
        <p:sp>
          <p:nvSpPr>
            <p:cNvPr id="281" name="Rectangle 280"/>
            <p:cNvSpPr/>
            <p:nvPr/>
          </p:nvSpPr>
          <p:spPr>
            <a:xfrm flipH="1">
              <a:off x="8605347" y="3849487"/>
              <a:ext cx="149380" cy="7498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6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Calibri Light" panose="020F0302020204030204" pitchFamily="34" charset="0"/>
                </a:rPr>
                <a:t>L</a:t>
              </a:r>
            </a:p>
          </p:txBody>
        </p:sp>
        <p:sp>
          <p:nvSpPr>
            <p:cNvPr id="282" name="Rectangle 281"/>
            <p:cNvSpPr/>
            <p:nvPr/>
          </p:nvSpPr>
          <p:spPr>
            <a:xfrm flipH="1">
              <a:off x="9432541" y="3849487"/>
              <a:ext cx="149380" cy="7498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6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Calibri Light" panose="020F0302020204030204" pitchFamily="34" charset="0"/>
                </a:rPr>
                <a:t>L</a:t>
              </a:r>
            </a:p>
          </p:txBody>
        </p:sp>
      </p:grpSp>
      <p:grpSp>
        <p:nvGrpSpPr>
          <p:cNvPr id="232" name="Group 231"/>
          <p:cNvGrpSpPr/>
          <p:nvPr/>
        </p:nvGrpSpPr>
        <p:grpSpPr>
          <a:xfrm>
            <a:off x="4783518" y="3856549"/>
            <a:ext cx="1618735" cy="527221"/>
            <a:chOff x="4633693" y="2776784"/>
            <a:chExt cx="2302201" cy="749825"/>
          </a:xfrm>
        </p:grpSpPr>
        <p:sp>
          <p:nvSpPr>
            <p:cNvPr id="257" name="Rounded Rectangle 256"/>
            <p:cNvSpPr/>
            <p:nvPr/>
          </p:nvSpPr>
          <p:spPr>
            <a:xfrm>
              <a:off x="4633693" y="2776784"/>
              <a:ext cx="2302201" cy="749825"/>
            </a:xfrm>
            <a:prstGeom prst="roundRect">
              <a:avLst/>
            </a:prstGeom>
            <a:solidFill>
              <a:srgbClr val="808785"/>
            </a:solidFill>
            <a:ln>
              <a:solidFill>
                <a:srgbClr val="00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353">
                <a:defRPr/>
              </a:pPr>
              <a:endPara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265" name="Rectangle 264"/>
            <p:cNvSpPr/>
            <p:nvPr/>
          </p:nvSpPr>
          <p:spPr>
            <a:xfrm flipH="1">
              <a:off x="5409396" y="2776784"/>
              <a:ext cx="149380" cy="749825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6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Calibri Light" panose="020F0302020204030204" pitchFamily="34" charset="0"/>
                </a:rPr>
                <a:t>R</a:t>
              </a:r>
            </a:p>
          </p:txBody>
        </p:sp>
        <p:sp>
          <p:nvSpPr>
            <p:cNvPr id="266" name="Rectangle 265"/>
            <p:cNvSpPr/>
            <p:nvPr/>
          </p:nvSpPr>
          <p:spPr>
            <a:xfrm flipH="1">
              <a:off x="4825208" y="2776784"/>
              <a:ext cx="149380" cy="7498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6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Calibri Light" panose="020F0302020204030204" pitchFamily="34" charset="0"/>
                </a:rPr>
                <a:t>L</a:t>
              </a:r>
            </a:p>
          </p:txBody>
        </p:sp>
        <p:sp>
          <p:nvSpPr>
            <p:cNvPr id="267" name="Rectangle 266"/>
            <p:cNvSpPr/>
            <p:nvPr/>
          </p:nvSpPr>
          <p:spPr>
            <a:xfrm flipH="1">
              <a:off x="5258700" y="2776784"/>
              <a:ext cx="149380" cy="7498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6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Calibri Light" panose="020F0302020204030204" pitchFamily="34" charset="0"/>
                </a:rPr>
                <a:t>L</a:t>
              </a:r>
            </a:p>
          </p:txBody>
        </p:sp>
        <p:sp>
          <p:nvSpPr>
            <p:cNvPr id="268" name="Rectangle 267"/>
            <p:cNvSpPr/>
            <p:nvPr/>
          </p:nvSpPr>
          <p:spPr>
            <a:xfrm flipH="1">
              <a:off x="6410126" y="2776784"/>
              <a:ext cx="149380" cy="7498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6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Calibri Light" panose="020F0302020204030204" pitchFamily="34" charset="0"/>
                </a:rPr>
                <a:t>L</a:t>
              </a:r>
            </a:p>
          </p:txBody>
        </p:sp>
        <p:sp>
          <p:nvSpPr>
            <p:cNvPr id="269" name="Rectangle 268"/>
            <p:cNvSpPr/>
            <p:nvPr/>
          </p:nvSpPr>
          <p:spPr>
            <a:xfrm flipH="1">
              <a:off x="5746382" y="2776784"/>
              <a:ext cx="149380" cy="74982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6" dirty="0">
                  <a:solidFill>
                    <a:srgbClr val="FFFFFF"/>
                  </a:solidFill>
                  <a:latin typeface="Calibri Light" panose="020F0302020204030204" pitchFamily="34" charset="0"/>
                </a:rPr>
                <a:t>S</a:t>
              </a:r>
            </a:p>
          </p:txBody>
        </p:sp>
        <p:sp>
          <p:nvSpPr>
            <p:cNvPr id="270" name="Rectangle 269"/>
            <p:cNvSpPr/>
            <p:nvPr/>
          </p:nvSpPr>
          <p:spPr>
            <a:xfrm flipH="1">
              <a:off x="6016022" y="2776784"/>
              <a:ext cx="149380" cy="74982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6" dirty="0">
                  <a:solidFill>
                    <a:srgbClr val="FFFFFF"/>
                  </a:solidFill>
                  <a:latin typeface="Calibri Light" panose="020F0302020204030204" pitchFamily="34" charset="0"/>
                </a:rPr>
                <a:t>S</a:t>
              </a:r>
            </a:p>
          </p:txBody>
        </p:sp>
        <p:sp>
          <p:nvSpPr>
            <p:cNvPr id="271" name="Rectangle 270"/>
            <p:cNvSpPr/>
            <p:nvPr/>
          </p:nvSpPr>
          <p:spPr>
            <a:xfrm flipH="1">
              <a:off x="5045614" y="2776784"/>
              <a:ext cx="149380" cy="749825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6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Calibri Light" panose="020F0302020204030204" pitchFamily="34" charset="0"/>
                </a:rPr>
                <a:t>R</a:t>
              </a:r>
            </a:p>
          </p:txBody>
        </p:sp>
      </p:grpSp>
      <p:grpSp>
        <p:nvGrpSpPr>
          <p:cNvPr id="233" name="Group 232"/>
          <p:cNvGrpSpPr/>
          <p:nvPr/>
        </p:nvGrpSpPr>
        <p:grpSpPr>
          <a:xfrm>
            <a:off x="2592252" y="4610794"/>
            <a:ext cx="1597109" cy="527221"/>
            <a:chOff x="1517227" y="3849487"/>
            <a:chExt cx="2271444" cy="749825"/>
          </a:xfrm>
        </p:grpSpPr>
        <p:sp>
          <p:nvSpPr>
            <p:cNvPr id="252" name="Rounded Rectangle 251"/>
            <p:cNvSpPr/>
            <p:nvPr/>
          </p:nvSpPr>
          <p:spPr>
            <a:xfrm>
              <a:off x="1517227" y="3849487"/>
              <a:ext cx="2271444" cy="749825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353">
                <a:defRPr/>
              </a:pPr>
              <a:endPara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253" name="Rectangle 252"/>
            <p:cNvSpPr/>
            <p:nvPr/>
          </p:nvSpPr>
          <p:spPr>
            <a:xfrm flipH="1">
              <a:off x="3192024" y="3849487"/>
              <a:ext cx="149380" cy="74982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6" dirty="0">
                  <a:solidFill>
                    <a:srgbClr val="FFFFFF"/>
                  </a:solidFill>
                  <a:latin typeface="Calibri Light" panose="020F0302020204030204" pitchFamily="34" charset="0"/>
                </a:rPr>
                <a:t>S</a:t>
              </a:r>
            </a:p>
          </p:txBody>
        </p:sp>
        <p:sp>
          <p:nvSpPr>
            <p:cNvPr id="254" name="Rectangle 253"/>
            <p:cNvSpPr/>
            <p:nvPr/>
          </p:nvSpPr>
          <p:spPr>
            <a:xfrm flipH="1">
              <a:off x="2729241" y="3849487"/>
              <a:ext cx="149380" cy="7498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6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Calibri Light" panose="020F0302020204030204" pitchFamily="34" charset="0"/>
                </a:rPr>
                <a:t>L</a:t>
              </a:r>
            </a:p>
          </p:txBody>
        </p:sp>
        <p:sp>
          <p:nvSpPr>
            <p:cNvPr id="255" name="Rectangle 254"/>
            <p:cNvSpPr/>
            <p:nvPr/>
          </p:nvSpPr>
          <p:spPr>
            <a:xfrm flipH="1">
              <a:off x="2387785" y="3849487"/>
              <a:ext cx="149380" cy="7498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6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Calibri Light" panose="020F0302020204030204" pitchFamily="34" charset="0"/>
                </a:rPr>
                <a:t>L</a:t>
              </a:r>
            </a:p>
          </p:txBody>
        </p:sp>
        <p:sp>
          <p:nvSpPr>
            <p:cNvPr id="256" name="Rectangle 255"/>
            <p:cNvSpPr/>
            <p:nvPr/>
          </p:nvSpPr>
          <p:spPr>
            <a:xfrm flipH="1">
              <a:off x="2040928" y="3849487"/>
              <a:ext cx="149380" cy="7498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6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Calibri Light" panose="020F0302020204030204" pitchFamily="34" charset="0"/>
                </a:rPr>
                <a:t>L</a:t>
              </a:r>
            </a:p>
          </p:txBody>
        </p:sp>
      </p:grpSp>
      <p:grpSp>
        <p:nvGrpSpPr>
          <p:cNvPr id="234" name="Group 233"/>
          <p:cNvGrpSpPr/>
          <p:nvPr/>
        </p:nvGrpSpPr>
        <p:grpSpPr>
          <a:xfrm>
            <a:off x="4409722" y="4610791"/>
            <a:ext cx="1535330" cy="527223"/>
            <a:chOff x="4102073" y="3849484"/>
            <a:chExt cx="2183580" cy="749828"/>
          </a:xfrm>
        </p:grpSpPr>
        <p:sp>
          <p:nvSpPr>
            <p:cNvPr id="244" name="Rounded Rectangle 243"/>
            <p:cNvSpPr/>
            <p:nvPr/>
          </p:nvSpPr>
          <p:spPr>
            <a:xfrm>
              <a:off x="4102073" y="3849487"/>
              <a:ext cx="2183580" cy="749825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353">
                <a:defRPr/>
              </a:pPr>
              <a:endPara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245" name="Rectangle 244"/>
            <p:cNvSpPr/>
            <p:nvPr/>
          </p:nvSpPr>
          <p:spPr>
            <a:xfrm flipH="1">
              <a:off x="4443308" y="3849487"/>
              <a:ext cx="149380" cy="749825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6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Calibri Light" panose="020F0302020204030204" pitchFamily="34" charset="0"/>
                </a:rPr>
                <a:t>R</a:t>
              </a:r>
            </a:p>
          </p:txBody>
        </p:sp>
        <p:sp>
          <p:nvSpPr>
            <p:cNvPr id="246" name="Rectangle 245"/>
            <p:cNvSpPr/>
            <p:nvPr/>
          </p:nvSpPr>
          <p:spPr>
            <a:xfrm flipH="1">
              <a:off x="5823058" y="3849487"/>
              <a:ext cx="149380" cy="74982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6" dirty="0">
                  <a:solidFill>
                    <a:srgbClr val="FFFFFF"/>
                  </a:solidFill>
                  <a:latin typeface="Calibri Light" panose="020F0302020204030204" pitchFamily="34" charset="0"/>
                </a:rPr>
                <a:t>S</a:t>
              </a:r>
            </a:p>
          </p:txBody>
        </p:sp>
        <p:sp>
          <p:nvSpPr>
            <p:cNvPr id="247" name="Rectangle 246"/>
            <p:cNvSpPr/>
            <p:nvPr/>
          </p:nvSpPr>
          <p:spPr>
            <a:xfrm flipH="1">
              <a:off x="5226955" y="3849487"/>
              <a:ext cx="149380" cy="74982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6" dirty="0">
                  <a:solidFill>
                    <a:srgbClr val="FFFFFF"/>
                  </a:solidFill>
                  <a:latin typeface="Calibri Light" panose="020F0302020204030204" pitchFamily="34" charset="0"/>
                </a:rPr>
                <a:t>S</a:t>
              </a:r>
            </a:p>
          </p:txBody>
        </p:sp>
        <p:sp>
          <p:nvSpPr>
            <p:cNvPr id="248" name="Rectangle 247"/>
            <p:cNvSpPr/>
            <p:nvPr/>
          </p:nvSpPr>
          <p:spPr>
            <a:xfrm flipH="1">
              <a:off x="5530666" y="3849487"/>
              <a:ext cx="149380" cy="7498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6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Calibri Light" panose="020F0302020204030204" pitchFamily="34" charset="0"/>
                </a:rPr>
                <a:t>L</a:t>
              </a:r>
            </a:p>
          </p:txBody>
        </p:sp>
        <p:sp>
          <p:nvSpPr>
            <p:cNvPr id="249" name="Rectangle 248"/>
            <p:cNvSpPr/>
            <p:nvPr/>
          </p:nvSpPr>
          <p:spPr>
            <a:xfrm flipH="1">
              <a:off x="4816868" y="3849487"/>
              <a:ext cx="149380" cy="7498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6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Calibri Light" panose="020F0302020204030204" pitchFamily="34" charset="0"/>
                </a:rPr>
                <a:t>L</a:t>
              </a:r>
            </a:p>
          </p:txBody>
        </p:sp>
        <p:sp>
          <p:nvSpPr>
            <p:cNvPr id="250" name="Rectangle 249"/>
            <p:cNvSpPr/>
            <p:nvPr/>
          </p:nvSpPr>
          <p:spPr>
            <a:xfrm flipH="1">
              <a:off x="4629584" y="3849485"/>
              <a:ext cx="149380" cy="749825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6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Calibri Light" panose="020F0302020204030204" pitchFamily="34" charset="0"/>
                </a:rPr>
                <a:t>R</a:t>
              </a:r>
            </a:p>
          </p:txBody>
        </p:sp>
        <p:sp>
          <p:nvSpPr>
            <p:cNvPr id="251" name="Rectangle 250"/>
            <p:cNvSpPr/>
            <p:nvPr/>
          </p:nvSpPr>
          <p:spPr>
            <a:xfrm flipH="1">
              <a:off x="4975539" y="3849484"/>
              <a:ext cx="149380" cy="749825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6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Calibri Light" panose="020F0302020204030204" pitchFamily="34" charset="0"/>
                </a:rPr>
                <a:t>R</a:t>
              </a:r>
            </a:p>
          </p:txBody>
        </p:sp>
      </p:grpSp>
      <p:grpSp>
        <p:nvGrpSpPr>
          <p:cNvPr id="235" name="Group 234"/>
          <p:cNvGrpSpPr/>
          <p:nvPr/>
        </p:nvGrpSpPr>
        <p:grpSpPr>
          <a:xfrm>
            <a:off x="7697653" y="3856549"/>
            <a:ext cx="1752600" cy="527221"/>
            <a:chOff x="8778241" y="2776783"/>
            <a:chExt cx="2492587" cy="749826"/>
          </a:xfrm>
        </p:grpSpPr>
        <p:sp>
          <p:nvSpPr>
            <p:cNvPr id="236" name="Rounded Rectangle 235"/>
            <p:cNvSpPr/>
            <p:nvPr/>
          </p:nvSpPr>
          <p:spPr>
            <a:xfrm>
              <a:off x="8778241" y="2776784"/>
              <a:ext cx="2492587" cy="749825"/>
            </a:xfrm>
            <a:prstGeom prst="roundRect">
              <a:avLst/>
            </a:prstGeom>
            <a:solidFill>
              <a:srgbClr val="808785"/>
            </a:solidFill>
            <a:ln>
              <a:solidFill>
                <a:srgbClr val="00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353">
                <a:defRPr/>
              </a:pPr>
              <a:endPara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237" name="Rectangle 236"/>
            <p:cNvSpPr/>
            <p:nvPr/>
          </p:nvSpPr>
          <p:spPr>
            <a:xfrm flipH="1">
              <a:off x="9245680" y="2776784"/>
              <a:ext cx="149380" cy="7498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6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Calibri Light" panose="020F0302020204030204" pitchFamily="34" charset="0"/>
                </a:rPr>
                <a:t>L</a:t>
              </a:r>
            </a:p>
          </p:txBody>
        </p:sp>
        <p:sp>
          <p:nvSpPr>
            <p:cNvPr id="238" name="Rectangle 237"/>
            <p:cNvSpPr/>
            <p:nvPr/>
          </p:nvSpPr>
          <p:spPr>
            <a:xfrm flipH="1">
              <a:off x="10037714" y="2776784"/>
              <a:ext cx="149380" cy="7498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6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Calibri Light" panose="020F0302020204030204" pitchFamily="34" charset="0"/>
                </a:rPr>
                <a:t>L</a:t>
              </a:r>
            </a:p>
          </p:txBody>
        </p:sp>
        <p:sp>
          <p:nvSpPr>
            <p:cNvPr id="239" name="Rectangle 238"/>
            <p:cNvSpPr/>
            <p:nvPr/>
          </p:nvSpPr>
          <p:spPr>
            <a:xfrm flipH="1">
              <a:off x="10437523" y="2776784"/>
              <a:ext cx="149380" cy="7498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6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Calibri Light" panose="020F0302020204030204" pitchFamily="34" charset="0"/>
                </a:rPr>
                <a:t>L</a:t>
              </a:r>
            </a:p>
          </p:txBody>
        </p:sp>
        <p:sp>
          <p:nvSpPr>
            <p:cNvPr id="240" name="Rectangle 239"/>
            <p:cNvSpPr/>
            <p:nvPr/>
          </p:nvSpPr>
          <p:spPr>
            <a:xfrm flipH="1">
              <a:off x="10864908" y="2776784"/>
              <a:ext cx="149380" cy="7498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6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Calibri Light" panose="020F0302020204030204" pitchFamily="34" charset="0"/>
                </a:rPr>
                <a:t>L</a:t>
              </a:r>
            </a:p>
          </p:txBody>
        </p:sp>
        <p:sp>
          <p:nvSpPr>
            <p:cNvPr id="241" name="Rectangle 240"/>
            <p:cNvSpPr/>
            <p:nvPr/>
          </p:nvSpPr>
          <p:spPr>
            <a:xfrm flipH="1">
              <a:off x="9835040" y="2776784"/>
              <a:ext cx="149380" cy="74982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6" dirty="0">
                  <a:solidFill>
                    <a:srgbClr val="FFFFFF"/>
                  </a:solidFill>
                  <a:latin typeface="Calibri Light" panose="020F0302020204030204" pitchFamily="34" charset="0"/>
                </a:rPr>
                <a:t>S</a:t>
              </a:r>
            </a:p>
          </p:txBody>
        </p:sp>
        <p:sp>
          <p:nvSpPr>
            <p:cNvPr id="242" name="Rectangle 241"/>
            <p:cNvSpPr/>
            <p:nvPr/>
          </p:nvSpPr>
          <p:spPr>
            <a:xfrm flipH="1">
              <a:off x="9571565" y="2776784"/>
              <a:ext cx="149380" cy="7498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6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Calibri Light" panose="020F0302020204030204" pitchFamily="34" charset="0"/>
                </a:rPr>
                <a:t>L</a:t>
              </a:r>
            </a:p>
          </p:txBody>
        </p:sp>
        <p:sp>
          <p:nvSpPr>
            <p:cNvPr id="243" name="Rectangle 242"/>
            <p:cNvSpPr/>
            <p:nvPr/>
          </p:nvSpPr>
          <p:spPr>
            <a:xfrm flipH="1">
              <a:off x="9008046" y="2776783"/>
              <a:ext cx="149380" cy="749825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6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Calibri Light" panose="020F0302020204030204" pitchFamily="34" charset="0"/>
                </a:rPr>
                <a:t>R</a:t>
              </a:r>
            </a:p>
          </p:txBody>
        </p:sp>
      </p:grpSp>
      <p:sp>
        <p:nvSpPr>
          <p:cNvPr id="291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797" dirty="0">
                <a:latin typeface="Calibri Light" panose="020F0302020204030204" pitchFamily="34" charset="0"/>
              </a:rPr>
              <a:t>Concurrency containment</a:t>
            </a:r>
          </a:p>
        </p:txBody>
      </p:sp>
      <p:pic>
        <p:nvPicPr>
          <p:cNvPr id="258" name="Picture 25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102" y="2782051"/>
            <a:ext cx="908034" cy="479608"/>
          </a:xfrm>
          <a:prstGeom prst="rect">
            <a:avLst/>
          </a:prstGeom>
        </p:spPr>
      </p:pic>
      <p:grpSp>
        <p:nvGrpSpPr>
          <p:cNvPr id="259" name="Group 258"/>
          <p:cNvGrpSpPr/>
          <p:nvPr/>
        </p:nvGrpSpPr>
        <p:grpSpPr>
          <a:xfrm>
            <a:off x="8943673" y="2726937"/>
            <a:ext cx="457610" cy="518765"/>
            <a:chOff x="6315327" y="1295400"/>
            <a:chExt cx="457610" cy="518765"/>
          </a:xfrm>
        </p:grpSpPr>
        <p:sp>
          <p:nvSpPr>
            <p:cNvPr id="260" name="Vertical Scroll 259"/>
            <p:cNvSpPr/>
            <p:nvPr/>
          </p:nvSpPr>
          <p:spPr>
            <a:xfrm>
              <a:off x="6315327" y="1295400"/>
              <a:ext cx="259128" cy="304800"/>
            </a:xfrm>
            <a:prstGeom prst="vertic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200"/>
            </a:p>
          </p:txBody>
        </p:sp>
        <p:sp>
          <p:nvSpPr>
            <p:cNvPr id="261" name="Vertical Scroll 260"/>
            <p:cNvSpPr/>
            <p:nvPr/>
          </p:nvSpPr>
          <p:spPr>
            <a:xfrm>
              <a:off x="6414568" y="1402383"/>
              <a:ext cx="259128" cy="304800"/>
            </a:xfrm>
            <a:prstGeom prst="vertic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200"/>
            </a:p>
          </p:txBody>
        </p:sp>
        <p:sp>
          <p:nvSpPr>
            <p:cNvPr id="262" name="Vertical Scroll 261"/>
            <p:cNvSpPr/>
            <p:nvPr/>
          </p:nvSpPr>
          <p:spPr>
            <a:xfrm>
              <a:off x="6513809" y="1509365"/>
              <a:ext cx="259128" cy="304800"/>
            </a:xfrm>
            <a:prstGeom prst="vertic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200"/>
            </a:p>
          </p:txBody>
        </p:sp>
      </p:grpSp>
      <p:pic>
        <p:nvPicPr>
          <p:cNvPr id="263" name="Picture 26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5956" y="2761995"/>
            <a:ext cx="485819" cy="484200"/>
          </a:xfrm>
          <a:prstGeom prst="rect">
            <a:avLst/>
          </a:prstGeom>
        </p:spPr>
      </p:pic>
      <p:grpSp>
        <p:nvGrpSpPr>
          <p:cNvPr id="264" name="Group 263"/>
          <p:cNvGrpSpPr/>
          <p:nvPr/>
        </p:nvGrpSpPr>
        <p:grpSpPr>
          <a:xfrm>
            <a:off x="8917879" y="4683998"/>
            <a:ext cx="457610" cy="518765"/>
            <a:chOff x="6315327" y="1295400"/>
            <a:chExt cx="457610" cy="518765"/>
          </a:xfrm>
        </p:grpSpPr>
        <p:sp>
          <p:nvSpPr>
            <p:cNvPr id="320" name="Vertical Scroll 319"/>
            <p:cNvSpPr/>
            <p:nvPr/>
          </p:nvSpPr>
          <p:spPr>
            <a:xfrm>
              <a:off x="6315327" y="1295400"/>
              <a:ext cx="259128" cy="304800"/>
            </a:xfrm>
            <a:prstGeom prst="vertic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200"/>
            </a:p>
          </p:txBody>
        </p:sp>
        <p:sp>
          <p:nvSpPr>
            <p:cNvPr id="321" name="Vertical Scroll 320"/>
            <p:cNvSpPr/>
            <p:nvPr/>
          </p:nvSpPr>
          <p:spPr>
            <a:xfrm>
              <a:off x="6414568" y="1402383"/>
              <a:ext cx="259128" cy="304800"/>
            </a:xfrm>
            <a:prstGeom prst="vertic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200"/>
            </a:p>
          </p:txBody>
        </p:sp>
        <p:sp>
          <p:nvSpPr>
            <p:cNvPr id="322" name="Vertical Scroll 321"/>
            <p:cNvSpPr/>
            <p:nvPr/>
          </p:nvSpPr>
          <p:spPr>
            <a:xfrm>
              <a:off x="6513809" y="1509365"/>
              <a:ext cx="259128" cy="304800"/>
            </a:xfrm>
            <a:prstGeom prst="vertic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200"/>
            </a:p>
          </p:txBody>
        </p:sp>
      </p:grpSp>
      <p:pic>
        <p:nvPicPr>
          <p:cNvPr id="323" name="Picture 3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0162" y="4719056"/>
            <a:ext cx="485819" cy="4842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51E6A-9EF7-6344-94B2-85D2408949A8}" type="datetime1">
              <a:rPr lang="en-US" smtClean="0"/>
              <a:t>11/14/24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8303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30"/>
                                        </p:tgtEl>
                                      </p:cBhvr>
                                      <p:by x="7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32"/>
                                        </p:tgtEl>
                                      </p:cBhvr>
                                      <p:by x="7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35"/>
                                        </p:tgtEl>
                                      </p:cBhvr>
                                      <p:by x="7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31"/>
                                        </p:tgtEl>
                                      </p:cBhvr>
                                      <p:by x="7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34"/>
                                        </p:tgtEl>
                                      </p:cBhvr>
                                      <p:by x="7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33"/>
                                        </p:tgtEl>
                                      </p:cBhvr>
                                      <p:by x="7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782066" y="1952426"/>
            <a:ext cx="1618735" cy="527221"/>
          </a:xfrm>
          <a:prstGeom prst="roundRect">
            <a:avLst/>
          </a:prstGeom>
          <a:solidFill>
            <a:srgbClr val="808785"/>
          </a:solidFill>
          <a:ln>
            <a:solidFill>
              <a:srgbClr val="0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53">
              <a:defRPr/>
            </a:pPr>
            <a:endParaRPr lang="en-US" sz="1406" dirty="0">
              <a:solidFill>
                <a:schemeClr val="bg2">
                  <a:lumMod val="20000"/>
                  <a:lumOff val="8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408270" y="2706671"/>
            <a:ext cx="1535330" cy="52722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53">
              <a:defRPr/>
            </a:pPr>
            <a:endParaRPr lang="en-US" sz="1406" dirty="0">
              <a:solidFill>
                <a:schemeClr val="bg2">
                  <a:lumMod val="20000"/>
                  <a:lumOff val="8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500" dirty="0">
                <a:latin typeface="Calibri Light" panose="020F0302020204030204" pitchFamily="34" charset="0"/>
              </a:rPr>
              <a:t>The concept of “movers”</a:t>
            </a:r>
          </a:p>
        </p:txBody>
      </p:sp>
      <p:sp>
        <p:nvSpPr>
          <p:cNvPr id="20" name="Rectangle 19"/>
          <p:cNvSpPr/>
          <p:nvPr/>
        </p:nvSpPr>
        <p:spPr>
          <a:xfrm flipH="1">
            <a:off x="4889001" y="1952426"/>
            <a:ext cx="500932" cy="52722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rPr>
              <a:t>x=0</a:t>
            </a:r>
          </a:p>
        </p:txBody>
      </p:sp>
      <p:sp>
        <p:nvSpPr>
          <p:cNvPr id="41" name="Rectangle 40"/>
          <p:cNvSpPr/>
          <p:nvPr/>
        </p:nvSpPr>
        <p:spPr>
          <a:xfrm flipH="1">
            <a:off x="5415734" y="2706671"/>
            <a:ext cx="460279" cy="52722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rPr>
              <a:t>y=1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2362200" y="5637870"/>
            <a:ext cx="7285497" cy="527221"/>
            <a:chOff x="838200" y="5402650"/>
            <a:chExt cx="7285497" cy="527221"/>
          </a:xfrm>
        </p:grpSpPr>
        <p:sp>
          <p:nvSpPr>
            <p:cNvPr id="53" name="Rectangle 52"/>
            <p:cNvSpPr/>
            <p:nvPr/>
          </p:nvSpPr>
          <p:spPr>
            <a:xfrm flipH="1">
              <a:off x="3760900" y="5402650"/>
              <a:ext cx="105033" cy="527221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969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Calibri Light" panose="020F0302020204030204" pitchFamily="34" charset="0"/>
                </a:rPr>
                <a:t>R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891735" y="5481594"/>
              <a:ext cx="961482" cy="3953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969" dirty="0">
                  <a:latin typeface="Calibri Light" panose="020F0302020204030204" pitchFamily="34" charset="0"/>
                </a:rPr>
                <a:t>Receive</a:t>
              </a:r>
            </a:p>
          </p:txBody>
        </p:sp>
        <p:sp>
          <p:nvSpPr>
            <p:cNvPr id="55" name="Rectangle 54"/>
            <p:cNvSpPr/>
            <p:nvPr/>
          </p:nvSpPr>
          <p:spPr>
            <a:xfrm flipH="1">
              <a:off x="7292506" y="5402650"/>
              <a:ext cx="105033" cy="527221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969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Calibri Light" panose="020F0302020204030204" pitchFamily="34" charset="0"/>
                </a:rPr>
                <a:t>S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437291" y="5481594"/>
              <a:ext cx="686406" cy="3953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969" dirty="0">
                  <a:latin typeface="Calibri Light" panose="020F0302020204030204" pitchFamily="34" charset="0"/>
                </a:rPr>
                <a:t>Send</a:t>
              </a:r>
            </a:p>
          </p:txBody>
        </p:sp>
        <p:sp>
          <p:nvSpPr>
            <p:cNvPr id="57" name="Rectangle 56"/>
            <p:cNvSpPr/>
            <p:nvPr/>
          </p:nvSpPr>
          <p:spPr>
            <a:xfrm flipH="1">
              <a:off x="5162145" y="5402650"/>
              <a:ext cx="105033" cy="52722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969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Calibri Light" panose="020F0302020204030204" pitchFamily="34" charset="0"/>
                </a:rPr>
                <a:t>L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259938" y="5481594"/>
              <a:ext cx="1838324" cy="3953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969" dirty="0">
                  <a:latin typeface="Calibri Light" panose="020F0302020204030204" pitchFamily="34" charset="0"/>
                </a:rPr>
                <a:t>Local processing</a:t>
              </a:r>
            </a:p>
          </p:txBody>
        </p:sp>
        <p:sp>
          <p:nvSpPr>
            <p:cNvPr id="59" name="Rounded Rectangle 58"/>
            <p:cNvSpPr/>
            <p:nvPr/>
          </p:nvSpPr>
          <p:spPr>
            <a:xfrm>
              <a:off x="838200" y="5402650"/>
              <a:ext cx="875343" cy="527221"/>
            </a:xfrm>
            <a:prstGeom prst="roundRect">
              <a:avLst/>
            </a:prstGeom>
            <a:solidFill>
              <a:srgbClr val="808785"/>
            </a:solidFill>
            <a:ln>
              <a:solidFill>
                <a:srgbClr val="00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353">
                <a:defRPr/>
              </a:pPr>
              <a:r>
                <a:rPr lang="en-US" dirty="0">
                  <a:solidFill>
                    <a:prstClr val="white"/>
                  </a:solidFill>
                  <a:latin typeface="Calibri Light" panose="020F0302020204030204" pitchFamily="34" charset="0"/>
                </a:rPr>
                <a:t>Host A</a:t>
              </a:r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1911661" y="5402650"/>
              <a:ext cx="879062" cy="527221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353">
                <a:defRPr/>
              </a:pPr>
              <a:r>
                <a:rPr lang="en-US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Host B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34CE6-EC86-3A44-BA23-042C1B8894EB}" type="datetime1">
              <a:rPr lang="en-US" smtClean="0"/>
              <a:t>11/14/24</a:t>
            </a:fld>
            <a:endParaRPr lang="en-US"/>
          </a:p>
        </p:txBody>
      </p:sp>
      <p:sp>
        <p:nvSpPr>
          <p:cNvPr id="61" name="Footer Placeholder 6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62" name="Slide Number Placeholder 6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9</a:t>
            </a:fld>
            <a:endParaRPr lang="en-US"/>
          </a:p>
        </p:txBody>
      </p:sp>
      <p:sp>
        <p:nvSpPr>
          <p:cNvPr id="127" name="Rounded Rectangle 126"/>
          <p:cNvSpPr/>
          <p:nvPr/>
        </p:nvSpPr>
        <p:spPr>
          <a:xfrm>
            <a:off x="4758482" y="3857196"/>
            <a:ext cx="1618735" cy="527221"/>
          </a:xfrm>
          <a:prstGeom prst="roundRect">
            <a:avLst/>
          </a:prstGeom>
          <a:solidFill>
            <a:srgbClr val="808785"/>
          </a:solidFill>
          <a:ln>
            <a:solidFill>
              <a:srgbClr val="0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53">
              <a:defRPr/>
            </a:pPr>
            <a:endParaRPr lang="en-US" sz="1406" dirty="0">
              <a:solidFill>
                <a:schemeClr val="bg2">
                  <a:lumMod val="20000"/>
                  <a:lumOff val="8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28" name="Rounded Rectangle 127"/>
          <p:cNvSpPr/>
          <p:nvPr/>
        </p:nvSpPr>
        <p:spPr>
          <a:xfrm>
            <a:off x="4384686" y="4611441"/>
            <a:ext cx="1535330" cy="52722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53">
              <a:defRPr/>
            </a:pPr>
            <a:endParaRPr lang="en-US" sz="1406" dirty="0">
              <a:solidFill>
                <a:schemeClr val="bg2">
                  <a:lumMod val="20000"/>
                  <a:lumOff val="8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29" name="Rectangle 128"/>
          <p:cNvSpPr/>
          <p:nvPr/>
        </p:nvSpPr>
        <p:spPr>
          <a:xfrm flipH="1">
            <a:off x="5371960" y="3857196"/>
            <a:ext cx="500932" cy="52722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rPr>
              <a:t>x=0</a:t>
            </a:r>
          </a:p>
        </p:txBody>
      </p:sp>
      <p:sp>
        <p:nvSpPr>
          <p:cNvPr id="130" name="Rectangle 129"/>
          <p:cNvSpPr/>
          <p:nvPr/>
        </p:nvSpPr>
        <p:spPr>
          <a:xfrm flipH="1">
            <a:off x="4853553" y="4611441"/>
            <a:ext cx="460279" cy="52722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6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rPr>
              <a:t>y=1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59455" y="2183992"/>
            <a:ext cx="2801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Actual execution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359455" y="3940945"/>
            <a:ext cx="28982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Indistinguishable </a:t>
            </a:r>
          </a:p>
          <a:p>
            <a:r>
              <a:rPr lang="en-US" sz="2800" dirty="0"/>
              <a:t>execution</a:t>
            </a:r>
          </a:p>
        </p:txBody>
      </p:sp>
    </p:spTree>
    <p:extLst>
      <p:ext uri="{BB962C8B-B14F-4D97-AF65-F5344CB8AC3E}">
        <p14:creationId xmlns:p14="http://schemas.microsoft.com/office/powerpoint/2010/main" val="121695152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5.2|3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|4.7|10.4|1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|4.7|10.4|1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|4.7|10.4|1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|4.7|10.4|1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15.3|3.7|5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ecs498-template" id="{DA77E98E-D022-FA45-992F-2D0DA55B6CD0}" vid="{44C465E8-53DD-E348-BEFB-A5C0044A745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31820</TotalTime>
  <Words>2534</Words>
  <Application>Microsoft Macintosh PowerPoint</Application>
  <PresentationFormat>Widescreen</PresentationFormat>
  <Paragraphs>1117</Paragraphs>
  <Slides>48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6" baseType="lpstr">
      <vt:lpstr>Zilla Slab</vt:lpstr>
      <vt:lpstr>Apple Chancery</vt:lpstr>
      <vt:lpstr>Arial</vt:lpstr>
      <vt:lpstr>Calibri</vt:lpstr>
      <vt:lpstr>Calibri Light</vt:lpstr>
      <vt:lpstr>Consolas</vt:lpstr>
      <vt:lpstr>Courier New</vt:lpstr>
      <vt:lpstr>Office Theme</vt:lpstr>
      <vt:lpstr>EECS498-003 Formal Verification of Systems Software</vt:lpstr>
      <vt:lpstr>Formal Methods in the Field</vt:lpstr>
      <vt:lpstr>Revisiting the distributed system model</vt:lpstr>
      <vt:lpstr>Are the steps really atomic?</vt:lpstr>
      <vt:lpstr>A distributed execution in real life</vt:lpstr>
      <vt:lpstr>Concurrency containment</vt:lpstr>
      <vt:lpstr>Concurrency containment</vt:lpstr>
      <vt:lpstr>Concurrency containment</vt:lpstr>
      <vt:lpstr>The concept of “movers”</vt:lpstr>
      <vt:lpstr>Local computations can move either way</vt:lpstr>
      <vt:lpstr>Receives are right movers</vt:lpstr>
      <vt:lpstr>Receives are not left movers</vt:lpstr>
      <vt:lpstr>Sends are left movers</vt:lpstr>
      <vt:lpstr>Sends are not right movers</vt:lpstr>
      <vt:lpstr>Summary of movers</vt:lpstr>
      <vt:lpstr>Creating the atomic trace</vt:lpstr>
      <vt:lpstr>Creating the atomic trace</vt:lpstr>
      <vt:lpstr>The atomic trace is legal</vt:lpstr>
      <vt:lpstr>The atomic trace preserves failures</vt:lpstr>
      <vt:lpstr>Reading the clock is a “non-mover”</vt:lpstr>
      <vt:lpstr>Reduction quiz</vt:lpstr>
      <vt:lpstr>Reduction-enabling obligation</vt:lpstr>
      <vt:lpstr>Administrivia</vt:lpstr>
      <vt:lpstr>Synchronous specs</vt:lpstr>
      <vt:lpstr>Synchronous specs</vt:lpstr>
      <vt:lpstr>Asynchrony in real life</vt:lpstr>
      <vt:lpstr>Linearizability</vt:lpstr>
      <vt:lpstr>Linearizability</vt:lpstr>
      <vt:lpstr>The limitation of Synchronous specs</vt:lpstr>
      <vt:lpstr>The answer: more events!</vt:lpstr>
      <vt:lpstr>Example run</vt:lpstr>
      <vt:lpstr>Example run #2</vt:lpstr>
      <vt:lpstr>Example run #2</vt:lpstr>
      <vt:lpstr>Administrivia</vt:lpstr>
      <vt:lpstr>Dafny: finite set heuristics</vt:lpstr>
      <vt:lpstr>Dafny: finite set heuristics</vt:lpstr>
      <vt:lpstr>Refinement (down to an implementation)</vt:lpstr>
      <vt:lpstr>Example: Map spec</vt:lpstr>
      <vt:lpstr>Implementation</vt:lpstr>
      <vt:lpstr>We could do direct refinement, but…</vt:lpstr>
      <vt:lpstr>PowerPoint Presentation</vt:lpstr>
      <vt:lpstr>Separation of concerns</vt:lpstr>
      <vt:lpstr>Two-level refinement</vt:lpstr>
      <vt:lpstr>Protocol Layer</vt:lpstr>
      <vt:lpstr>From Implementation to Protocol</vt:lpstr>
      <vt:lpstr>From Implementation to Protocol</vt:lpstr>
      <vt:lpstr>From Implementation to Protocol</vt:lpstr>
      <vt:lpstr>The big picture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Microsoft Office User</dc:creator>
  <cp:keywords/>
  <dc:description/>
  <cp:lastModifiedBy>Kapritsos, Manos</cp:lastModifiedBy>
  <cp:revision>2060</cp:revision>
  <cp:lastPrinted>2022-10-05T18:48:04Z</cp:lastPrinted>
  <dcterms:created xsi:type="dcterms:W3CDTF">2022-08-23T16:51:43Z</dcterms:created>
  <dcterms:modified xsi:type="dcterms:W3CDTF">2024-11-14T19:26:05Z</dcterms:modified>
  <cp:category/>
</cp:coreProperties>
</file>