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3"/>
  </p:notesMasterIdLst>
  <p:sldIdLst>
    <p:sldId id="256" r:id="rId2"/>
    <p:sldId id="363" r:id="rId3"/>
    <p:sldId id="364" r:id="rId4"/>
    <p:sldId id="259" r:id="rId5"/>
    <p:sldId id="268" r:id="rId6"/>
    <p:sldId id="267" r:id="rId7"/>
    <p:sldId id="260" r:id="rId8"/>
    <p:sldId id="261" r:id="rId9"/>
    <p:sldId id="354" r:id="rId10"/>
    <p:sldId id="266" r:id="rId11"/>
    <p:sldId id="276" r:id="rId12"/>
    <p:sldId id="365" r:id="rId13"/>
    <p:sldId id="355" r:id="rId14"/>
    <p:sldId id="356" r:id="rId15"/>
    <p:sldId id="257" r:id="rId16"/>
    <p:sldId id="258" r:id="rId17"/>
    <p:sldId id="359" r:id="rId18"/>
    <p:sldId id="360" r:id="rId19"/>
    <p:sldId id="361" r:id="rId20"/>
    <p:sldId id="274" r:id="rId21"/>
    <p:sldId id="262" r:id="rId22"/>
    <p:sldId id="272" r:id="rId23"/>
    <p:sldId id="273" r:id="rId24"/>
    <p:sldId id="275" r:id="rId25"/>
    <p:sldId id="362" r:id="rId26"/>
    <p:sldId id="277" r:id="rId27"/>
    <p:sldId id="270" r:id="rId28"/>
    <p:sldId id="278" r:id="rId29"/>
    <p:sldId id="265" r:id="rId30"/>
    <p:sldId id="263" r:id="rId31"/>
    <p:sldId id="264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CE5CD"/>
    <a:srgbClr val="B8DEE8"/>
    <a:srgbClr val="8343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99"/>
    <p:restoredTop sz="95768"/>
  </p:normalViewPr>
  <p:slideViewPr>
    <p:cSldViewPr snapToGrid="0" snapToObjects="1">
      <p:cViewPr varScale="1">
        <p:scale>
          <a:sx n="148" d="100"/>
          <a:sy n="148" d="100"/>
        </p:scale>
        <p:origin x="3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9094DD-9FB6-494F-B8B3-0EE71AA7C620}" type="datetimeFigureOut">
              <a:rPr lang="en-US" smtClean="0"/>
              <a:t>11/7/24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5B35FE-F591-0449-86D0-511DC77A3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413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5FE-F591-0449-86D0-511DC77A34B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9651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1208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1174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9426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2629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2555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8262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485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9488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8924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925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1950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8017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7814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98835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78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9353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6670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4764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3626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0953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898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065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CF6D-1568-1441-A509-EF3A168E23F9}" type="datetime1">
              <a:rPr lang="en-US" smtClean="0"/>
              <a:t>11/7/24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16D4-D9A3-F944-BE15-CA0DC0F89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214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7F3930-7B5D-734A-81CA-99053A82A5AC}" type="datetime1">
              <a:rPr lang="en-US" smtClean="0"/>
              <a:t>11/7/24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151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E02DB0-B02A-D047-B992-AD0405D956EA}" type="datetime1">
              <a:rPr lang="en-US" smtClean="0"/>
              <a:t>11/7/24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280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" name="Shape 5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181EA-AC6D-F749-9DF7-67F13E6726EC}" type="datetime1">
              <a:rPr lang="en-US" smtClean="0"/>
              <a:t>11/7/24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5452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 -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1224991" y="375047"/>
            <a:ext cx="9739313" cy="4120478"/>
          </a:xfrm>
          <a:prstGeom prst="rect">
            <a:avLst/>
          </a:prstGeom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333375" y="4804172"/>
            <a:ext cx="11525250" cy="884039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333375" y="5679281"/>
            <a:ext cx="11525250" cy="848320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2672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2672"/>
            </a:lvl2pPr>
            <a:lvl3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2672"/>
            </a:lvl3pPr>
            <a:lvl4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2672"/>
            </a:lvl4pPr>
            <a:lvl5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2672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BD16E7C-BF47-1647-BBE0-58306079A650}" type="datetime1">
              <a:rPr lang="en-US" smtClean="0"/>
              <a:t>11/7/24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3188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882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1" name="Shape 8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3394614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EB1897B-57BA-AA4A-BDED-4D2F5D61A839}" type="datetime1">
              <a:rPr lang="en-US" smtClean="0"/>
              <a:t>11/7/24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108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FA238C8-369A-7549-8F20-4B2D00BA08C7}" type="datetime1">
              <a:rPr lang="en-US" smtClean="0"/>
              <a:t>11/7/24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43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17FF6F-1EE2-A346-A4A5-8406D504992A}" type="datetime1">
              <a:rPr lang="en-US" smtClean="0"/>
              <a:t>11/7/24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7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58D969-1B89-DA4C-9763-A5462CE4871A}" type="datetime1">
              <a:rPr lang="en-US" smtClean="0"/>
              <a:t>11/7/24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42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478B369-6C93-7748-816A-71B48E24EAFD}" type="datetime1">
              <a:rPr lang="en-US" smtClean="0"/>
              <a:t>11/7/24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94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1C2492C-EB9D-BA49-981A-3816CB324696}" type="datetime1">
              <a:rPr lang="en-US" smtClean="0"/>
              <a:t>11/7/24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840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01FB79-CD6D-0840-8FCC-982D1CBF552D}" type="datetime1">
              <a:rPr lang="en-US" smtClean="0"/>
              <a:t>11/7/24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661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6E994D-2EEF-C74D-A4AA-0FFAAD14E2E7}" type="datetime1">
              <a:rPr lang="en-US" smtClean="0"/>
              <a:t>11/7/24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165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59255"/>
            <a:ext cx="3921407" cy="305870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4ACEE-7B1D-964B-B619-5BD97E528883}" type="datetime1">
              <a:rPr lang="en-US" smtClean="0"/>
              <a:t>11/7/24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716D4-D9A3-F944-BE15-CA0DC0F893A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s-IS"/>
              <a:t>EECS498-003</a:t>
            </a:r>
            <a:endParaRPr lang="en-US"/>
          </a:p>
        </p:txBody>
      </p:sp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33255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EECS498-003</a:t>
            </a:r>
            <a:br>
              <a:rPr lang="en-US" dirty="0"/>
            </a:br>
            <a:r>
              <a:rPr lang="en-US" dirty="0"/>
              <a:t>Formal Verification of Systems Software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Material and slides created by</a:t>
            </a:r>
          </a:p>
          <a:p>
            <a:r>
              <a:rPr lang="en-US" dirty="0"/>
              <a:t>Jon Howell and Manos Kapritsos</a:t>
            </a:r>
          </a:p>
        </p:txBody>
      </p:sp>
    </p:spTree>
    <p:extLst>
      <p:ext uri="{BB962C8B-B14F-4D97-AF65-F5344CB8AC3E}">
        <p14:creationId xmlns:p14="http://schemas.microsoft.com/office/powerpoint/2010/main" val="17605910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8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>
                <a:latin typeface="Calibri Light" panose="020F0302020204030204" pitchFamily="34" charset="0"/>
              </a:rPr>
              <a:t>Application correspondence</a:t>
            </a:r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690804" y="2275118"/>
            <a:ext cx="662361" cy="395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69" dirty="0">
                <a:latin typeface="Calibri Light" panose="020F0302020204030204" pitchFamily="34" charset="0"/>
              </a:rPr>
              <a:t>Spec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032920" y="4421850"/>
            <a:ext cx="2752998" cy="395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69" dirty="0">
                <a:latin typeface="Calibri Light" panose="020F0302020204030204" pitchFamily="34" charset="0"/>
              </a:rPr>
              <a:t>Implementation/protocol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2976568" y="2590868"/>
            <a:ext cx="6502487" cy="631091"/>
            <a:chOff x="2998204" y="3819689"/>
            <a:chExt cx="9247982" cy="897551"/>
          </a:xfrm>
        </p:grpSpPr>
        <p:sp>
          <p:nvSpPr>
            <p:cNvPr id="24" name="Down Arrow 23"/>
            <p:cNvSpPr/>
            <p:nvPr/>
          </p:nvSpPr>
          <p:spPr>
            <a:xfrm rot="16200000">
              <a:off x="4200893" y="3737903"/>
              <a:ext cx="650240" cy="1091690"/>
            </a:xfrm>
            <a:prstGeom prst="downArrow">
              <a:avLst/>
            </a:prstGeom>
            <a:solidFill>
              <a:srgbClr val="92D05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69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2998204" y="3850253"/>
              <a:ext cx="953363" cy="866987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  <a:cs typeface="Times New Roman" panose="02020603050405020304" pitchFamily="18" charset="0"/>
                </a:rPr>
                <a:t>S0</a:t>
              </a: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5071859" y="3825594"/>
              <a:ext cx="953363" cy="866987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  <a:cs typeface="Times New Roman" panose="02020603050405020304" pitchFamily="18" charset="0"/>
                </a:rPr>
                <a:t>S1</a:t>
              </a: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7145514" y="3838668"/>
              <a:ext cx="953363" cy="866987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  <a:cs typeface="Times New Roman" panose="02020603050405020304" pitchFamily="18" charset="0"/>
                </a:rPr>
                <a:t>S2</a:t>
              </a: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9219168" y="3820914"/>
              <a:ext cx="953363" cy="866987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  <a:cs typeface="Times New Roman" panose="02020603050405020304" pitchFamily="18" charset="0"/>
                </a:rPr>
                <a:t>S3</a:t>
              </a: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11292823" y="3819689"/>
              <a:ext cx="953363" cy="866987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  <a:cs typeface="Times New Roman" panose="02020603050405020304" pitchFamily="18" charset="0"/>
                </a:rPr>
                <a:t>S4</a:t>
              </a:r>
            </a:p>
          </p:txBody>
        </p:sp>
        <p:sp>
          <p:nvSpPr>
            <p:cNvPr id="30" name="Down Arrow 29"/>
            <p:cNvSpPr/>
            <p:nvPr/>
          </p:nvSpPr>
          <p:spPr>
            <a:xfrm rot="16200000">
              <a:off x="8332033" y="3721725"/>
              <a:ext cx="650238" cy="1124031"/>
            </a:xfrm>
            <a:prstGeom prst="downArrow">
              <a:avLst/>
            </a:prstGeom>
            <a:solidFill>
              <a:srgbClr val="92D05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69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1" name="Down Arrow 30"/>
            <p:cNvSpPr/>
            <p:nvPr/>
          </p:nvSpPr>
          <p:spPr>
            <a:xfrm rot="16200000">
              <a:off x="6256800" y="3755649"/>
              <a:ext cx="650238" cy="1056183"/>
            </a:xfrm>
            <a:prstGeom prst="downArrow">
              <a:avLst/>
            </a:prstGeom>
            <a:solidFill>
              <a:srgbClr val="92D05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69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2" name="Down Arrow 31"/>
            <p:cNvSpPr/>
            <p:nvPr/>
          </p:nvSpPr>
          <p:spPr>
            <a:xfrm rot="16200000">
              <a:off x="10418946" y="3718107"/>
              <a:ext cx="650238" cy="1097515"/>
            </a:xfrm>
            <a:prstGeom prst="downArrow">
              <a:avLst/>
            </a:prstGeom>
            <a:solidFill>
              <a:srgbClr val="92D05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69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2976568" y="3855882"/>
            <a:ext cx="6502488" cy="609600"/>
            <a:chOff x="2108112" y="3950732"/>
            <a:chExt cx="6502488" cy="609600"/>
          </a:xfrm>
        </p:grpSpPr>
        <p:sp>
          <p:nvSpPr>
            <p:cNvPr id="34" name="Rounded Rectangle 33"/>
            <p:cNvSpPr/>
            <p:nvPr/>
          </p:nvSpPr>
          <p:spPr>
            <a:xfrm>
              <a:off x="2108112" y="3950732"/>
              <a:ext cx="670334" cy="6096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  <a:cs typeface="Times New Roman" panose="02020603050405020304" pitchFamily="18" charset="0"/>
                </a:rPr>
                <a:t>I0</a:t>
              </a:r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3566150" y="3950732"/>
              <a:ext cx="670334" cy="6096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  <a:cs typeface="Times New Roman" panose="02020603050405020304" pitchFamily="18" charset="0"/>
                </a:rPr>
                <a:t>I1</a:t>
              </a: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5024189" y="3950732"/>
              <a:ext cx="670334" cy="6096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  <a:cs typeface="Times New Roman" panose="02020603050405020304" pitchFamily="18" charset="0"/>
                </a:rPr>
                <a:t>I2</a:t>
              </a:r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6482227" y="3950732"/>
              <a:ext cx="670334" cy="6096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  <a:cs typeface="Times New Roman" panose="02020603050405020304" pitchFamily="18" charset="0"/>
                </a:rPr>
                <a:t>I3</a:t>
              </a:r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7940266" y="3950732"/>
              <a:ext cx="670334" cy="6096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  <a:cs typeface="Times New Roman" panose="02020603050405020304" pitchFamily="18" charset="0"/>
                </a:rPr>
                <a:t>I4</a:t>
              </a:r>
            </a:p>
          </p:txBody>
        </p:sp>
        <p:sp>
          <p:nvSpPr>
            <p:cNvPr id="39" name="Down Arrow 38"/>
            <p:cNvSpPr/>
            <p:nvPr/>
          </p:nvSpPr>
          <p:spPr>
            <a:xfrm rot="16200000">
              <a:off x="2953758" y="3871743"/>
              <a:ext cx="457200" cy="767594"/>
            </a:xfrm>
            <a:prstGeom prst="down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69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40" name="Down Arrow 39"/>
            <p:cNvSpPr/>
            <p:nvPr/>
          </p:nvSpPr>
          <p:spPr>
            <a:xfrm rot="16200000">
              <a:off x="7327869" y="3871736"/>
              <a:ext cx="457200" cy="767594"/>
            </a:xfrm>
            <a:prstGeom prst="down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69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41" name="Down Arrow 40"/>
            <p:cNvSpPr/>
            <p:nvPr/>
          </p:nvSpPr>
          <p:spPr>
            <a:xfrm rot="16200000">
              <a:off x="5869830" y="3871743"/>
              <a:ext cx="457200" cy="767594"/>
            </a:xfrm>
            <a:prstGeom prst="down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69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42" name="Down Arrow 41"/>
            <p:cNvSpPr/>
            <p:nvPr/>
          </p:nvSpPr>
          <p:spPr>
            <a:xfrm rot="16200000">
              <a:off x="4411794" y="3871736"/>
              <a:ext cx="457200" cy="767594"/>
            </a:xfrm>
            <a:prstGeom prst="down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69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</p:grpSp>
      <p:cxnSp>
        <p:nvCxnSpPr>
          <p:cNvPr id="43" name="Straight Connector 42"/>
          <p:cNvCxnSpPr/>
          <p:nvPr/>
        </p:nvCxnSpPr>
        <p:spPr>
          <a:xfrm>
            <a:off x="3311735" y="3221959"/>
            <a:ext cx="0" cy="645591"/>
          </a:xfrm>
          <a:prstGeom prst="line">
            <a:avLst/>
          </a:prstGeom>
          <a:ln w="25400">
            <a:solidFill>
              <a:schemeClr val="tx1"/>
            </a:solidFill>
            <a:prstDash val="sysDash"/>
            <a:headEnd type="stealth" w="lg" len="lg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769774" y="3204621"/>
            <a:ext cx="2" cy="662929"/>
          </a:xfrm>
          <a:prstGeom prst="line">
            <a:avLst/>
          </a:prstGeom>
          <a:ln w="25400">
            <a:solidFill>
              <a:schemeClr val="tx1"/>
            </a:solidFill>
            <a:prstDash val="sysDash"/>
            <a:headEnd type="stealth" w="lg" len="lg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227812" y="3213813"/>
            <a:ext cx="1" cy="653737"/>
          </a:xfrm>
          <a:prstGeom prst="line">
            <a:avLst/>
          </a:prstGeom>
          <a:ln w="25400">
            <a:solidFill>
              <a:schemeClr val="tx1"/>
            </a:solidFill>
            <a:prstDash val="sysDash"/>
            <a:headEnd type="stealth" w="lg" len="lg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7685850" y="3201330"/>
            <a:ext cx="3" cy="666220"/>
          </a:xfrm>
          <a:prstGeom prst="line">
            <a:avLst/>
          </a:prstGeom>
          <a:ln w="25400">
            <a:solidFill>
              <a:schemeClr val="tx1"/>
            </a:solidFill>
            <a:prstDash val="sysDash"/>
            <a:headEnd type="stealth" w="lg" len="lg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9143889" y="3221959"/>
            <a:ext cx="0" cy="645591"/>
          </a:xfrm>
          <a:prstGeom prst="line">
            <a:avLst/>
          </a:prstGeom>
          <a:ln w="25400">
            <a:solidFill>
              <a:schemeClr val="tx1"/>
            </a:solidFill>
            <a:prstDash val="sysDash"/>
            <a:headEnd type="stealth" w="lg" len="lg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oup 47"/>
          <p:cNvGrpSpPr/>
          <p:nvPr/>
        </p:nvGrpSpPr>
        <p:grpSpPr>
          <a:xfrm>
            <a:off x="5644051" y="5004273"/>
            <a:ext cx="1671786" cy="977310"/>
            <a:chOff x="4495800" y="4813890"/>
            <a:chExt cx="1671786" cy="977310"/>
          </a:xfrm>
        </p:grpSpPr>
        <p:grpSp>
          <p:nvGrpSpPr>
            <p:cNvPr id="49" name="Group 48"/>
            <p:cNvGrpSpPr/>
            <p:nvPr/>
          </p:nvGrpSpPr>
          <p:grpSpPr>
            <a:xfrm>
              <a:off x="5240232" y="5234870"/>
              <a:ext cx="604567" cy="511735"/>
              <a:chOff x="7777433" y="1880300"/>
              <a:chExt cx="604567" cy="511735"/>
            </a:xfrm>
          </p:grpSpPr>
          <p:sp>
            <p:nvSpPr>
              <p:cNvPr id="53" name="Rounded Rectangle 52"/>
              <p:cNvSpPr/>
              <p:nvPr/>
            </p:nvSpPr>
            <p:spPr>
              <a:xfrm>
                <a:off x="7777433" y="1880300"/>
                <a:ext cx="604567" cy="511735"/>
              </a:xfrm>
              <a:prstGeom prst="round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200"/>
              </a:p>
            </p:txBody>
          </p:sp>
          <p:grpSp>
            <p:nvGrpSpPr>
              <p:cNvPr id="54" name="Group 53"/>
              <p:cNvGrpSpPr/>
              <p:nvPr/>
            </p:nvGrpSpPr>
            <p:grpSpPr>
              <a:xfrm>
                <a:off x="7790840" y="1898737"/>
                <a:ext cx="528340" cy="467482"/>
                <a:chOff x="6400800" y="2268872"/>
                <a:chExt cx="1338549" cy="1184366"/>
              </a:xfrm>
            </p:grpSpPr>
            <p:sp>
              <p:nvSpPr>
                <p:cNvPr id="55" name="Vertical Scroll 54"/>
                <p:cNvSpPr/>
                <p:nvPr/>
              </p:nvSpPr>
              <p:spPr>
                <a:xfrm>
                  <a:off x="6400800" y="2268872"/>
                  <a:ext cx="457200" cy="544952"/>
                </a:xfrm>
                <a:prstGeom prst="verticalScroll">
                  <a:avLst/>
                </a:prstGeom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200"/>
                </a:p>
              </p:txBody>
            </p:sp>
            <p:sp>
              <p:nvSpPr>
                <p:cNvPr id="56" name="Vertical Scroll 55"/>
                <p:cNvSpPr/>
                <p:nvPr/>
              </p:nvSpPr>
              <p:spPr>
                <a:xfrm>
                  <a:off x="6824949" y="2600031"/>
                  <a:ext cx="457200" cy="544952"/>
                </a:xfrm>
                <a:prstGeom prst="verticalScroll">
                  <a:avLst/>
                </a:prstGeom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200"/>
                </a:p>
              </p:txBody>
            </p:sp>
            <p:sp>
              <p:nvSpPr>
                <p:cNvPr id="57" name="Vertical Scroll 56"/>
                <p:cNvSpPr/>
                <p:nvPr/>
              </p:nvSpPr>
              <p:spPr>
                <a:xfrm>
                  <a:off x="7282149" y="2908286"/>
                  <a:ext cx="457200" cy="544952"/>
                </a:xfrm>
                <a:prstGeom prst="verticalScroll">
                  <a:avLst/>
                </a:prstGeom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200"/>
                </a:p>
              </p:txBody>
            </p:sp>
          </p:grpSp>
        </p:grpSp>
        <p:cxnSp>
          <p:nvCxnSpPr>
            <p:cNvPr id="50" name="Straight Connector 49"/>
            <p:cNvCxnSpPr/>
            <p:nvPr/>
          </p:nvCxnSpPr>
          <p:spPr>
            <a:xfrm>
              <a:off x="4495800" y="5145609"/>
              <a:ext cx="0" cy="645591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  <a:headEnd type="stealth" w="lg" len="lg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1" name="Picture 50" descr="http://www.clker.com/cliparts/2/k/n/l/C/Q/transparent-green-checkmark-md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8198" y="4813890"/>
              <a:ext cx="539388" cy="5620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2" name="Equal 51"/>
            <p:cNvSpPr/>
            <p:nvPr/>
          </p:nvSpPr>
          <p:spPr>
            <a:xfrm>
              <a:off x="4555727" y="5311062"/>
              <a:ext cx="585659" cy="375208"/>
            </a:xfrm>
            <a:prstGeom prst="mathEqual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200">
                <a:solidFill>
                  <a:schemeClr val="tx1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8BB6C-C73C-5F48-BDC2-24CC36388774}" type="datetime1">
              <a:rPr lang="en-US" smtClean="0"/>
              <a:t>11/7/24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10</a:t>
            </a:fld>
            <a:endParaRPr lang="en-US"/>
          </a:p>
        </p:txBody>
      </p:sp>
      <p:sp>
        <p:nvSpPr>
          <p:cNvPr id="7" name="Vertical Scroll 6">
            <a:extLst>
              <a:ext uri="{FF2B5EF4-FFF2-40B4-BE49-F238E27FC236}">
                <a16:creationId xmlns:a16="http://schemas.microsoft.com/office/drawing/2014/main" id="{11E3110D-14E4-D188-B8EB-7283216CE90E}"/>
              </a:ext>
            </a:extLst>
          </p:cNvPr>
          <p:cNvSpPr/>
          <p:nvPr/>
        </p:nvSpPr>
        <p:spPr>
          <a:xfrm>
            <a:off x="3891836" y="2514793"/>
            <a:ext cx="180462" cy="215098"/>
          </a:xfrm>
          <a:prstGeom prst="verticalScroll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00"/>
          </a:p>
        </p:txBody>
      </p:sp>
      <p:sp>
        <p:nvSpPr>
          <p:cNvPr id="8" name="Vertical Scroll 7">
            <a:extLst>
              <a:ext uri="{FF2B5EF4-FFF2-40B4-BE49-F238E27FC236}">
                <a16:creationId xmlns:a16="http://schemas.microsoft.com/office/drawing/2014/main" id="{475CEF53-BF9D-38D6-343A-0919EC372054}"/>
              </a:ext>
            </a:extLst>
          </p:cNvPr>
          <p:cNvSpPr/>
          <p:nvPr/>
        </p:nvSpPr>
        <p:spPr>
          <a:xfrm>
            <a:off x="3891836" y="3776086"/>
            <a:ext cx="180462" cy="215098"/>
          </a:xfrm>
          <a:prstGeom prst="verticalScroll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00"/>
          </a:p>
        </p:txBody>
      </p:sp>
      <p:sp>
        <p:nvSpPr>
          <p:cNvPr id="9" name="Vertical Scroll 8">
            <a:extLst>
              <a:ext uri="{FF2B5EF4-FFF2-40B4-BE49-F238E27FC236}">
                <a16:creationId xmlns:a16="http://schemas.microsoft.com/office/drawing/2014/main" id="{3BF49EDF-90E0-6683-9AAB-81BA0D6B05A5}"/>
              </a:ext>
            </a:extLst>
          </p:cNvPr>
          <p:cNvSpPr/>
          <p:nvPr/>
        </p:nvSpPr>
        <p:spPr>
          <a:xfrm>
            <a:off x="5304900" y="2514793"/>
            <a:ext cx="180462" cy="215098"/>
          </a:xfrm>
          <a:prstGeom prst="verticalScroll">
            <a:avLst/>
          </a:prstGeom>
          <a:solidFill>
            <a:srgbClr val="0000FF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00"/>
          </a:p>
        </p:txBody>
      </p:sp>
      <p:sp>
        <p:nvSpPr>
          <p:cNvPr id="10" name="Vertical Scroll 9">
            <a:extLst>
              <a:ext uri="{FF2B5EF4-FFF2-40B4-BE49-F238E27FC236}">
                <a16:creationId xmlns:a16="http://schemas.microsoft.com/office/drawing/2014/main" id="{2EEB436A-4B9D-0D88-4BF8-F1D122569185}"/>
              </a:ext>
            </a:extLst>
          </p:cNvPr>
          <p:cNvSpPr/>
          <p:nvPr/>
        </p:nvSpPr>
        <p:spPr>
          <a:xfrm>
            <a:off x="5304900" y="3776086"/>
            <a:ext cx="180462" cy="215098"/>
          </a:xfrm>
          <a:prstGeom prst="verticalScroll">
            <a:avLst/>
          </a:prstGeom>
          <a:solidFill>
            <a:srgbClr val="0000FF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00"/>
          </a:p>
        </p:txBody>
      </p:sp>
      <p:sp>
        <p:nvSpPr>
          <p:cNvPr id="11" name="Vertical Scroll 10">
            <a:extLst>
              <a:ext uri="{FF2B5EF4-FFF2-40B4-BE49-F238E27FC236}">
                <a16:creationId xmlns:a16="http://schemas.microsoft.com/office/drawing/2014/main" id="{27C77C10-B18E-FE98-C4E9-BEC2C1B40A97}"/>
              </a:ext>
            </a:extLst>
          </p:cNvPr>
          <p:cNvSpPr/>
          <p:nvPr/>
        </p:nvSpPr>
        <p:spPr>
          <a:xfrm>
            <a:off x="6784376" y="2513982"/>
            <a:ext cx="180462" cy="215098"/>
          </a:xfrm>
          <a:prstGeom prst="verticalScroll">
            <a:avLst/>
          </a:prstGeom>
          <a:solidFill>
            <a:schemeClr val="accent2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00"/>
          </a:p>
        </p:txBody>
      </p:sp>
      <p:sp>
        <p:nvSpPr>
          <p:cNvPr id="12" name="Vertical Scroll 11">
            <a:extLst>
              <a:ext uri="{FF2B5EF4-FFF2-40B4-BE49-F238E27FC236}">
                <a16:creationId xmlns:a16="http://schemas.microsoft.com/office/drawing/2014/main" id="{AAF17B63-21D4-4A77-0B93-A19DAE8EE7B4}"/>
              </a:ext>
            </a:extLst>
          </p:cNvPr>
          <p:cNvSpPr/>
          <p:nvPr/>
        </p:nvSpPr>
        <p:spPr>
          <a:xfrm>
            <a:off x="6784376" y="3775275"/>
            <a:ext cx="180462" cy="215098"/>
          </a:xfrm>
          <a:prstGeom prst="verticalScroll">
            <a:avLst/>
          </a:prstGeom>
          <a:solidFill>
            <a:schemeClr val="accent2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00"/>
          </a:p>
        </p:txBody>
      </p:sp>
      <p:sp>
        <p:nvSpPr>
          <p:cNvPr id="13" name="Vertical Scroll 12">
            <a:extLst>
              <a:ext uri="{FF2B5EF4-FFF2-40B4-BE49-F238E27FC236}">
                <a16:creationId xmlns:a16="http://schemas.microsoft.com/office/drawing/2014/main" id="{D99A5D5A-03EE-FDAD-D366-4416FCAFBC15}"/>
              </a:ext>
            </a:extLst>
          </p:cNvPr>
          <p:cNvSpPr/>
          <p:nvPr/>
        </p:nvSpPr>
        <p:spPr>
          <a:xfrm>
            <a:off x="8204207" y="2519626"/>
            <a:ext cx="180462" cy="215098"/>
          </a:xfrm>
          <a:prstGeom prst="verticalScroll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00"/>
          </a:p>
        </p:txBody>
      </p:sp>
      <p:sp>
        <p:nvSpPr>
          <p:cNvPr id="14" name="Vertical Scroll 13">
            <a:extLst>
              <a:ext uri="{FF2B5EF4-FFF2-40B4-BE49-F238E27FC236}">
                <a16:creationId xmlns:a16="http://schemas.microsoft.com/office/drawing/2014/main" id="{6ADC68F1-CAB4-2171-E501-7AECC0EDC2C3}"/>
              </a:ext>
            </a:extLst>
          </p:cNvPr>
          <p:cNvSpPr/>
          <p:nvPr/>
        </p:nvSpPr>
        <p:spPr>
          <a:xfrm>
            <a:off x="8204207" y="3780919"/>
            <a:ext cx="180462" cy="215098"/>
          </a:xfrm>
          <a:prstGeom prst="verticalScroll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00"/>
          </a:p>
        </p:txBody>
      </p:sp>
    </p:spTree>
    <p:extLst>
      <p:ext uri="{BB962C8B-B14F-4D97-AF65-F5344CB8AC3E}">
        <p14:creationId xmlns:p14="http://schemas.microsoft.com/office/powerpoint/2010/main" val="1617528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/>
          <p:nvPr/>
        </p:nvSpPr>
        <p:spPr>
          <a:xfrm>
            <a:off x="2829202" y="3086937"/>
            <a:ext cx="3090805" cy="2233361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t" anchorCtr="0">
            <a:noAutofit/>
          </a:bodyPr>
          <a:lstStyle/>
          <a:p>
            <a:pPr algn="ctr" defTabSz="410751" hangingPunct="0"/>
            <a:r>
              <a:rPr lang="en-US" sz="2531">
                <a:solidFill>
                  <a:srgbClr val="000000"/>
                </a:solidFill>
                <a:latin typeface="Calibri Light" charset="0"/>
                <a:ea typeface="Calibri Light" charset="0"/>
                <a:cs typeface="Calibri Light" charset="0"/>
                <a:sym typeface="Gill Sans Light"/>
              </a:rPr>
              <a:t>Distributed system</a:t>
            </a:r>
            <a:endParaRPr lang="en-US" sz="2531" dirty="0">
              <a:solidFill>
                <a:srgbClr val="000000"/>
              </a:solidFill>
              <a:latin typeface="Calibri Light" charset="0"/>
              <a:ea typeface="Calibri Light" charset="0"/>
              <a:cs typeface="Calibri Light" charset="0"/>
              <a:sym typeface="Gill Sans Light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288311" y="3933906"/>
            <a:ext cx="778294" cy="879410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noAutofit/>
          </a:bodyPr>
          <a:lstStyle/>
          <a:p>
            <a:pPr algn="ctr" defTabSz="410751" hangingPunct="0"/>
            <a:r>
              <a:rPr lang="en-US" sz="2531" dirty="0">
                <a:solidFill>
                  <a:srgbClr val="000000"/>
                </a:solidFill>
                <a:latin typeface="Calibri Light" charset="0"/>
                <a:ea typeface="Calibri Light" charset="0"/>
                <a:cs typeface="Calibri Light" charset="0"/>
                <a:sym typeface="Gill Sans Light"/>
              </a:rPr>
              <a:t>Host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242183" y="3719594"/>
            <a:ext cx="1347914" cy="645479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noAutofit/>
          </a:bodyPr>
          <a:lstStyle/>
          <a:p>
            <a:pPr algn="ctr" defTabSz="410751" hangingPunct="0"/>
            <a:r>
              <a:rPr lang="en-US" sz="2531" dirty="0">
                <a:solidFill>
                  <a:srgbClr val="000000"/>
                </a:solidFill>
                <a:latin typeface="Calibri Light" charset="0"/>
                <a:ea typeface="Calibri Light" charset="0"/>
                <a:cs typeface="Calibri Light" charset="0"/>
                <a:sym typeface="Gill Sans Light"/>
              </a:rPr>
              <a:t>Network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181155" y="3826750"/>
            <a:ext cx="778294" cy="879410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noAutofit/>
          </a:bodyPr>
          <a:lstStyle/>
          <a:p>
            <a:pPr algn="ctr" defTabSz="410751" hangingPunct="0"/>
            <a:r>
              <a:rPr lang="en-US" sz="2531" dirty="0">
                <a:solidFill>
                  <a:srgbClr val="000000"/>
                </a:solidFill>
                <a:latin typeface="Calibri Light" charset="0"/>
                <a:ea typeface="Calibri Light" charset="0"/>
                <a:cs typeface="Calibri Light" charset="0"/>
                <a:sym typeface="Gill Sans Light"/>
              </a:rPr>
              <a:t>Host</a:t>
            </a:r>
          </a:p>
        </p:txBody>
      </p:sp>
      <p:sp>
        <p:nvSpPr>
          <p:cNvPr id="5" name="Rectangle 4"/>
          <p:cNvSpPr/>
          <p:nvPr/>
        </p:nvSpPr>
        <p:spPr>
          <a:xfrm>
            <a:off x="3077062" y="3718374"/>
            <a:ext cx="778294" cy="879410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000000"/>
            </a:solidFill>
            <a:prstDash val="sysDot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noAutofit/>
          </a:bodyPr>
          <a:lstStyle/>
          <a:p>
            <a:pPr algn="ctr" defTabSz="410751" hangingPunct="0"/>
            <a:r>
              <a:rPr lang="en-US" sz="2531" dirty="0">
                <a:solidFill>
                  <a:srgbClr val="000000">
                    <a:alpha val="42000"/>
                  </a:srgbClr>
                </a:solidFill>
                <a:latin typeface="Calibri Light" charset="0"/>
                <a:ea typeface="Calibri Light" charset="0"/>
                <a:cs typeface="Calibri Light" charset="0"/>
                <a:sym typeface="Gill Sans Light"/>
              </a:rPr>
              <a:t>Host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992277" y="1404149"/>
            <a:ext cx="778294" cy="879410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noAutofit/>
          </a:bodyPr>
          <a:lstStyle/>
          <a:p>
            <a:pPr algn="ctr" defTabSz="410751" hangingPunct="0"/>
            <a:r>
              <a:rPr lang="en-US" sz="2531" dirty="0">
                <a:solidFill>
                  <a:srgbClr val="000000"/>
                </a:solidFill>
                <a:latin typeface="Calibri Light" charset="0"/>
                <a:ea typeface="Calibri Light" charset="0"/>
                <a:cs typeface="Calibri Light" charset="0"/>
                <a:sym typeface="Gill Sans Light"/>
              </a:rPr>
              <a:t>Spec</a:t>
            </a:r>
          </a:p>
        </p:txBody>
      </p:sp>
      <p:sp>
        <p:nvSpPr>
          <p:cNvPr id="15" name="Down Arrow 14"/>
          <p:cNvSpPr/>
          <p:nvPr/>
        </p:nvSpPr>
        <p:spPr>
          <a:xfrm rot="10800000">
            <a:off x="4182914" y="2395616"/>
            <a:ext cx="451342" cy="573207"/>
          </a:xfrm>
          <a:prstGeom prst="downArrow">
            <a:avLst/>
          </a:prstGeom>
          <a:solidFill>
            <a:srgbClr val="FFFFFF"/>
          </a:solidFill>
          <a:ln w="19050" cap="flat">
            <a:solidFill>
              <a:srgbClr val="000000"/>
            </a:solidFill>
            <a:prstDash val="sysDot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hangingPunct="0"/>
            <a:endParaRPr lang="en-US" sz="2531">
              <a:solidFill>
                <a:srgbClr val="FFFFFF"/>
              </a:solidFill>
              <a:sym typeface="Gill Sans Light"/>
            </a:endParaRPr>
          </a:p>
        </p:txBody>
      </p:sp>
      <p:sp>
        <p:nvSpPr>
          <p:cNvPr id="12" name="Down Arrow 11"/>
          <p:cNvSpPr/>
          <p:nvPr/>
        </p:nvSpPr>
        <p:spPr>
          <a:xfrm rot="10800000">
            <a:off x="7387684" y="2377793"/>
            <a:ext cx="451342" cy="573207"/>
          </a:xfrm>
          <a:prstGeom prst="downArrow">
            <a:avLst/>
          </a:prstGeom>
          <a:solidFill>
            <a:srgbClr val="FFFFFF"/>
          </a:solidFill>
          <a:ln w="1905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hangingPunct="0"/>
            <a:endParaRPr lang="en-US" sz="2531">
              <a:solidFill>
                <a:srgbClr val="FFFFFF"/>
              </a:solidFill>
              <a:sym typeface="Gill Sans Ligh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224209" y="3718374"/>
            <a:ext cx="778294" cy="879410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noAutofit/>
          </a:bodyPr>
          <a:lstStyle/>
          <a:p>
            <a:pPr algn="ctr" defTabSz="410751" hangingPunct="0"/>
            <a:r>
              <a:rPr lang="en-US" sz="2531" dirty="0">
                <a:solidFill>
                  <a:srgbClr val="000000"/>
                </a:solidFill>
                <a:latin typeface="Calibri Light" charset="0"/>
                <a:ea typeface="Calibri Light" charset="0"/>
                <a:cs typeface="Calibri Light" charset="0"/>
                <a:sym typeface="Gill Sans Light"/>
              </a:rPr>
              <a:t>Host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277365" y="1374387"/>
            <a:ext cx="0" cy="4206336"/>
          </a:xfrm>
          <a:prstGeom prst="line">
            <a:avLst/>
          </a:prstGeom>
          <a:noFill/>
          <a:ln w="25400" cap="flat">
            <a:solidFill>
              <a:srgbClr val="5A5F5E"/>
            </a:solidFill>
            <a:prstDash val="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" name="TextBox 1"/>
          <p:cNvSpPr txBox="1"/>
          <p:nvPr/>
        </p:nvSpPr>
        <p:spPr>
          <a:xfrm>
            <a:off x="2966175" y="5332351"/>
            <a:ext cx="2513035" cy="111088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hangingPunct="0"/>
            <a:r>
              <a:rPr lang="en-US" sz="3375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*.</a:t>
            </a:r>
            <a:r>
              <a:rPr lang="en-US" sz="3375" dirty="0" err="1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t.dfy</a:t>
            </a:r>
            <a:endParaRPr lang="en-US" sz="3375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 defTabSz="410751" hangingPunct="0"/>
            <a:r>
              <a:rPr lang="en-US" sz="3375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(Trusted)</a:t>
            </a:r>
            <a:endParaRPr lang="en-US" sz="3375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  <a:sym typeface="Gill Sans Ligh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307076" y="5332351"/>
            <a:ext cx="2541229" cy="111088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hangingPunct="0"/>
            <a:r>
              <a:rPr lang="en-US" sz="3375" dirty="0">
                <a:latin typeface="Calibri" charset="0"/>
                <a:ea typeface="Calibri" charset="0"/>
                <a:cs typeface="Calibri" charset="0"/>
              </a:rPr>
              <a:t>*.</a:t>
            </a:r>
            <a:r>
              <a:rPr lang="en-US" sz="3375" dirty="0" err="1">
                <a:latin typeface="Calibri" charset="0"/>
                <a:ea typeface="Calibri" charset="0"/>
                <a:cs typeface="Calibri" charset="0"/>
              </a:rPr>
              <a:t>v.dfy</a:t>
            </a:r>
            <a:endParaRPr lang="en-US" sz="3375" dirty="0">
              <a:latin typeface="Calibri" charset="0"/>
              <a:ea typeface="Calibri" charset="0"/>
              <a:cs typeface="Calibri" charset="0"/>
              <a:sym typeface="Gill Sans Light"/>
            </a:endParaRPr>
          </a:p>
          <a:p>
            <a:pPr algn="ctr" defTabSz="410751" hangingPunct="0"/>
            <a:r>
              <a:rPr lang="en-US" sz="3375" dirty="0">
                <a:latin typeface="Calibri" charset="0"/>
                <a:ea typeface="Calibri" charset="0"/>
                <a:cs typeface="Calibri" charset="0"/>
                <a:sym typeface="Gill Sans Light"/>
              </a:rPr>
              <a:t>(Untrusted)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Abstraction function is untrusted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48696-B1AE-D34F-9709-D42C36631D5A}" type="datetime1">
              <a:rPr lang="en-US" smtClean="0"/>
              <a:t>11/7/24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502774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BF54F-D887-BC6D-529D-53DCD7BCB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Abstraction function </a:t>
            </a:r>
            <a:r>
              <a:rPr lang="en-US" i="1" dirty="0"/>
              <a:t>must</a:t>
            </a:r>
            <a:r>
              <a:rPr lang="en-US" dirty="0"/>
              <a:t> be untrusted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CB1780-8ACC-B5E0-8375-435651ED1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it were trusted, we would have to inspect it</a:t>
            </a:r>
          </a:p>
          <a:p>
            <a:endParaRPr lang="en-US" dirty="0"/>
          </a:p>
          <a:p>
            <a:r>
              <a:rPr lang="en-US" dirty="0"/>
              <a:t>To fully understand it, we would also have to inspect the entire low-level state</a:t>
            </a:r>
          </a:p>
          <a:p>
            <a:endParaRPr lang="en-US" dirty="0"/>
          </a:p>
          <a:p>
            <a:r>
              <a:rPr lang="en-US" dirty="0"/>
              <a:t>The entire edifice of verification would collapse!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AF92A7-3B7C-E35B-0368-702757E82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B369-6C93-7748-816A-71B48E24EAFD}" type="datetime1">
              <a:rPr lang="en-US" smtClean="0"/>
              <a:t>11/7/24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E7F6CC-9102-1B0D-C219-EC63313AD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34A39A-28B5-7DBD-7123-15049FA06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441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2E11B-6479-BE50-DCBB-843A041CE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61EC45-D86B-F3AE-964E-B15BBD596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 1 due today</a:t>
            </a:r>
          </a:p>
          <a:p>
            <a:endParaRPr lang="en-US" dirty="0"/>
          </a:p>
          <a:p>
            <a:r>
              <a:rPr lang="en-US" dirty="0"/>
              <a:t>PS4 released tomorrow </a:t>
            </a:r>
          </a:p>
          <a:p>
            <a:endParaRPr lang="en-US" dirty="0"/>
          </a:p>
          <a:p>
            <a:r>
              <a:rPr lang="en-US" dirty="0"/>
              <a:t>No class next Tuesday 11/12</a:t>
            </a:r>
          </a:p>
          <a:p>
            <a:pPr lvl="1"/>
            <a:r>
              <a:rPr lang="en-US" dirty="0"/>
              <a:t>Manos out of town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8C1EAD-66E1-1601-3A84-D136DCA28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1CB35-B1FC-4A43-BB8E-8767ECAF1F6D}" type="datetime1">
              <a:rPr lang="en-US" smtClean="0"/>
              <a:t>11/7/24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5B5075-D658-5230-8DC3-89B4EAEA2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068C69-3630-7752-0E1E-73A589580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3319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Revisiting the distributed system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937354" cy="2211450"/>
          </a:xfrm>
        </p:spPr>
        <p:txBody>
          <a:bodyPr/>
          <a:lstStyle/>
          <a:p>
            <a:r>
              <a:rPr lang="en-US" dirty="0"/>
              <a:t>Composite state machine</a:t>
            </a:r>
          </a:p>
          <a:p>
            <a:pPr lvl="1"/>
            <a:r>
              <a:rPr lang="en-US" dirty="0"/>
              <a:t>Hosts</a:t>
            </a:r>
          </a:p>
          <a:p>
            <a:pPr lvl="1"/>
            <a:r>
              <a:rPr lang="en-US" dirty="0"/>
              <a:t>Network</a:t>
            </a:r>
          </a:p>
          <a:p>
            <a:pPr lvl="1"/>
            <a:r>
              <a:rPr lang="en-US" dirty="0"/>
              <a:t>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3CB8-3A13-DC48-834B-F0866FA5AC83}" type="datetime1">
              <a:rPr lang="en-US" smtClean="0"/>
              <a:t>11/7/24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14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6960291" y="1690688"/>
            <a:ext cx="4393509" cy="2346387"/>
            <a:chOff x="6932216" y="3117954"/>
            <a:chExt cx="4717918" cy="2738194"/>
          </a:xfrm>
        </p:grpSpPr>
        <p:sp>
          <p:nvSpPr>
            <p:cNvPr id="8" name="Rectangle 7"/>
            <p:cNvSpPr/>
            <p:nvPr/>
          </p:nvSpPr>
          <p:spPr>
            <a:xfrm>
              <a:off x="6932216" y="3117954"/>
              <a:ext cx="4717918" cy="2738194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t" anchorCtr="0">
              <a:no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 Light" charset="0"/>
                  <a:ea typeface="Calibri Light" charset="0"/>
                  <a:cs typeface="Calibri Light" charset="0"/>
                  <a:sym typeface="Gill Sans Light"/>
                </a:rPr>
                <a:t>Distributed system</a:t>
              </a:r>
              <a:endParaRPr kumimoji="0" lang="en-US" sz="280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 Light" charset="0"/>
                <a:ea typeface="Calibri Light" charset="0"/>
                <a:cs typeface="Calibri Light" charset="0"/>
                <a:sym typeface="Gill Sans Light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7687664" y="4164368"/>
              <a:ext cx="1260504" cy="1424269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 Light" charset="0"/>
                  <a:ea typeface="Calibri Light" charset="0"/>
                  <a:cs typeface="Calibri Light" charset="0"/>
                  <a:sym typeface="Gill Sans Light"/>
                </a:rPr>
                <a:t>Host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9232529" y="3817274"/>
              <a:ext cx="2183046" cy="814688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 Light" charset="0"/>
                  <a:ea typeface="Calibri Light" charset="0"/>
                  <a:cs typeface="Calibri Light" charset="0"/>
                  <a:sym typeface="Gill Sans Light"/>
                </a:rPr>
                <a:t>Network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514117" y="3990820"/>
              <a:ext cx="1260504" cy="1424269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 Light" charset="0"/>
                  <a:ea typeface="Calibri Light" charset="0"/>
                  <a:cs typeface="Calibri Light" charset="0"/>
                  <a:sym typeface="Gill Sans Light"/>
                </a:rPr>
                <a:t>Host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340569" y="3817273"/>
              <a:ext cx="1260504" cy="1424269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 Light" charset="0"/>
                  <a:ea typeface="Calibri Light" charset="0"/>
                  <a:cs typeface="Calibri Light" charset="0"/>
                  <a:sym typeface="Gill Sans Light"/>
                </a:rPr>
                <a:t>Host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9232529" y="4724820"/>
              <a:ext cx="2183046" cy="814688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 Light" charset="0"/>
                  <a:ea typeface="Calibri Light" charset="0"/>
                  <a:cs typeface="Calibri Light" charset="0"/>
                  <a:sym typeface="Gill Sans Light"/>
                </a:rPr>
                <a:t>Time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424992" y="5162277"/>
            <a:ext cx="6502488" cy="609600"/>
            <a:chOff x="2010650" y="2886171"/>
            <a:chExt cx="9247983" cy="866987"/>
          </a:xfrm>
        </p:grpSpPr>
        <p:sp>
          <p:nvSpPr>
            <p:cNvPr id="19" name="Rounded Rectangle 18"/>
            <p:cNvSpPr/>
            <p:nvPr/>
          </p:nvSpPr>
          <p:spPr>
            <a:xfrm>
              <a:off x="2010650" y="2886171"/>
              <a:ext cx="953364" cy="866987"/>
            </a:xfrm>
            <a:prstGeom prst="roundRect">
              <a:avLst/>
            </a:prstGeom>
            <a:solidFill>
              <a:srgbClr val="4F81BD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250" dirty="0">
                  <a:solidFill>
                    <a:srgbClr val="FFFFFF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S0</a:t>
              </a: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4084304" y="2886171"/>
              <a:ext cx="953364" cy="866987"/>
            </a:xfrm>
            <a:prstGeom prst="roundRect">
              <a:avLst/>
            </a:prstGeom>
            <a:solidFill>
              <a:srgbClr val="4F81BD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250" dirty="0">
                  <a:solidFill>
                    <a:srgbClr val="FFFFFF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S1</a:t>
              </a: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6157959" y="2886171"/>
              <a:ext cx="953364" cy="866987"/>
            </a:xfrm>
            <a:prstGeom prst="roundRect">
              <a:avLst/>
            </a:prstGeom>
            <a:solidFill>
              <a:srgbClr val="4F81BD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250" dirty="0">
                  <a:solidFill>
                    <a:srgbClr val="FFFFFF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S2</a:t>
              </a: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8231613" y="2886171"/>
              <a:ext cx="953364" cy="866987"/>
            </a:xfrm>
            <a:prstGeom prst="roundRect">
              <a:avLst/>
            </a:prstGeom>
            <a:solidFill>
              <a:srgbClr val="4F81BD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250" dirty="0">
                  <a:solidFill>
                    <a:srgbClr val="FFFFFF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S3</a:t>
              </a: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10305269" y="2886171"/>
              <a:ext cx="953364" cy="866987"/>
            </a:xfrm>
            <a:prstGeom prst="roundRect">
              <a:avLst/>
            </a:prstGeom>
            <a:solidFill>
              <a:srgbClr val="4F81BD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250" dirty="0">
                  <a:solidFill>
                    <a:srgbClr val="FFFFFF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S4</a:t>
              </a:r>
            </a:p>
          </p:txBody>
        </p:sp>
        <p:sp>
          <p:nvSpPr>
            <p:cNvPr id="24" name="Down Arrow 23"/>
            <p:cNvSpPr/>
            <p:nvPr/>
          </p:nvSpPr>
          <p:spPr>
            <a:xfrm rot="16200000">
              <a:off x="3197865" y="2789315"/>
              <a:ext cx="650240" cy="1060724"/>
            </a:xfrm>
            <a:prstGeom prst="downArrow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50">
                <a:solidFill>
                  <a:schemeClr val="bg1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5" name="Down Arrow 24"/>
            <p:cNvSpPr/>
            <p:nvPr/>
          </p:nvSpPr>
          <p:spPr>
            <a:xfrm rot="16200000">
              <a:off x="9418822" y="2789305"/>
              <a:ext cx="650240" cy="1060723"/>
            </a:xfrm>
            <a:prstGeom prst="downArrow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50">
                <a:solidFill>
                  <a:schemeClr val="bg1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6" name="Down Arrow 25"/>
            <p:cNvSpPr/>
            <p:nvPr/>
          </p:nvSpPr>
          <p:spPr>
            <a:xfrm rot="16200000">
              <a:off x="7345168" y="2789315"/>
              <a:ext cx="650240" cy="1060724"/>
            </a:xfrm>
            <a:prstGeom prst="downArrow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50">
                <a:solidFill>
                  <a:schemeClr val="bg1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7" name="Down Arrow 26"/>
            <p:cNvSpPr/>
            <p:nvPr/>
          </p:nvSpPr>
          <p:spPr>
            <a:xfrm rot="16200000">
              <a:off x="5271516" y="2789305"/>
              <a:ext cx="650240" cy="1060724"/>
            </a:xfrm>
            <a:prstGeom prst="downArrow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50">
                <a:solidFill>
                  <a:schemeClr val="bg1"/>
                </a:solidFill>
                <a:latin typeface="Calibri Light" panose="020F0302020204030204" pitchFamily="34" charset="0"/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974291" y="3813083"/>
            <a:ext cx="9353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In each step of this state machine: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/>
              <a:t>at most one Host takes a step, together with the Network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/>
              <a:t>or Time advances</a:t>
            </a:r>
          </a:p>
        </p:txBody>
      </p:sp>
    </p:spTree>
    <p:extLst>
      <p:ext uri="{BB962C8B-B14F-4D97-AF65-F5344CB8AC3E}">
        <p14:creationId xmlns:p14="http://schemas.microsoft.com/office/powerpoint/2010/main" val="796975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500" dirty="0">
                <a:latin typeface="Calibri Light" panose="020F0302020204030204" pitchFamily="34" charset="0"/>
              </a:rPr>
              <a:t>Are the steps </a:t>
            </a:r>
            <a:r>
              <a:rPr lang="en-US" sz="4500" i="1" dirty="0">
                <a:latin typeface="Calibri Light" panose="020F0302020204030204" pitchFamily="34" charset="0"/>
              </a:rPr>
              <a:t>really</a:t>
            </a:r>
            <a:r>
              <a:rPr lang="en-US" sz="4500" dirty="0">
                <a:latin typeface="Calibri Light" panose="020F0302020204030204" pitchFamily="34" charset="0"/>
              </a:rPr>
              <a:t> atomic?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221340" y="4518820"/>
            <a:ext cx="7162801" cy="1289218"/>
            <a:chOff x="762000" y="1755918"/>
            <a:chExt cx="7162801" cy="1289218"/>
          </a:xfrm>
        </p:grpSpPr>
        <p:sp>
          <p:nvSpPr>
            <p:cNvPr id="33" name="Rounded Rectangle 32"/>
            <p:cNvSpPr/>
            <p:nvPr/>
          </p:nvSpPr>
          <p:spPr>
            <a:xfrm>
              <a:off x="762000" y="1755918"/>
              <a:ext cx="1618737" cy="527221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53">
                <a:defRPr/>
              </a:pPr>
              <a:r>
                <a:rPr lang="en-US" dirty="0">
                  <a:solidFill>
                    <a:prstClr val="white"/>
                  </a:solidFill>
                  <a:latin typeface="Calibri" panose="020F0502020204030204"/>
                </a:rPr>
                <a:t>Host A Step 1</a:t>
              </a:r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3258065" y="1755918"/>
              <a:ext cx="1618735" cy="527221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53">
                <a:defRPr/>
              </a:pPr>
              <a:r>
                <a:rPr lang="en-US" dirty="0">
                  <a:solidFill>
                    <a:prstClr val="white"/>
                  </a:solidFill>
                  <a:latin typeface="Calibri" panose="020F0502020204030204"/>
                </a:rPr>
                <a:t>Host A Step 2</a:t>
              </a:r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1066800" y="2505972"/>
              <a:ext cx="1597109" cy="527221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53">
                <a:defRPr/>
              </a:pPr>
              <a:r>
                <a:rPr lang="en-US" dirty="0">
                  <a:solidFill>
                    <a:schemeClr val="tx1"/>
                  </a:solidFill>
                  <a:latin typeface="Calibri" panose="020F0502020204030204"/>
                </a:rPr>
                <a:t>Host B Step 1</a:t>
              </a: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2884270" y="2517915"/>
              <a:ext cx="1535330" cy="527221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53">
                <a:defRPr/>
              </a:pPr>
              <a:r>
                <a:rPr lang="en-US" dirty="0">
                  <a:solidFill>
                    <a:schemeClr val="tx1"/>
                  </a:solidFill>
                  <a:latin typeface="Calibri" panose="020F0502020204030204"/>
                </a:rPr>
                <a:t>Host B Step 2</a:t>
              </a:r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4559636" y="2505972"/>
              <a:ext cx="2603164" cy="527221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53">
                <a:defRPr/>
              </a:pPr>
              <a:r>
                <a:rPr lang="en-US" dirty="0">
                  <a:solidFill>
                    <a:schemeClr val="tx1"/>
                  </a:solidFill>
                  <a:latin typeface="Calibri" panose="020F0502020204030204"/>
                </a:rPr>
                <a:t>Host B Step 3</a:t>
              </a:r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6172201" y="1755918"/>
              <a:ext cx="1752600" cy="527221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53">
                <a:defRPr/>
              </a:pPr>
              <a:r>
                <a:rPr lang="en-US" dirty="0">
                  <a:solidFill>
                    <a:prstClr val="white"/>
                  </a:solidFill>
                  <a:latin typeface="Calibri" panose="020F0502020204030204"/>
                </a:rPr>
                <a:t>Host A Step 3</a:t>
              </a:r>
            </a:p>
          </p:txBody>
        </p:sp>
      </p:grpSp>
      <p:sp>
        <p:nvSpPr>
          <p:cNvPr id="12" name="Rounded Rectangle 11"/>
          <p:cNvSpPr/>
          <p:nvPr/>
        </p:nvSpPr>
        <p:spPr>
          <a:xfrm>
            <a:off x="3581400" y="3246840"/>
            <a:ext cx="5549503" cy="1012312"/>
          </a:xfrm>
          <a:prstGeom prst="round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50" dirty="0">
                <a:solidFill>
                  <a:srgbClr val="000000"/>
                </a:solidFill>
                <a:cs typeface="Courier New" panose="02070309020205020404" pitchFamily="49" charset="0"/>
              </a:rPr>
              <a:t>Hosts are single-threaded, but we need to </a:t>
            </a:r>
          </a:p>
          <a:p>
            <a:pPr algn="ctr"/>
            <a:r>
              <a:rPr lang="en-US" sz="2250" dirty="0">
                <a:solidFill>
                  <a:srgbClr val="000000"/>
                </a:solidFill>
                <a:cs typeface="Courier New" panose="02070309020205020404" pitchFamily="49" charset="0"/>
              </a:rPr>
              <a:t>reason about concurrency among hosts</a:t>
            </a:r>
            <a:endParaRPr lang="en-US" sz="2250" b="1" dirty="0">
              <a:solidFill>
                <a:srgbClr val="000000"/>
              </a:solidFill>
              <a:cs typeface="Courier New" panose="02070309020205020404" pitchFamily="49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355307" y="1909285"/>
            <a:ext cx="6502488" cy="609600"/>
            <a:chOff x="2010650" y="2886171"/>
            <a:chExt cx="9247983" cy="866987"/>
          </a:xfrm>
        </p:grpSpPr>
        <p:sp>
          <p:nvSpPr>
            <p:cNvPr id="11" name="Rounded Rectangle 10"/>
            <p:cNvSpPr/>
            <p:nvPr/>
          </p:nvSpPr>
          <p:spPr>
            <a:xfrm>
              <a:off x="2010650" y="2886171"/>
              <a:ext cx="953364" cy="866987"/>
            </a:xfrm>
            <a:prstGeom prst="roundRect">
              <a:avLst/>
            </a:prstGeom>
            <a:solidFill>
              <a:srgbClr val="4F81BD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250" dirty="0">
                  <a:solidFill>
                    <a:srgbClr val="FFFFFF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S0</a:t>
              </a: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4084304" y="2886171"/>
              <a:ext cx="953364" cy="866987"/>
            </a:xfrm>
            <a:prstGeom prst="roundRect">
              <a:avLst/>
            </a:prstGeom>
            <a:solidFill>
              <a:srgbClr val="4F81BD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250" dirty="0">
                  <a:solidFill>
                    <a:srgbClr val="FFFFFF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S1</a:t>
              </a: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6157959" y="2886171"/>
              <a:ext cx="953364" cy="866987"/>
            </a:xfrm>
            <a:prstGeom prst="roundRect">
              <a:avLst/>
            </a:prstGeom>
            <a:solidFill>
              <a:srgbClr val="4F81BD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250" dirty="0">
                  <a:solidFill>
                    <a:srgbClr val="FFFFFF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S2</a:t>
              </a: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8231613" y="2886171"/>
              <a:ext cx="953364" cy="866987"/>
            </a:xfrm>
            <a:prstGeom prst="roundRect">
              <a:avLst/>
            </a:prstGeom>
            <a:solidFill>
              <a:srgbClr val="4F81BD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250" dirty="0">
                  <a:solidFill>
                    <a:srgbClr val="FFFFFF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S3</a:t>
              </a: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10305269" y="2886171"/>
              <a:ext cx="953364" cy="866987"/>
            </a:xfrm>
            <a:prstGeom prst="roundRect">
              <a:avLst/>
            </a:prstGeom>
            <a:solidFill>
              <a:srgbClr val="4F81BD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250" dirty="0">
                  <a:solidFill>
                    <a:srgbClr val="FFFFFF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S4</a:t>
              </a:r>
            </a:p>
          </p:txBody>
        </p:sp>
        <p:sp>
          <p:nvSpPr>
            <p:cNvPr id="17" name="Down Arrow 16"/>
            <p:cNvSpPr/>
            <p:nvPr/>
          </p:nvSpPr>
          <p:spPr>
            <a:xfrm rot="16200000">
              <a:off x="3197865" y="2789315"/>
              <a:ext cx="650240" cy="1060724"/>
            </a:xfrm>
            <a:prstGeom prst="downArrow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50">
                <a:solidFill>
                  <a:schemeClr val="bg1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8" name="Down Arrow 17"/>
            <p:cNvSpPr/>
            <p:nvPr/>
          </p:nvSpPr>
          <p:spPr>
            <a:xfrm rot="16200000">
              <a:off x="9418822" y="2789305"/>
              <a:ext cx="650240" cy="1060723"/>
            </a:xfrm>
            <a:prstGeom prst="downArrow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50">
                <a:solidFill>
                  <a:schemeClr val="bg1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9" name="Down Arrow 18"/>
            <p:cNvSpPr/>
            <p:nvPr/>
          </p:nvSpPr>
          <p:spPr>
            <a:xfrm rot="16200000">
              <a:off x="7345168" y="2789315"/>
              <a:ext cx="650240" cy="1060724"/>
            </a:xfrm>
            <a:prstGeom prst="downArrow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50">
                <a:solidFill>
                  <a:schemeClr val="bg1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0" name="Down Arrow 19"/>
            <p:cNvSpPr/>
            <p:nvPr/>
          </p:nvSpPr>
          <p:spPr>
            <a:xfrm rot="16200000">
              <a:off x="5271516" y="2789305"/>
              <a:ext cx="650240" cy="1060724"/>
            </a:xfrm>
            <a:prstGeom prst="downArrow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50">
                <a:solidFill>
                  <a:schemeClr val="bg1"/>
                </a:solidFill>
                <a:latin typeface="Calibri Light" panose="020F0302020204030204" pitchFamily="34" charset="0"/>
              </a:endParaRPr>
            </a:p>
          </p:txBody>
        </p: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3EB0-7CE2-F047-BD4E-C22BD6780EA4}" type="datetime1">
              <a:rPr lang="en-US" smtClean="0"/>
              <a:t>11/7/24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15</a:t>
            </a:fld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2696887" y="2719774"/>
            <a:ext cx="5549503" cy="661001"/>
          </a:xfrm>
          <a:prstGeom prst="round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50" dirty="0">
                <a:solidFill>
                  <a:srgbClr val="000000"/>
                </a:solidFill>
                <a:cs typeface="Courier New" panose="02070309020205020404" pitchFamily="49" charset="0"/>
              </a:rPr>
              <a:t>There is </a:t>
            </a:r>
            <a:r>
              <a:rPr lang="en-US" sz="2250" b="1" dirty="0">
                <a:solidFill>
                  <a:srgbClr val="000000"/>
                </a:solidFill>
                <a:cs typeface="Courier New" panose="02070309020205020404" pitchFamily="49" charset="0"/>
              </a:rPr>
              <a:t>some</a:t>
            </a:r>
            <a:r>
              <a:rPr lang="en-US" sz="2250" dirty="0">
                <a:solidFill>
                  <a:srgbClr val="000000"/>
                </a:solidFill>
                <a:cs typeface="Courier New" panose="02070309020205020404" pitchFamily="49" charset="0"/>
              </a:rPr>
              <a:t> concurrency to worry about</a:t>
            </a:r>
            <a:endParaRPr lang="en-US" sz="2250" b="1" dirty="0">
              <a:solidFill>
                <a:srgbClr val="000000"/>
              </a:solidFill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3437" y="1855287"/>
            <a:ext cx="18669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Model: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84325" y="4731699"/>
            <a:ext cx="18669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Reality:</a:t>
            </a:r>
          </a:p>
        </p:txBody>
      </p:sp>
      <p:sp>
        <p:nvSpPr>
          <p:cNvPr id="10" name="Rectangle 9"/>
          <p:cNvSpPr/>
          <p:nvPr/>
        </p:nvSpPr>
        <p:spPr>
          <a:xfrm>
            <a:off x="-310242" y="-244929"/>
            <a:ext cx="13111842" cy="7494815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1667" r="100000">
                        <a14:foregroundMark x1="64333" y1="1500" x2="64333" y2="1500"/>
                        <a14:foregroundMark x1="75333" y1="1167" x2="75333" y2="1167"/>
                        <a14:foregroundMark x1="41000" y1="60167" x2="41000" y2="60167"/>
                        <a14:foregroundMark x1="46167" y1="54167" x2="46167" y2="54167"/>
                        <a14:foregroundMark x1="94667" y1="21833" x2="94667" y2="21833"/>
                        <a14:foregroundMark x1="46833" y1="20000" x2="46833" y2="20000"/>
                        <a14:foregroundMark x1="46333" y1="25333" x2="46333" y2="25333"/>
                        <a14:foregroundMark x1="47500" y1="21000" x2="47500" y2="21000"/>
                        <a14:foregroundMark x1="59833" y1="47500" x2="59833" y2="47500"/>
                        <a14:backgroundMark x1="73833" y1="24000" x2="73833" y2="24000"/>
                        <a14:backgroundMark x1="67667" y1="32833" x2="67667" y2="32833"/>
                        <a14:backgroundMark x1="63000" y1="37833" x2="58500" y2="17333"/>
                        <a14:backgroundMark x1="88000" y1="18833" x2="84167" y2="40833"/>
                        <a14:backgroundMark x1="70000" y1="43000" x2="70000" y2="43000"/>
                        <a14:backgroundMark x1="56000" y1="37833" x2="51500" y2="23833"/>
                        <a14:backgroundMark x1="55167" y1="14833" x2="63667" y2="10333"/>
                        <a14:backgroundMark x1="84000" y1="11833" x2="77833" y2="41333"/>
                        <a14:backgroundMark x1="87333" y1="41333" x2="55667" y2="38833"/>
                        <a14:backgroundMark x1="77500" y1="9167" x2="63500" y2="8667"/>
                        <a14:backgroundMark x1="68667" y1="49667" x2="68667" y2="49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872692" flipH="1" flipV="1">
            <a:off x="3807228" y="2279356"/>
            <a:ext cx="7387226" cy="7387226"/>
          </a:xfrm>
          <a:prstGeom prst="rect">
            <a:avLst/>
          </a:prstGeom>
        </p:spPr>
      </p:pic>
      <p:sp>
        <p:nvSpPr>
          <p:cNvPr id="27" name="Rounded Rectangle 26"/>
          <p:cNvSpPr/>
          <p:nvPr/>
        </p:nvSpPr>
        <p:spPr>
          <a:xfrm>
            <a:off x="4717405" y="4511726"/>
            <a:ext cx="1618735" cy="527221"/>
          </a:xfrm>
          <a:prstGeom prst="roundRect">
            <a:avLst/>
          </a:prstGeom>
          <a:solidFill>
            <a:srgbClr val="808785"/>
          </a:solidFill>
          <a:ln>
            <a:solidFill>
              <a:srgbClr val="0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3">
              <a:defRPr/>
            </a:pPr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0" name="Rectangle 29"/>
          <p:cNvSpPr/>
          <p:nvPr/>
        </p:nvSpPr>
        <p:spPr>
          <a:xfrm flipH="1">
            <a:off x="4168028" y="4253947"/>
            <a:ext cx="206915" cy="1038823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69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31" name="Rectangle 30"/>
          <p:cNvSpPr/>
          <p:nvPr/>
        </p:nvSpPr>
        <p:spPr>
          <a:xfrm flipH="1">
            <a:off x="4670209" y="4253947"/>
            <a:ext cx="206915" cy="103882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69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  <a:endParaRPr lang="en-US" sz="1969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 flipH="1">
            <a:off x="5970091" y="4253947"/>
            <a:ext cx="206915" cy="103882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69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39" name="Rectangle 38"/>
          <p:cNvSpPr/>
          <p:nvPr/>
        </p:nvSpPr>
        <p:spPr>
          <a:xfrm flipH="1">
            <a:off x="5485633" y="4253947"/>
            <a:ext cx="206915" cy="103882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69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  <a:endParaRPr lang="en-US" sz="1969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 flipH="1">
            <a:off x="6685542" y="4253947"/>
            <a:ext cx="206915" cy="103882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69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  <a:endParaRPr lang="en-US" sz="1969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1637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1000" fill="hold"/>
                                        <p:tgtEl>
                                          <p:spTgt spid="27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0" grpId="0" animBg="1"/>
      <p:bldP spid="27" grpId="0" animBg="1"/>
      <p:bldP spid="27" grpId="1" animBg="1"/>
      <p:bldP spid="30" grpId="0" animBg="1"/>
      <p:bldP spid="31" grpId="0" animBg="1"/>
      <p:bldP spid="32" grpId="0" animBg="1"/>
      <p:bldP spid="39" grpId="0" animBg="1"/>
      <p:bldP spid="4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/>
          <p:cNvSpPr/>
          <p:nvPr/>
        </p:nvSpPr>
        <p:spPr>
          <a:xfrm>
            <a:off x="2286001" y="1952426"/>
            <a:ext cx="1618737" cy="527221"/>
          </a:xfrm>
          <a:prstGeom prst="roundRect">
            <a:avLst/>
          </a:prstGeom>
          <a:solidFill>
            <a:srgbClr val="808785"/>
          </a:solidFill>
          <a:ln>
            <a:solidFill>
              <a:srgbClr val="0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defTabSz="914353">
              <a:defRPr/>
            </a:pPr>
            <a:endParaRPr lang="en-US" sz="1406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4782066" y="1952426"/>
            <a:ext cx="1618735" cy="527221"/>
          </a:xfrm>
          <a:prstGeom prst="roundRect">
            <a:avLst/>
          </a:prstGeom>
          <a:solidFill>
            <a:srgbClr val="808785"/>
          </a:solidFill>
          <a:ln>
            <a:solidFill>
              <a:srgbClr val="0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defTabSz="914353">
              <a:defRPr/>
            </a:pPr>
            <a:endParaRPr lang="en-US" sz="1406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2590800" y="2706671"/>
            <a:ext cx="1597109" cy="52722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defTabSz="914353">
              <a:defRPr/>
            </a:pPr>
            <a:endParaRPr lang="en-US" sz="1406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4408270" y="2706671"/>
            <a:ext cx="1535330" cy="52722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defTabSz="914353">
              <a:defRPr/>
            </a:pPr>
            <a:endParaRPr lang="en-US" sz="1406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6083636" y="2706671"/>
            <a:ext cx="2603164" cy="52722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defTabSz="914353">
              <a:defRPr/>
            </a:pPr>
            <a:endParaRPr lang="en-US" sz="1406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7696201" y="1952426"/>
            <a:ext cx="1752600" cy="527221"/>
          </a:xfrm>
          <a:prstGeom prst="roundRect">
            <a:avLst/>
          </a:prstGeom>
          <a:solidFill>
            <a:srgbClr val="808785"/>
          </a:solidFill>
          <a:ln>
            <a:solidFill>
              <a:srgbClr val="0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defTabSz="914353">
              <a:defRPr/>
            </a:pPr>
            <a:endParaRPr lang="en-US" sz="1406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500" dirty="0">
                <a:latin typeface="Calibri Light" panose="020F0302020204030204" pitchFamily="34" charset="0"/>
              </a:rPr>
              <a:t>A distributed execution in real life</a:t>
            </a:r>
          </a:p>
        </p:txBody>
      </p:sp>
      <p:sp>
        <p:nvSpPr>
          <p:cNvPr id="19" name="Rectangle 18"/>
          <p:cNvSpPr/>
          <p:nvPr/>
        </p:nvSpPr>
        <p:spPr>
          <a:xfrm flipH="1">
            <a:off x="2538284" y="1952426"/>
            <a:ext cx="105033" cy="52722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20" name="Rectangle 19"/>
          <p:cNvSpPr/>
          <p:nvPr/>
        </p:nvSpPr>
        <p:spPr>
          <a:xfrm flipH="1">
            <a:off x="2765582" y="1952426"/>
            <a:ext cx="105033" cy="52722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21" name="Rectangle 20"/>
          <p:cNvSpPr/>
          <p:nvPr/>
        </p:nvSpPr>
        <p:spPr>
          <a:xfrm flipH="1">
            <a:off x="5327481" y="1952426"/>
            <a:ext cx="105033" cy="52722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22" name="Rectangle 21"/>
          <p:cNvSpPr/>
          <p:nvPr/>
        </p:nvSpPr>
        <p:spPr>
          <a:xfrm flipH="1">
            <a:off x="6629400" y="2706671"/>
            <a:ext cx="105033" cy="52722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23" name="Rectangle 22"/>
          <p:cNvSpPr/>
          <p:nvPr/>
        </p:nvSpPr>
        <p:spPr>
          <a:xfrm flipH="1">
            <a:off x="6934201" y="2706671"/>
            <a:ext cx="105033" cy="52722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24" name="Rectangle 23"/>
          <p:cNvSpPr/>
          <p:nvPr/>
        </p:nvSpPr>
        <p:spPr>
          <a:xfrm flipH="1">
            <a:off x="4648201" y="2706671"/>
            <a:ext cx="105033" cy="52722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25" name="Rectangle 24"/>
          <p:cNvSpPr/>
          <p:nvPr/>
        </p:nvSpPr>
        <p:spPr>
          <a:xfrm flipH="1">
            <a:off x="2643317" y="1952426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26" name="Rectangle 25"/>
          <p:cNvSpPr/>
          <p:nvPr/>
        </p:nvSpPr>
        <p:spPr>
          <a:xfrm flipH="1">
            <a:off x="2948116" y="1952426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27" name="Rectangle 26"/>
          <p:cNvSpPr/>
          <p:nvPr/>
        </p:nvSpPr>
        <p:spPr>
          <a:xfrm flipH="1">
            <a:off x="3481331" y="1952426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28" name="Rectangle 27"/>
          <p:cNvSpPr/>
          <p:nvPr/>
        </p:nvSpPr>
        <p:spPr>
          <a:xfrm flipH="1">
            <a:off x="4916724" y="1952426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29" name="Rectangle 28"/>
          <p:cNvSpPr/>
          <p:nvPr/>
        </p:nvSpPr>
        <p:spPr>
          <a:xfrm flipH="1">
            <a:off x="5221523" y="1952426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30" name="Rectangle 29"/>
          <p:cNvSpPr/>
          <p:nvPr/>
        </p:nvSpPr>
        <p:spPr>
          <a:xfrm flipH="1">
            <a:off x="6031120" y="1952426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31" name="Rectangle 30"/>
          <p:cNvSpPr/>
          <p:nvPr/>
        </p:nvSpPr>
        <p:spPr>
          <a:xfrm flipH="1">
            <a:off x="8024869" y="1952426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32" name="Rectangle 31"/>
          <p:cNvSpPr/>
          <p:nvPr/>
        </p:nvSpPr>
        <p:spPr>
          <a:xfrm flipH="1">
            <a:off x="8581768" y="1952426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39" name="Rectangle 38"/>
          <p:cNvSpPr/>
          <p:nvPr/>
        </p:nvSpPr>
        <p:spPr>
          <a:xfrm flipH="1">
            <a:off x="8862883" y="1952426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40" name="Rectangle 39"/>
          <p:cNvSpPr/>
          <p:nvPr/>
        </p:nvSpPr>
        <p:spPr>
          <a:xfrm flipH="1">
            <a:off x="9163388" y="1952426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45" name="Rectangle 44"/>
          <p:cNvSpPr/>
          <p:nvPr/>
        </p:nvSpPr>
        <p:spPr>
          <a:xfrm flipH="1">
            <a:off x="3202049" y="1952426"/>
            <a:ext cx="105033" cy="5272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46" name="Rectangle 45"/>
          <p:cNvSpPr/>
          <p:nvPr/>
        </p:nvSpPr>
        <p:spPr>
          <a:xfrm flipH="1">
            <a:off x="3693230" y="1952426"/>
            <a:ext cx="105033" cy="5272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47" name="Rectangle 46"/>
          <p:cNvSpPr/>
          <p:nvPr/>
        </p:nvSpPr>
        <p:spPr>
          <a:xfrm flipH="1">
            <a:off x="5564425" y="1952426"/>
            <a:ext cx="105033" cy="5272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48" name="Rectangle 47"/>
          <p:cNvSpPr/>
          <p:nvPr/>
        </p:nvSpPr>
        <p:spPr>
          <a:xfrm flipH="1">
            <a:off x="5754015" y="1952426"/>
            <a:ext cx="105033" cy="5272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49" name="Rectangle 48"/>
          <p:cNvSpPr/>
          <p:nvPr/>
        </p:nvSpPr>
        <p:spPr>
          <a:xfrm flipH="1">
            <a:off x="8439262" y="1952426"/>
            <a:ext cx="105033" cy="5272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50" name="Rectangle 49"/>
          <p:cNvSpPr/>
          <p:nvPr/>
        </p:nvSpPr>
        <p:spPr>
          <a:xfrm flipH="1">
            <a:off x="7408760" y="2706671"/>
            <a:ext cx="105033" cy="5272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51" name="Rectangle 50"/>
          <p:cNvSpPr/>
          <p:nvPr/>
        </p:nvSpPr>
        <p:spPr>
          <a:xfrm flipH="1">
            <a:off x="7839327" y="2706671"/>
            <a:ext cx="105033" cy="5272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52" name="Rectangle 51"/>
          <p:cNvSpPr/>
          <p:nvPr/>
        </p:nvSpPr>
        <p:spPr>
          <a:xfrm flipH="1">
            <a:off x="8269894" y="2706671"/>
            <a:ext cx="105033" cy="5272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53" name="Rectangle 52"/>
          <p:cNvSpPr/>
          <p:nvPr/>
        </p:nvSpPr>
        <p:spPr>
          <a:xfrm flipH="1">
            <a:off x="5618338" y="2706671"/>
            <a:ext cx="105033" cy="5272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54" name="Rectangle 53"/>
          <p:cNvSpPr/>
          <p:nvPr/>
        </p:nvSpPr>
        <p:spPr>
          <a:xfrm flipH="1">
            <a:off x="5199203" y="2706671"/>
            <a:ext cx="105033" cy="5272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55" name="Rectangle 54"/>
          <p:cNvSpPr/>
          <p:nvPr/>
        </p:nvSpPr>
        <p:spPr>
          <a:xfrm flipH="1">
            <a:off x="3768392" y="2706671"/>
            <a:ext cx="105033" cy="5272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56" name="Rectangle 55"/>
          <p:cNvSpPr/>
          <p:nvPr/>
        </p:nvSpPr>
        <p:spPr>
          <a:xfrm flipH="1">
            <a:off x="6499805" y="2706671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57" name="Rectangle 56"/>
          <p:cNvSpPr/>
          <p:nvPr/>
        </p:nvSpPr>
        <p:spPr>
          <a:xfrm flipH="1">
            <a:off x="6780922" y="2706671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58" name="Rectangle 57"/>
          <p:cNvSpPr/>
          <p:nvPr/>
        </p:nvSpPr>
        <p:spPr>
          <a:xfrm flipH="1">
            <a:off x="7081427" y="2706671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59" name="Rectangle 58"/>
          <p:cNvSpPr/>
          <p:nvPr/>
        </p:nvSpPr>
        <p:spPr>
          <a:xfrm flipH="1">
            <a:off x="7574635" y="2706671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60" name="Rectangle 59"/>
          <p:cNvSpPr/>
          <p:nvPr/>
        </p:nvSpPr>
        <p:spPr>
          <a:xfrm flipH="1">
            <a:off x="5412749" y="2706671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61" name="Rectangle 60"/>
          <p:cNvSpPr/>
          <p:nvPr/>
        </p:nvSpPr>
        <p:spPr>
          <a:xfrm flipH="1">
            <a:off x="8156255" y="2706671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62" name="Rectangle 61"/>
          <p:cNvSpPr/>
          <p:nvPr/>
        </p:nvSpPr>
        <p:spPr>
          <a:xfrm flipH="1">
            <a:off x="4910860" y="2706671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63" name="Rectangle 62"/>
          <p:cNvSpPr/>
          <p:nvPr/>
        </p:nvSpPr>
        <p:spPr>
          <a:xfrm flipH="1">
            <a:off x="3442997" y="2706671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64" name="Rectangle 63"/>
          <p:cNvSpPr/>
          <p:nvPr/>
        </p:nvSpPr>
        <p:spPr>
          <a:xfrm flipH="1">
            <a:off x="5071697" y="1952426"/>
            <a:ext cx="105033" cy="52722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65" name="Rectangle 64"/>
          <p:cNvSpPr/>
          <p:nvPr/>
        </p:nvSpPr>
        <p:spPr>
          <a:xfrm flipH="1">
            <a:off x="8254007" y="1952426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66" name="Rectangle 65"/>
          <p:cNvSpPr/>
          <p:nvPr/>
        </p:nvSpPr>
        <p:spPr>
          <a:xfrm flipH="1">
            <a:off x="3202911" y="2706671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67" name="Rectangle 66"/>
          <p:cNvSpPr/>
          <p:nvPr/>
        </p:nvSpPr>
        <p:spPr>
          <a:xfrm flipH="1">
            <a:off x="2959027" y="2706671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80" name="Rectangle 79"/>
          <p:cNvSpPr/>
          <p:nvPr/>
        </p:nvSpPr>
        <p:spPr>
          <a:xfrm flipH="1">
            <a:off x="4779176" y="2706669"/>
            <a:ext cx="105033" cy="52722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81" name="Rectangle 80"/>
          <p:cNvSpPr/>
          <p:nvPr/>
        </p:nvSpPr>
        <p:spPr>
          <a:xfrm flipH="1">
            <a:off x="5022426" y="2706669"/>
            <a:ext cx="105033" cy="52722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82" name="Rectangle 81"/>
          <p:cNvSpPr/>
          <p:nvPr/>
        </p:nvSpPr>
        <p:spPr>
          <a:xfrm flipH="1">
            <a:off x="7857782" y="1952426"/>
            <a:ext cx="105033" cy="52722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83" name="Rounded Rectangular Callout 82"/>
          <p:cNvSpPr/>
          <p:nvPr/>
        </p:nvSpPr>
        <p:spPr>
          <a:xfrm>
            <a:off x="3721761" y="3884180"/>
            <a:ext cx="4532245" cy="1103398"/>
          </a:xfrm>
          <a:prstGeom prst="wedgeRoundRectCallout">
            <a:avLst>
              <a:gd name="adj1" fmla="val -19650"/>
              <a:gd name="adj2" fmla="val -38151"/>
              <a:gd name="adj3" fmla="val 16667"/>
            </a:avLst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Calibri Light" panose="020F0302020204030204" pitchFamily="34" charset="0"/>
              </a:rPr>
              <a:t>Reason about all possible </a:t>
            </a:r>
            <a:r>
              <a:rPr lang="en-US" sz="2400" dirty="0" err="1">
                <a:solidFill>
                  <a:srgbClr val="000000"/>
                </a:solidFill>
                <a:latin typeface="Calibri Light" panose="020F0302020204030204" pitchFamily="34" charset="0"/>
              </a:rPr>
              <a:t>interleavings</a:t>
            </a:r>
            <a:r>
              <a:rPr lang="en-US" sz="2400" dirty="0">
                <a:solidFill>
                  <a:srgbClr val="000000"/>
                </a:solidFill>
                <a:latin typeface="Calibri Light" panose="020F0302020204030204" pitchFamily="34" charset="0"/>
              </a:rPr>
              <a:t> of the </a:t>
            </a:r>
            <a:r>
              <a:rPr lang="en-US" sz="2400" dirty="0" err="1">
                <a:solidFill>
                  <a:srgbClr val="000000"/>
                </a:solidFill>
                <a:latin typeface="Calibri Light" panose="020F0302020204030204" pitchFamily="34" charset="0"/>
              </a:rPr>
              <a:t>substeps</a:t>
            </a:r>
            <a:r>
              <a:rPr lang="en-US" sz="2400" dirty="0">
                <a:solidFill>
                  <a:srgbClr val="000000"/>
                </a:solidFill>
                <a:latin typeface="Calibri Light" panose="020F0302020204030204" pitchFamily="34" charset="0"/>
              </a:rPr>
              <a:t>?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2362200" y="5637870"/>
            <a:ext cx="7285497" cy="527221"/>
            <a:chOff x="838200" y="5402650"/>
            <a:chExt cx="7285497" cy="527221"/>
          </a:xfrm>
        </p:grpSpPr>
        <p:sp>
          <p:nvSpPr>
            <p:cNvPr id="69" name="Rectangle 68"/>
            <p:cNvSpPr/>
            <p:nvPr/>
          </p:nvSpPr>
          <p:spPr>
            <a:xfrm flipH="1">
              <a:off x="3760900" y="5402650"/>
              <a:ext cx="105033" cy="52722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891735" y="5481594"/>
              <a:ext cx="961482" cy="395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69" dirty="0">
                  <a:latin typeface="Calibri Light" panose="020F0302020204030204" pitchFamily="34" charset="0"/>
                </a:rPr>
                <a:t>Receive</a:t>
              </a:r>
            </a:p>
          </p:txBody>
        </p:sp>
        <p:sp>
          <p:nvSpPr>
            <p:cNvPr id="71" name="Rectangle 70"/>
            <p:cNvSpPr/>
            <p:nvPr/>
          </p:nvSpPr>
          <p:spPr>
            <a:xfrm flipH="1">
              <a:off x="7292506" y="5402650"/>
              <a:ext cx="105033" cy="5272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437291" y="5481594"/>
              <a:ext cx="686406" cy="395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69" dirty="0">
                  <a:latin typeface="Calibri Light" panose="020F0302020204030204" pitchFamily="34" charset="0"/>
                </a:rPr>
                <a:t>Send</a:t>
              </a:r>
            </a:p>
          </p:txBody>
        </p:sp>
        <p:sp>
          <p:nvSpPr>
            <p:cNvPr id="73" name="Rectangle 72"/>
            <p:cNvSpPr/>
            <p:nvPr/>
          </p:nvSpPr>
          <p:spPr>
            <a:xfrm flipH="1">
              <a:off x="5162145" y="5402650"/>
              <a:ext cx="105033" cy="52722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259938" y="5481594"/>
              <a:ext cx="1838324" cy="395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69" dirty="0">
                  <a:latin typeface="Calibri Light" panose="020F0302020204030204" pitchFamily="34" charset="0"/>
                </a:rPr>
                <a:t>Local processing</a:t>
              </a:r>
            </a:p>
          </p:txBody>
        </p:sp>
        <p:sp>
          <p:nvSpPr>
            <p:cNvPr id="75" name="Rounded Rectangle 74"/>
            <p:cNvSpPr/>
            <p:nvPr/>
          </p:nvSpPr>
          <p:spPr>
            <a:xfrm>
              <a:off x="838200" y="5402650"/>
              <a:ext cx="875343" cy="527221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r>
                <a:rPr lang="en-US" dirty="0">
                  <a:solidFill>
                    <a:prstClr val="white"/>
                  </a:solidFill>
                  <a:latin typeface="Calibri Light" panose="020F0302020204030204" pitchFamily="34" charset="0"/>
                </a:rPr>
                <a:t>Host A</a:t>
              </a:r>
            </a:p>
          </p:txBody>
        </p:sp>
        <p:sp>
          <p:nvSpPr>
            <p:cNvPr id="76" name="Rounded Rectangle 75"/>
            <p:cNvSpPr/>
            <p:nvPr/>
          </p:nvSpPr>
          <p:spPr>
            <a:xfrm>
              <a:off x="1911661" y="5402650"/>
              <a:ext cx="879062" cy="527221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r>
                <a:rPr lang="en-US" dirty="0">
                  <a:solidFill>
                    <a:schemeClr val="tx1"/>
                  </a:solidFill>
                  <a:latin typeface="Calibri Light" panose="020F0302020204030204" pitchFamily="34" charset="0"/>
                </a:rPr>
                <a:t>Host B</a:t>
              </a:r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687D5-B17A-8F45-AC3B-47C3C1CD1DB4}" type="datetime1">
              <a:rPr lang="en-US" smtClean="0"/>
              <a:t>11/7/24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859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797" dirty="0">
                <a:latin typeface="Calibri Light" panose="020F0302020204030204" pitchFamily="34" charset="0"/>
              </a:rPr>
              <a:t>Concurrency containment</a:t>
            </a:r>
          </a:p>
        </p:txBody>
      </p:sp>
      <p:grpSp>
        <p:nvGrpSpPr>
          <p:cNvPr id="147" name="Group 146"/>
          <p:cNvGrpSpPr/>
          <p:nvPr/>
        </p:nvGrpSpPr>
        <p:grpSpPr>
          <a:xfrm>
            <a:off x="2362200" y="5637870"/>
            <a:ext cx="7285497" cy="527221"/>
            <a:chOff x="838200" y="5402650"/>
            <a:chExt cx="7285497" cy="527221"/>
          </a:xfrm>
        </p:grpSpPr>
        <p:sp>
          <p:nvSpPr>
            <p:cNvPr id="148" name="Rectangle 147"/>
            <p:cNvSpPr/>
            <p:nvPr/>
          </p:nvSpPr>
          <p:spPr>
            <a:xfrm flipH="1">
              <a:off x="3760900" y="5402650"/>
              <a:ext cx="105033" cy="52722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3891735" y="5481594"/>
              <a:ext cx="961482" cy="395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69" dirty="0">
                  <a:latin typeface="Calibri Light" panose="020F0302020204030204" pitchFamily="34" charset="0"/>
                </a:rPr>
                <a:t>Receive</a:t>
              </a:r>
            </a:p>
          </p:txBody>
        </p:sp>
        <p:sp>
          <p:nvSpPr>
            <p:cNvPr id="150" name="Rectangle 149"/>
            <p:cNvSpPr/>
            <p:nvPr/>
          </p:nvSpPr>
          <p:spPr>
            <a:xfrm flipH="1">
              <a:off x="7292506" y="5402650"/>
              <a:ext cx="105033" cy="5272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7437291" y="5481594"/>
              <a:ext cx="686406" cy="395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69" dirty="0">
                  <a:latin typeface="Calibri Light" panose="020F0302020204030204" pitchFamily="34" charset="0"/>
                </a:rPr>
                <a:t>Send</a:t>
              </a:r>
            </a:p>
          </p:txBody>
        </p:sp>
        <p:sp>
          <p:nvSpPr>
            <p:cNvPr id="152" name="Rectangle 151"/>
            <p:cNvSpPr/>
            <p:nvPr/>
          </p:nvSpPr>
          <p:spPr>
            <a:xfrm flipH="1">
              <a:off x="5162145" y="5402650"/>
              <a:ext cx="105033" cy="52722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5259938" y="5481594"/>
              <a:ext cx="1838324" cy="395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69" dirty="0">
                  <a:latin typeface="Calibri Light" panose="020F0302020204030204" pitchFamily="34" charset="0"/>
                </a:rPr>
                <a:t>Local processing</a:t>
              </a:r>
            </a:p>
          </p:txBody>
        </p:sp>
        <p:sp>
          <p:nvSpPr>
            <p:cNvPr id="154" name="Rounded Rectangle 153"/>
            <p:cNvSpPr/>
            <p:nvPr/>
          </p:nvSpPr>
          <p:spPr>
            <a:xfrm>
              <a:off x="838200" y="5402650"/>
              <a:ext cx="875343" cy="527221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r>
                <a:rPr lang="en-US" dirty="0">
                  <a:solidFill>
                    <a:prstClr val="white"/>
                  </a:solidFill>
                  <a:latin typeface="Calibri Light" panose="020F0302020204030204" pitchFamily="34" charset="0"/>
                </a:rPr>
                <a:t>Host A</a:t>
              </a:r>
            </a:p>
          </p:txBody>
        </p:sp>
        <p:sp>
          <p:nvSpPr>
            <p:cNvPr id="155" name="Rounded Rectangle 154"/>
            <p:cNvSpPr/>
            <p:nvPr/>
          </p:nvSpPr>
          <p:spPr>
            <a:xfrm>
              <a:off x="1911661" y="5402650"/>
              <a:ext cx="879062" cy="527221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r>
                <a:rPr lang="en-US" dirty="0">
                  <a:solidFill>
                    <a:srgbClr val="000000"/>
                  </a:solidFill>
                  <a:latin typeface="Calibri Light" panose="020F0302020204030204" pitchFamily="34" charset="0"/>
                </a:rPr>
                <a:t>Host B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837628" y="1519572"/>
            <a:ext cx="8351561" cy="1904123"/>
            <a:chOff x="446048" y="2161169"/>
            <a:chExt cx="11877775" cy="2708086"/>
          </a:xfrm>
        </p:grpSpPr>
        <p:sp>
          <p:nvSpPr>
            <p:cNvPr id="204" name="Rectangle 203"/>
            <p:cNvSpPr/>
            <p:nvPr/>
          </p:nvSpPr>
          <p:spPr>
            <a:xfrm>
              <a:off x="446048" y="2161169"/>
              <a:ext cx="11877775" cy="270808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sz="2400" dirty="0">
                  <a:solidFill>
                    <a:schemeClr val="tx1"/>
                  </a:solidFill>
                </a:rPr>
                <a:t>Enforce that all receives precede all sends</a:t>
              </a: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1083734" y="2776784"/>
              <a:ext cx="2302204" cy="749825"/>
              <a:chOff x="1083734" y="2776784"/>
              <a:chExt cx="2302204" cy="749825"/>
            </a:xfrm>
          </p:grpSpPr>
          <p:sp>
            <p:nvSpPr>
              <p:cNvPr id="156" name="Rounded Rectangle 155"/>
              <p:cNvSpPr/>
              <p:nvPr/>
            </p:nvSpPr>
            <p:spPr>
              <a:xfrm>
                <a:off x="1083734" y="2776784"/>
                <a:ext cx="2302204" cy="749825"/>
              </a:xfrm>
              <a:prstGeom prst="roundRect">
                <a:avLst/>
              </a:prstGeom>
              <a:solidFill>
                <a:srgbClr val="808785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14353">
                  <a:defRPr/>
                </a:pPr>
                <a:endPara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162" name="Rectangle 161"/>
              <p:cNvSpPr/>
              <p:nvPr/>
            </p:nvSpPr>
            <p:spPr>
              <a:xfrm flipH="1">
                <a:off x="1442537" y="2776784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163" name="Rectangle 162"/>
              <p:cNvSpPr/>
              <p:nvPr/>
            </p:nvSpPr>
            <p:spPr>
              <a:xfrm flipH="1">
                <a:off x="1765806" y="2776784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168" name="Rectangle 167"/>
              <p:cNvSpPr/>
              <p:nvPr/>
            </p:nvSpPr>
            <p:spPr>
              <a:xfrm flipH="1">
                <a:off x="1591917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69" name="Rectangle 168"/>
              <p:cNvSpPr/>
              <p:nvPr/>
            </p:nvSpPr>
            <p:spPr>
              <a:xfrm flipH="1">
                <a:off x="2025409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70" name="Rectangle 169"/>
              <p:cNvSpPr/>
              <p:nvPr/>
            </p:nvSpPr>
            <p:spPr>
              <a:xfrm flipH="1">
                <a:off x="2783760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78" name="Rectangle 177"/>
              <p:cNvSpPr/>
              <p:nvPr/>
            </p:nvSpPr>
            <p:spPr>
              <a:xfrm flipH="1">
                <a:off x="2386559" y="2776784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79" name="Rectangle 178"/>
              <p:cNvSpPr/>
              <p:nvPr/>
            </p:nvSpPr>
            <p:spPr>
              <a:xfrm flipH="1">
                <a:off x="3085127" y="2776784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6484815" y="3849487"/>
              <a:ext cx="3702278" cy="749825"/>
              <a:chOff x="6484815" y="3849487"/>
              <a:chExt cx="3702278" cy="749825"/>
            </a:xfrm>
          </p:grpSpPr>
          <p:sp>
            <p:nvSpPr>
              <p:cNvPr id="160" name="Rounded Rectangle 159"/>
              <p:cNvSpPr/>
              <p:nvPr/>
            </p:nvSpPr>
            <p:spPr>
              <a:xfrm>
                <a:off x="6484815" y="3849487"/>
                <a:ext cx="3702278" cy="749825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14353">
                  <a:defRPr/>
                </a:pPr>
                <a:endPara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165" name="Rectangle 164"/>
              <p:cNvSpPr/>
              <p:nvPr/>
            </p:nvSpPr>
            <p:spPr>
              <a:xfrm flipH="1">
                <a:off x="7261014" y="3849487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166" name="Rectangle 165"/>
              <p:cNvSpPr/>
              <p:nvPr/>
            </p:nvSpPr>
            <p:spPr>
              <a:xfrm flipH="1">
                <a:off x="7694508" y="3849487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183" name="Rectangle 182"/>
              <p:cNvSpPr/>
              <p:nvPr/>
            </p:nvSpPr>
            <p:spPr>
              <a:xfrm flipH="1">
                <a:off x="8369437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84" name="Rectangle 183"/>
              <p:cNvSpPr/>
              <p:nvPr/>
            </p:nvSpPr>
            <p:spPr>
              <a:xfrm flipH="1">
                <a:off x="8981799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85" name="Rectangle 184"/>
              <p:cNvSpPr/>
              <p:nvPr/>
            </p:nvSpPr>
            <p:spPr>
              <a:xfrm flipH="1">
                <a:off x="9594161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89" name="Rectangle 188"/>
              <p:cNvSpPr/>
              <p:nvPr/>
            </p:nvSpPr>
            <p:spPr>
              <a:xfrm flipH="1">
                <a:off x="7076701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90" name="Rectangle 189"/>
              <p:cNvSpPr/>
              <p:nvPr/>
            </p:nvSpPr>
            <p:spPr>
              <a:xfrm flipH="1">
                <a:off x="7476511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91" name="Rectangle 190"/>
              <p:cNvSpPr/>
              <p:nvPr/>
            </p:nvSpPr>
            <p:spPr>
              <a:xfrm flipH="1">
                <a:off x="7903896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92" name="Rectangle 191"/>
              <p:cNvSpPr/>
              <p:nvPr/>
            </p:nvSpPr>
            <p:spPr>
              <a:xfrm flipH="1">
                <a:off x="8605347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94" name="Rectangle 193"/>
              <p:cNvSpPr/>
              <p:nvPr/>
            </p:nvSpPr>
            <p:spPr>
              <a:xfrm flipH="1">
                <a:off x="9432541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4633693" y="2776784"/>
              <a:ext cx="2302201" cy="749825"/>
              <a:chOff x="4633693" y="2776784"/>
              <a:chExt cx="2302201" cy="749825"/>
            </a:xfrm>
          </p:grpSpPr>
          <p:sp>
            <p:nvSpPr>
              <p:cNvPr id="157" name="Rounded Rectangle 156"/>
              <p:cNvSpPr/>
              <p:nvPr/>
            </p:nvSpPr>
            <p:spPr>
              <a:xfrm>
                <a:off x="4633693" y="2776784"/>
                <a:ext cx="2302201" cy="749825"/>
              </a:xfrm>
              <a:prstGeom prst="roundRect">
                <a:avLst/>
              </a:prstGeom>
              <a:solidFill>
                <a:srgbClr val="808785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14353">
                  <a:defRPr/>
                </a:pPr>
                <a:endPara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164" name="Rectangle 163"/>
              <p:cNvSpPr/>
              <p:nvPr/>
            </p:nvSpPr>
            <p:spPr>
              <a:xfrm flipH="1">
                <a:off x="5409396" y="2776784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171" name="Rectangle 170"/>
              <p:cNvSpPr/>
              <p:nvPr/>
            </p:nvSpPr>
            <p:spPr>
              <a:xfrm flipH="1">
                <a:off x="4825208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72" name="Rectangle 171"/>
              <p:cNvSpPr/>
              <p:nvPr/>
            </p:nvSpPr>
            <p:spPr>
              <a:xfrm flipH="1">
                <a:off x="5258700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73" name="Rectangle 172"/>
              <p:cNvSpPr/>
              <p:nvPr/>
            </p:nvSpPr>
            <p:spPr>
              <a:xfrm flipH="1">
                <a:off x="6410126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80" name="Rectangle 179"/>
              <p:cNvSpPr/>
              <p:nvPr/>
            </p:nvSpPr>
            <p:spPr>
              <a:xfrm flipH="1">
                <a:off x="5746382" y="2776784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81" name="Rectangle 180"/>
              <p:cNvSpPr/>
              <p:nvPr/>
            </p:nvSpPr>
            <p:spPr>
              <a:xfrm flipH="1">
                <a:off x="6016022" y="2776784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97" name="Rectangle 196"/>
              <p:cNvSpPr/>
              <p:nvPr/>
            </p:nvSpPr>
            <p:spPr>
              <a:xfrm flipH="1">
                <a:off x="5045614" y="2776784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1517227" y="3849487"/>
              <a:ext cx="2271444" cy="749825"/>
              <a:chOff x="1517227" y="3849487"/>
              <a:chExt cx="2271444" cy="749825"/>
            </a:xfrm>
          </p:grpSpPr>
          <p:sp>
            <p:nvSpPr>
              <p:cNvPr id="158" name="Rounded Rectangle 157"/>
              <p:cNvSpPr/>
              <p:nvPr/>
            </p:nvSpPr>
            <p:spPr>
              <a:xfrm>
                <a:off x="1517227" y="3849487"/>
                <a:ext cx="2271444" cy="749825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14353">
                  <a:defRPr/>
                </a:pPr>
                <a:endPara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188" name="Rectangle 187"/>
              <p:cNvSpPr/>
              <p:nvPr/>
            </p:nvSpPr>
            <p:spPr>
              <a:xfrm flipH="1">
                <a:off x="3192024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96" name="Rectangle 195"/>
              <p:cNvSpPr/>
              <p:nvPr/>
            </p:nvSpPr>
            <p:spPr>
              <a:xfrm flipH="1">
                <a:off x="2729241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99" name="Rectangle 198"/>
              <p:cNvSpPr/>
              <p:nvPr/>
            </p:nvSpPr>
            <p:spPr>
              <a:xfrm flipH="1">
                <a:off x="2387785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00" name="Rectangle 199"/>
              <p:cNvSpPr/>
              <p:nvPr/>
            </p:nvSpPr>
            <p:spPr>
              <a:xfrm flipH="1">
                <a:off x="2040928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4102073" y="3849484"/>
              <a:ext cx="2183580" cy="749828"/>
              <a:chOff x="4102073" y="3849484"/>
              <a:chExt cx="2183580" cy="749828"/>
            </a:xfrm>
          </p:grpSpPr>
          <p:sp>
            <p:nvSpPr>
              <p:cNvPr id="159" name="Rounded Rectangle 158"/>
              <p:cNvSpPr/>
              <p:nvPr/>
            </p:nvSpPr>
            <p:spPr>
              <a:xfrm>
                <a:off x="4102073" y="3849487"/>
                <a:ext cx="2183580" cy="749825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14353">
                  <a:defRPr/>
                </a:pPr>
                <a:endPara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167" name="Rectangle 166"/>
              <p:cNvSpPr/>
              <p:nvPr/>
            </p:nvSpPr>
            <p:spPr>
              <a:xfrm flipH="1">
                <a:off x="4443308" y="3849487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186" name="Rectangle 185"/>
              <p:cNvSpPr/>
              <p:nvPr/>
            </p:nvSpPr>
            <p:spPr>
              <a:xfrm flipH="1">
                <a:off x="5823058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87" name="Rectangle 186"/>
              <p:cNvSpPr/>
              <p:nvPr/>
            </p:nvSpPr>
            <p:spPr>
              <a:xfrm flipH="1">
                <a:off x="5226955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93" name="Rectangle 192"/>
              <p:cNvSpPr/>
              <p:nvPr/>
            </p:nvSpPr>
            <p:spPr>
              <a:xfrm flipH="1">
                <a:off x="5530666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95" name="Rectangle 194"/>
              <p:cNvSpPr/>
              <p:nvPr/>
            </p:nvSpPr>
            <p:spPr>
              <a:xfrm flipH="1">
                <a:off x="4816868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01" name="Rectangle 200"/>
              <p:cNvSpPr/>
              <p:nvPr/>
            </p:nvSpPr>
            <p:spPr>
              <a:xfrm flipH="1">
                <a:off x="4629584" y="3849485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202" name="Rectangle 201"/>
              <p:cNvSpPr/>
              <p:nvPr/>
            </p:nvSpPr>
            <p:spPr>
              <a:xfrm flipH="1">
                <a:off x="4975539" y="3849484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8778241" y="2776783"/>
              <a:ext cx="2492587" cy="749826"/>
              <a:chOff x="8778241" y="2776783"/>
              <a:chExt cx="2492587" cy="749826"/>
            </a:xfrm>
          </p:grpSpPr>
          <p:sp>
            <p:nvSpPr>
              <p:cNvPr id="161" name="Rounded Rectangle 160"/>
              <p:cNvSpPr/>
              <p:nvPr/>
            </p:nvSpPr>
            <p:spPr>
              <a:xfrm>
                <a:off x="8778241" y="2776784"/>
                <a:ext cx="2492587" cy="749825"/>
              </a:xfrm>
              <a:prstGeom prst="roundRect">
                <a:avLst/>
              </a:prstGeom>
              <a:solidFill>
                <a:srgbClr val="808785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14353">
                  <a:defRPr/>
                </a:pPr>
                <a:endPara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174" name="Rectangle 173"/>
              <p:cNvSpPr/>
              <p:nvPr/>
            </p:nvSpPr>
            <p:spPr>
              <a:xfrm flipH="1">
                <a:off x="9245680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75" name="Rectangle 174"/>
              <p:cNvSpPr/>
              <p:nvPr/>
            </p:nvSpPr>
            <p:spPr>
              <a:xfrm flipH="1">
                <a:off x="10037714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76" name="Rectangle 175"/>
              <p:cNvSpPr/>
              <p:nvPr/>
            </p:nvSpPr>
            <p:spPr>
              <a:xfrm flipH="1">
                <a:off x="10437523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77" name="Rectangle 176"/>
              <p:cNvSpPr/>
              <p:nvPr/>
            </p:nvSpPr>
            <p:spPr>
              <a:xfrm flipH="1">
                <a:off x="10864908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82" name="Rectangle 181"/>
              <p:cNvSpPr/>
              <p:nvPr/>
            </p:nvSpPr>
            <p:spPr>
              <a:xfrm flipH="1">
                <a:off x="9835040" y="2776784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98" name="Rectangle 197"/>
              <p:cNvSpPr/>
              <p:nvPr/>
            </p:nvSpPr>
            <p:spPr>
              <a:xfrm flipH="1">
                <a:off x="9571565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03" name="Rectangle 202"/>
              <p:cNvSpPr/>
              <p:nvPr/>
            </p:nvSpPr>
            <p:spPr>
              <a:xfrm flipH="1">
                <a:off x="9008046" y="2776783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</p:grpSp>
      </p:grpSp>
      <p:sp>
        <p:nvSpPr>
          <p:cNvPr id="261" name="Rectangle 260"/>
          <p:cNvSpPr/>
          <p:nvPr/>
        </p:nvSpPr>
        <p:spPr>
          <a:xfrm>
            <a:off x="1837628" y="3549515"/>
            <a:ext cx="8351561" cy="190412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>
                <a:solidFill>
                  <a:schemeClr val="tx1"/>
                </a:solidFill>
              </a:rPr>
              <a:t>Assume in proof that all host steps are atomic</a:t>
            </a:r>
          </a:p>
        </p:txBody>
      </p:sp>
      <p:grpSp>
        <p:nvGrpSpPr>
          <p:cNvPr id="205" name="Group 204"/>
          <p:cNvGrpSpPr/>
          <p:nvPr/>
        </p:nvGrpSpPr>
        <p:grpSpPr>
          <a:xfrm>
            <a:off x="3064060" y="3989342"/>
            <a:ext cx="130075" cy="535061"/>
            <a:chOff x="1083730" y="2776784"/>
            <a:chExt cx="2302202" cy="760976"/>
          </a:xfrm>
        </p:grpSpPr>
        <p:sp>
          <p:nvSpPr>
            <p:cNvPr id="206" name="Rounded Rectangle 205"/>
            <p:cNvSpPr/>
            <p:nvPr/>
          </p:nvSpPr>
          <p:spPr>
            <a:xfrm>
              <a:off x="1083730" y="2776784"/>
              <a:ext cx="2302202" cy="749825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07" name="Rectangle 206"/>
            <p:cNvSpPr/>
            <p:nvPr/>
          </p:nvSpPr>
          <p:spPr>
            <a:xfrm flipH="1">
              <a:off x="1442537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08" name="Rectangle 207"/>
            <p:cNvSpPr/>
            <p:nvPr/>
          </p:nvSpPr>
          <p:spPr>
            <a:xfrm flipH="1">
              <a:off x="1765806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09" name="Rectangle 208"/>
            <p:cNvSpPr/>
            <p:nvPr/>
          </p:nvSpPr>
          <p:spPr>
            <a:xfrm flipH="1">
              <a:off x="1591917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10" name="Rectangle 209"/>
            <p:cNvSpPr/>
            <p:nvPr/>
          </p:nvSpPr>
          <p:spPr>
            <a:xfrm flipH="1">
              <a:off x="2025407" y="2776784"/>
              <a:ext cx="149379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11" name="Rectangle 210"/>
            <p:cNvSpPr/>
            <p:nvPr/>
          </p:nvSpPr>
          <p:spPr>
            <a:xfrm flipH="1">
              <a:off x="2792170" y="2787935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12" name="Rectangle 211"/>
            <p:cNvSpPr/>
            <p:nvPr/>
          </p:nvSpPr>
          <p:spPr>
            <a:xfrm flipH="1">
              <a:off x="2386559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13" name="Rectangle 212"/>
            <p:cNvSpPr/>
            <p:nvPr/>
          </p:nvSpPr>
          <p:spPr>
            <a:xfrm flipH="1">
              <a:off x="3085127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</p:grpSp>
      <p:grpSp>
        <p:nvGrpSpPr>
          <p:cNvPr id="216" name="Group 215"/>
          <p:cNvGrpSpPr/>
          <p:nvPr/>
        </p:nvGrpSpPr>
        <p:grpSpPr>
          <a:xfrm>
            <a:off x="8270491" y="3991980"/>
            <a:ext cx="132500" cy="527221"/>
            <a:chOff x="8778241" y="2776783"/>
            <a:chExt cx="2492587" cy="749826"/>
          </a:xfrm>
        </p:grpSpPr>
        <p:sp>
          <p:nvSpPr>
            <p:cNvPr id="217" name="Rounded Rectangle 216"/>
            <p:cNvSpPr/>
            <p:nvPr/>
          </p:nvSpPr>
          <p:spPr>
            <a:xfrm>
              <a:off x="8778241" y="2776784"/>
              <a:ext cx="2492587" cy="749825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18" name="Rectangle 217"/>
            <p:cNvSpPr/>
            <p:nvPr/>
          </p:nvSpPr>
          <p:spPr>
            <a:xfrm flipH="1">
              <a:off x="9245680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19" name="Rectangle 218"/>
            <p:cNvSpPr/>
            <p:nvPr/>
          </p:nvSpPr>
          <p:spPr>
            <a:xfrm flipH="1">
              <a:off x="10037714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20" name="Rectangle 219"/>
            <p:cNvSpPr/>
            <p:nvPr/>
          </p:nvSpPr>
          <p:spPr>
            <a:xfrm flipH="1">
              <a:off x="10437523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21" name="Rectangle 220"/>
            <p:cNvSpPr/>
            <p:nvPr/>
          </p:nvSpPr>
          <p:spPr>
            <a:xfrm flipH="1">
              <a:off x="10864908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22" name="Rectangle 221"/>
            <p:cNvSpPr/>
            <p:nvPr/>
          </p:nvSpPr>
          <p:spPr>
            <a:xfrm flipH="1">
              <a:off x="9835040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23" name="Rectangle 222"/>
            <p:cNvSpPr/>
            <p:nvPr/>
          </p:nvSpPr>
          <p:spPr>
            <a:xfrm flipH="1">
              <a:off x="9571565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24" name="Rectangle 223"/>
            <p:cNvSpPr/>
            <p:nvPr/>
          </p:nvSpPr>
          <p:spPr>
            <a:xfrm flipH="1">
              <a:off x="9008046" y="2776783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</p:grpSp>
      <p:grpSp>
        <p:nvGrpSpPr>
          <p:cNvPr id="225" name="Group 224"/>
          <p:cNvGrpSpPr/>
          <p:nvPr/>
        </p:nvGrpSpPr>
        <p:grpSpPr>
          <a:xfrm>
            <a:off x="5517783" y="3982504"/>
            <a:ext cx="100555" cy="527221"/>
            <a:chOff x="4633693" y="2776784"/>
            <a:chExt cx="2302201" cy="749825"/>
          </a:xfrm>
        </p:grpSpPr>
        <p:sp>
          <p:nvSpPr>
            <p:cNvPr id="226" name="Rounded Rectangle 225"/>
            <p:cNvSpPr/>
            <p:nvPr/>
          </p:nvSpPr>
          <p:spPr>
            <a:xfrm>
              <a:off x="4633693" y="2776784"/>
              <a:ext cx="2302201" cy="749825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27" name="Rectangle 226"/>
            <p:cNvSpPr/>
            <p:nvPr/>
          </p:nvSpPr>
          <p:spPr>
            <a:xfrm flipH="1">
              <a:off x="5409396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28" name="Rectangle 227"/>
            <p:cNvSpPr/>
            <p:nvPr/>
          </p:nvSpPr>
          <p:spPr>
            <a:xfrm flipH="1">
              <a:off x="4825208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29" name="Rectangle 228"/>
            <p:cNvSpPr/>
            <p:nvPr/>
          </p:nvSpPr>
          <p:spPr>
            <a:xfrm flipH="1">
              <a:off x="5258700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30" name="Rectangle 229"/>
            <p:cNvSpPr/>
            <p:nvPr/>
          </p:nvSpPr>
          <p:spPr>
            <a:xfrm flipH="1">
              <a:off x="6410126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31" name="Rectangle 230"/>
            <p:cNvSpPr/>
            <p:nvPr/>
          </p:nvSpPr>
          <p:spPr>
            <a:xfrm flipH="1">
              <a:off x="5746382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32" name="Rectangle 231"/>
            <p:cNvSpPr/>
            <p:nvPr/>
          </p:nvSpPr>
          <p:spPr>
            <a:xfrm flipH="1">
              <a:off x="6016022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33" name="Rectangle 232"/>
            <p:cNvSpPr/>
            <p:nvPr/>
          </p:nvSpPr>
          <p:spPr>
            <a:xfrm flipH="1">
              <a:off x="5045614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</p:grpSp>
      <p:grpSp>
        <p:nvGrpSpPr>
          <p:cNvPr id="234" name="Group 233"/>
          <p:cNvGrpSpPr/>
          <p:nvPr/>
        </p:nvGrpSpPr>
        <p:grpSpPr>
          <a:xfrm>
            <a:off x="3237543" y="4742185"/>
            <a:ext cx="125852" cy="527221"/>
            <a:chOff x="1517227" y="3849487"/>
            <a:chExt cx="2271444" cy="749825"/>
          </a:xfrm>
        </p:grpSpPr>
        <p:sp>
          <p:nvSpPr>
            <p:cNvPr id="235" name="Rounded Rectangle 234"/>
            <p:cNvSpPr/>
            <p:nvPr/>
          </p:nvSpPr>
          <p:spPr>
            <a:xfrm>
              <a:off x="1517227" y="3849487"/>
              <a:ext cx="2271444" cy="749825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36" name="Rectangle 235"/>
            <p:cNvSpPr/>
            <p:nvPr/>
          </p:nvSpPr>
          <p:spPr>
            <a:xfrm flipH="1">
              <a:off x="3192024" y="3849487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37" name="Rectangle 236"/>
            <p:cNvSpPr/>
            <p:nvPr/>
          </p:nvSpPr>
          <p:spPr>
            <a:xfrm flipH="1">
              <a:off x="2729241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38" name="Rectangle 237"/>
            <p:cNvSpPr/>
            <p:nvPr/>
          </p:nvSpPr>
          <p:spPr>
            <a:xfrm flipH="1">
              <a:off x="2387785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39" name="Rectangle 238"/>
            <p:cNvSpPr/>
            <p:nvPr/>
          </p:nvSpPr>
          <p:spPr>
            <a:xfrm flipH="1">
              <a:off x="2040928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</p:grpSp>
      <p:grpSp>
        <p:nvGrpSpPr>
          <p:cNvPr id="240" name="Group 239"/>
          <p:cNvGrpSpPr/>
          <p:nvPr/>
        </p:nvGrpSpPr>
        <p:grpSpPr>
          <a:xfrm>
            <a:off x="5284900" y="4742184"/>
            <a:ext cx="63020" cy="527223"/>
            <a:chOff x="4102073" y="3849484"/>
            <a:chExt cx="2183580" cy="749828"/>
          </a:xfrm>
        </p:grpSpPr>
        <p:sp>
          <p:nvSpPr>
            <p:cNvPr id="241" name="Rounded Rectangle 240"/>
            <p:cNvSpPr/>
            <p:nvPr/>
          </p:nvSpPr>
          <p:spPr>
            <a:xfrm>
              <a:off x="4102073" y="3849487"/>
              <a:ext cx="2183580" cy="749825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42" name="Rectangle 241"/>
            <p:cNvSpPr/>
            <p:nvPr/>
          </p:nvSpPr>
          <p:spPr>
            <a:xfrm flipH="1">
              <a:off x="4443308" y="3849487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43" name="Rectangle 242"/>
            <p:cNvSpPr/>
            <p:nvPr/>
          </p:nvSpPr>
          <p:spPr>
            <a:xfrm flipH="1">
              <a:off x="5823058" y="3849487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44" name="Rectangle 243"/>
            <p:cNvSpPr/>
            <p:nvPr/>
          </p:nvSpPr>
          <p:spPr>
            <a:xfrm flipH="1">
              <a:off x="5226955" y="3849487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45" name="Rectangle 244"/>
            <p:cNvSpPr/>
            <p:nvPr/>
          </p:nvSpPr>
          <p:spPr>
            <a:xfrm flipH="1">
              <a:off x="5530666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46" name="Rectangle 245"/>
            <p:cNvSpPr/>
            <p:nvPr/>
          </p:nvSpPr>
          <p:spPr>
            <a:xfrm flipH="1">
              <a:off x="4816868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47" name="Rectangle 246"/>
            <p:cNvSpPr/>
            <p:nvPr/>
          </p:nvSpPr>
          <p:spPr>
            <a:xfrm flipH="1">
              <a:off x="4629584" y="3849485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48" name="Rectangle 247"/>
            <p:cNvSpPr/>
            <p:nvPr/>
          </p:nvSpPr>
          <p:spPr>
            <a:xfrm flipH="1">
              <a:off x="4975539" y="38494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</p:grpSp>
      <p:grpSp>
        <p:nvGrpSpPr>
          <p:cNvPr id="249" name="Group 248"/>
          <p:cNvGrpSpPr/>
          <p:nvPr/>
        </p:nvGrpSpPr>
        <p:grpSpPr>
          <a:xfrm>
            <a:off x="7280728" y="4745744"/>
            <a:ext cx="165875" cy="527221"/>
            <a:chOff x="6484815" y="3849487"/>
            <a:chExt cx="3702278" cy="749825"/>
          </a:xfrm>
        </p:grpSpPr>
        <p:sp>
          <p:nvSpPr>
            <p:cNvPr id="250" name="Rounded Rectangle 249"/>
            <p:cNvSpPr/>
            <p:nvPr/>
          </p:nvSpPr>
          <p:spPr>
            <a:xfrm>
              <a:off x="6484815" y="3849487"/>
              <a:ext cx="3702278" cy="749825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51" name="Rectangle 250"/>
            <p:cNvSpPr/>
            <p:nvPr/>
          </p:nvSpPr>
          <p:spPr>
            <a:xfrm flipH="1">
              <a:off x="7261014" y="3849487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52" name="Rectangle 251"/>
            <p:cNvSpPr/>
            <p:nvPr/>
          </p:nvSpPr>
          <p:spPr>
            <a:xfrm flipH="1">
              <a:off x="7694508" y="3849487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53" name="Rectangle 252"/>
            <p:cNvSpPr/>
            <p:nvPr/>
          </p:nvSpPr>
          <p:spPr>
            <a:xfrm flipH="1">
              <a:off x="8369437" y="3849487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54" name="Rectangle 253"/>
            <p:cNvSpPr/>
            <p:nvPr/>
          </p:nvSpPr>
          <p:spPr>
            <a:xfrm flipH="1">
              <a:off x="8981799" y="3849487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55" name="Rectangle 254"/>
            <p:cNvSpPr/>
            <p:nvPr/>
          </p:nvSpPr>
          <p:spPr>
            <a:xfrm flipH="1">
              <a:off x="9594161" y="3849487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56" name="Rectangle 255"/>
            <p:cNvSpPr/>
            <p:nvPr/>
          </p:nvSpPr>
          <p:spPr>
            <a:xfrm flipH="1">
              <a:off x="7076701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57" name="Rectangle 256"/>
            <p:cNvSpPr/>
            <p:nvPr/>
          </p:nvSpPr>
          <p:spPr>
            <a:xfrm flipH="1">
              <a:off x="7476511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58" name="Rectangle 257"/>
            <p:cNvSpPr/>
            <p:nvPr/>
          </p:nvSpPr>
          <p:spPr>
            <a:xfrm flipH="1">
              <a:off x="7903896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59" name="Rectangle 258"/>
            <p:cNvSpPr/>
            <p:nvPr/>
          </p:nvSpPr>
          <p:spPr>
            <a:xfrm flipH="1">
              <a:off x="8605347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60" name="Rectangle 259"/>
            <p:cNvSpPr/>
            <p:nvPr/>
          </p:nvSpPr>
          <p:spPr>
            <a:xfrm flipH="1">
              <a:off x="9432541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</p:grp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6D50-466A-DF49-A876-F2285DC3F566}" type="datetime1">
              <a:rPr lang="en-US" smtClean="0"/>
              <a:t>11/7/24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183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797" dirty="0">
                <a:latin typeface="Calibri Light" panose="020F0302020204030204" pitchFamily="34" charset="0"/>
              </a:rPr>
              <a:t>Concurrency containment</a:t>
            </a:r>
          </a:p>
        </p:txBody>
      </p:sp>
      <p:grpSp>
        <p:nvGrpSpPr>
          <p:cNvPr id="77" name="Group 76"/>
          <p:cNvGrpSpPr/>
          <p:nvPr/>
        </p:nvGrpSpPr>
        <p:grpSpPr>
          <a:xfrm>
            <a:off x="2362200" y="5637870"/>
            <a:ext cx="7285497" cy="527221"/>
            <a:chOff x="838200" y="5402650"/>
            <a:chExt cx="7285497" cy="527221"/>
          </a:xfrm>
        </p:grpSpPr>
        <p:sp>
          <p:nvSpPr>
            <p:cNvPr id="78" name="Rectangle 77"/>
            <p:cNvSpPr/>
            <p:nvPr/>
          </p:nvSpPr>
          <p:spPr>
            <a:xfrm flipH="1">
              <a:off x="3760900" y="5402650"/>
              <a:ext cx="105033" cy="52722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3891735" y="5481594"/>
              <a:ext cx="961482" cy="395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69" dirty="0">
                  <a:latin typeface="Calibri Light" panose="020F0302020204030204" pitchFamily="34" charset="0"/>
                </a:rPr>
                <a:t>Receive</a:t>
              </a:r>
            </a:p>
          </p:txBody>
        </p:sp>
        <p:sp>
          <p:nvSpPr>
            <p:cNvPr id="83" name="Rectangle 82"/>
            <p:cNvSpPr/>
            <p:nvPr/>
          </p:nvSpPr>
          <p:spPr>
            <a:xfrm flipH="1">
              <a:off x="7292506" y="5402650"/>
              <a:ext cx="105033" cy="5272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7437291" y="5481594"/>
              <a:ext cx="686406" cy="395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69" dirty="0">
                  <a:latin typeface="Calibri Light" panose="020F0302020204030204" pitchFamily="34" charset="0"/>
                </a:rPr>
                <a:t>Send</a:t>
              </a:r>
            </a:p>
          </p:txBody>
        </p:sp>
        <p:sp>
          <p:nvSpPr>
            <p:cNvPr id="85" name="Rectangle 84"/>
            <p:cNvSpPr/>
            <p:nvPr/>
          </p:nvSpPr>
          <p:spPr>
            <a:xfrm flipH="1">
              <a:off x="5162145" y="5402650"/>
              <a:ext cx="105033" cy="52722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5259938" y="5481594"/>
              <a:ext cx="1838324" cy="395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69" dirty="0">
                  <a:latin typeface="Calibri Light" panose="020F0302020204030204" pitchFamily="34" charset="0"/>
                </a:rPr>
                <a:t>Local processing</a:t>
              </a:r>
            </a:p>
          </p:txBody>
        </p:sp>
        <p:sp>
          <p:nvSpPr>
            <p:cNvPr id="87" name="Rounded Rectangle 86"/>
            <p:cNvSpPr/>
            <p:nvPr/>
          </p:nvSpPr>
          <p:spPr>
            <a:xfrm>
              <a:off x="838200" y="5402650"/>
              <a:ext cx="875343" cy="527221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r>
                <a:rPr lang="en-US" dirty="0">
                  <a:solidFill>
                    <a:prstClr val="white"/>
                  </a:solidFill>
                  <a:latin typeface="Calibri Light" panose="020F0302020204030204" pitchFamily="34" charset="0"/>
                </a:rPr>
                <a:t>Host A</a:t>
              </a:r>
            </a:p>
          </p:txBody>
        </p:sp>
        <p:sp>
          <p:nvSpPr>
            <p:cNvPr id="88" name="Rounded Rectangle 87"/>
            <p:cNvSpPr/>
            <p:nvPr/>
          </p:nvSpPr>
          <p:spPr>
            <a:xfrm>
              <a:off x="1911661" y="5402650"/>
              <a:ext cx="879062" cy="527221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r>
                <a:rPr lang="en-US" dirty="0">
                  <a:solidFill>
                    <a:schemeClr val="tx1"/>
                  </a:solidFill>
                  <a:latin typeface="Calibri Light" panose="020F0302020204030204" pitchFamily="34" charset="0"/>
                </a:rPr>
                <a:t>Host B</a:t>
              </a: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1837628" y="1519572"/>
            <a:ext cx="8351561" cy="1904123"/>
            <a:chOff x="446048" y="2161169"/>
            <a:chExt cx="11877775" cy="2708086"/>
          </a:xfrm>
        </p:grpSpPr>
        <p:sp>
          <p:nvSpPr>
            <p:cNvPr id="90" name="Rectangle 89"/>
            <p:cNvSpPr/>
            <p:nvPr/>
          </p:nvSpPr>
          <p:spPr>
            <a:xfrm>
              <a:off x="446048" y="2161169"/>
              <a:ext cx="11877775" cy="270808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sz="2400" dirty="0">
                  <a:solidFill>
                    <a:srgbClr val="000000"/>
                  </a:solidFill>
                  <a:latin typeface="Calibri Light" panose="020F0302020204030204" pitchFamily="34" charset="0"/>
                </a:rPr>
                <a:t>Reduction argument: for every real trace…</a:t>
              </a:r>
            </a:p>
          </p:txBody>
        </p:sp>
        <p:grpSp>
          <p:nvGrpSpPr>
            <p:cNvPr id="91" name="Group 90"/>
            <p:cNvGrpSpPr/>
            <p:nvPr/>
          </p:nvGrpSpPr>
          <p:grpSpPr>
            <a:xfrm>
              <a:off x="1083734" y="2776784"/>
              <a:ext cx="2302204" cy="749825"/>
              <a:chOff x="1083734" y="2776784"/>
              <a:chExt cx="2302204" cy="749825"/>
            </a:xfrm>
          </p:grpSpPr>
          <p:sp>
            <p:nvSpPr>
              <p:cNvPr id="137" name="Rounded Rectangle 136"/>
              <p:cNvSpPr/>
              <p:nvPr/>
            </p:nvSpPr>
            <p:spPr>
              <a:xfrm>
                <a:off x="1083734" y="2776784"/>
                <a:ext cx="2302204" cy="749825"/>
              </a:xfrm>
              <a:prstGeom prst="roundRect">
                <a:avLst/>
              </a:prstGeom>
              <a:solidFill>
                <a:srgbClr val="808785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14353">
                  <a:defRPr/>
                </a:pPr>
                <a:endPara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138" name="Rectangle 137"/>
              <p:cNvSpPr/>
              <p:nvPr/>
            </p:nvSpPr>
            <p:spPr>
              <a:xfrm flipH="1">
                <a:off x="1442537" y="2776784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139" name="Rectangle 138"/>
              <p:cNvSpPr/>
              <p:nvPr/>
            </p:nvSpPr>
            <p:spPr>
              <a:xfrm flipH="1">
                <a:off x="1765806" y="2776784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140" name="Rectangle 139"/>
              <p:cNvSpPr/>
              <p:nvPr/>
            </p:nvSpPr>
            <p:spPr>
              <a:xfrm flipH="1">
                <a:off x="1591917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41" name="Rectangle 140"/>
              <p:cNvSpPr/>
              <p:nvPr/>
            </p:nvSpPr>
            <p:spPr>
              <a:xfrm flipH="1">
                <a:off x="2025409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42" name="Rectangle 141"/>
              <p:cNvSpPr/>
              <p:nvPr/>
            </p:nvSpPr>
            <p:spPr>
              <a:xfrm flipH="1">
                <a:off x="2783760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43" name="Rectangle 142"/>
              <p:cNvSpPr/>
              <p:nvPr/>
            </p:nvSpPr>
            <p:spPr>
              <a:xfrm flipH="1">
                <a:off x="2386559" y="2776784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44" name="Rectangle 143"/>
              <p:cNvSpPr/>
              <p:nvPr/>
            </p:nvSpPr>
            <p:spPr>
              <a:xfrm flipH="1">
                <a:off x="3085127" y="2776784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</p:grpSp>
        <p:grpSp>
          <p:nvGrpSpPr>
            <p:cNvPr id="92" name="Group 91"/>
            <p:cNvGrpSpPr/>
            <p:nvPr/>
          </p:nvGrpSpPr>
          <p:grpSpPr>
            <a:xfrm>
              <a:off x="6484815" y="3849487"/>
              <a:ext cx="3702278" cy="749825"/>
              <a:chOff x="6484815" y="3849487"/>
              <a:chExt cx="3702278" cy="749825"/>
            </a:xfrm>
          </p:grpSpPr>
          <p:sp>
            <p:nvSpPr>
              <p:cNvPr id="126" name="Rounded Rectangle 125"/>
              <p:cNvSpPr/>
              <p:nvPr/>
            </p:nvSpPr>
            <p:spPr>
              <a:xfrm>
                <a:off x="6484815" y="3849487"/>
                <a:ext cx="3702278" cy="749825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14353">
                  <a:defRPr/>
                </a:pPr>
                <a:endPara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127" name="Rectangle 126"/>
              <p:cNvSpPr/>
              <p:nvPr/>
            </p:nvSpPr>
            <p:spPr>
              <a:xfrm flipH="1">
                <a:off x="7261014" y="3849487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128" name="Rectangle 127"/>
              <p:cNvSpPr/>
              <p:nvPr/>
            </p:nvSpPr>
            <p:spPr>
              <a:xfrm flipH="1">
                <a:off x="7694508" y="3849487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129" name="Rectangle 128"/>
              <p:cNvSpPr/>
              <p:nvPr/>
            </p:nvSpPr>
            <p:spPr>
              <a:xfrm flipH="1">
                <a:off x="8369437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30" name="Rectangle 129"/>
              <p:cNvSpPr/>
              <p:nvPr/>
            </p:nvSpPr>
            <p:spPr>
              <a:xfrm flipH="1">
                <a:off x="8981799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31" name="Rectangle 130"/>
              <p:cNvSpPr/>
              <p:nvPr/>
            </p:nvSpPr>
            <p:spPr>
              <a:xfrm flipH="1">
                <a:off x="9594161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32" name="Rectangle 131"/>
              <p:cNvSpPr/>
              <p:nvPr/>
            </p:nvSpPr>
            <p:spPr>
              <a:xfrm flipH="1">
                <a:off x="7076701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33" name="Rectangle 132"/>
              <p:cNvSpPr/>
              <p:nvPr/>
            </p:nvSpPr>
            <p:spPr>
              <a:xfrm flipH="1">
                <a:off x="7476511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34" name="Rectangle 133"/>
              <p:cNvSpPr/>
              <p:nvPr/>
            </p:nvSpPr>
            <p:spPr>
              <a:xfrm flipH="1">
                <a:off x="7903896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35" name="Rectangle 134"/>
              <p:cNvSpPr/>
              <p:nvPr/>
            </p:nvSpPr>
            <p:spPr>
              <a:xfrm flipH="1">
                <a:off x="8605347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36" name="Rectangle 135"/>
              <p:cNvSpPr/>
              <p:nvPr/>
            </p:nvSpPr>
            <p:spPr>
              <a:xfrm flipH="1">
                <a:off x="9432541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</p:grpSp>
        <p:grpSp>
          <p:nvGrpSpPr>
            <p:cNvPr id="93" name="Group 92"/>
            <p:cNvGrpSpPr/>
            <p:nvPr/>
          </p:nvGrpSpPr>
          <p:grpSpPr>
            <a:xfrm>
              <a:off x="4633693" y="2776784"/>
              <a:ext cx="2302201" cy="749825"/>
              <a:chOff x="4633693" y="2776784"/>
              <a:chExt cx="2302201" cy="749825"/>
            </a:xfrm>
          </p:grpSpPr>
          <p:sp>
            <p:nvSpPr>
              <p:cNvPr id="118" name="Rounded Rectangle 117"/>
              <p:cNvSpPr/>
              <p:nvPr/>
            </p:nvSpPr>
            <p:spPr>
              <a:xfrm>
                <a:off x="4633693" y="2776784"/>
                <a:ext cx="2302201" cy="749825"/>
              </a:xfrm>
              <a:prstGeom prst="roundRect">
                <a:avLst/>
              </a:prstGeom>
              <a:solidFill>
                <a:srgbClr val="808785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14353">
                  <a:defRPr/>
                </a:pPr>
                <a:endPara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119" name="Rectangle 118"/>
              <p:cNvSpPr/>
              <p:nvPr/>
            </p:nvSpPr>
            <p:spPr>
              <a:xfrm flipH="1">
                <a:off x="5409396" y="2776784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120" name="Rectangle 119"/>
              <p:cNvSpPr/>
              <p:nvPr/>
            </p:nvSpPr>
            <p:spPr>
              <a:xfrm flipH="1">
                <a:off x="4825208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21" name="Rectangle 120"/>
              <p:cNvSpPr/>
              <p:nvPr/>
            </p:nvSpPr>
            <p:spPr>
              <a:xfrm flipH="1">
                <a:off x="5258700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22" name="Rectangle 121"/>
              <p:cNvSpPr/>
              <p:nvPr/>
            </p:nvSpPr>
            <p:spPr>
              <a:xfrm flipH="1">
                <a:off x="6410126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23" name="Rectangle 122"/>
              <p:cNvSpPr/>
              <p:nvPr/>
            </p:nvSpPr>
            <p:spPr>
              <a:xfrm flipH="1">
                <a:off x="5746382" y="2776784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24" name="Rectangle 123"/>
              <p:cNvSpPr/>
              <p:nvPr/>
            </p:nvSpPr>
            <p:spPr>
              <a:xfrm flipH="1">
                <a:off x="6016022" y="2776784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25" name="Rectangle 124"/>
              <p:cNvSpPr/>
              <p:nvPr/>
            </p:nvSpPr>
            <p:spPr>
              <a:xfrm flipH="1">
                <a:off x="5045614" y="2776784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</p:grpSp>
        <p:grpSp>
          <p:nvGrpSpPr>
            <p:cNvPr id="94" name="Group 93"/>
            <p:cNvGrpSpPr/>
            <p:nvPr/>
          </p:nvGrpSpPr>
          <p:grpSpPr>
            <a:xfrm>
              <a:off x="1517227" y="3849487"/>
              <a:ext cx="2271444" cy="749825"/>
              <a:chOff x="1517227" y="3849487"/>
              <a:chExt cx="2271444" cy="749825"/>
            </a:xfrm>
          </p:grpSpPr>
          <p:sp>
            <p:nvSpPr>
              <p:cNvPr id="113" name="Rounded Rectangle 112"/>
              <p:cNvSpPr/>
              <p:nvPr/>
            </p:nvSpPr>
            <p:spPr>
              <a:xfrm>
                <a:off x="1517227" y="3849487"/>
                <a:ext cx="2271444" cy="749825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14353">
                  <a:defRPr/>
                </a:pPr>
                <a:endPara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114" name="Rectangle 113"/>
              <p:cNvSpPr/>
              <p:nvPr/>
            </p:nvSpPr>
            <p:spPr>
              <a:xfrm flipH="1">
                <a:off x="3192024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15" name="Rectangle 114"/>
              <p:cNvSpPr/>
              <p:nvPr/>
            </p:nvSpPr>
            <p:spPr>
              <a:xfrm flipH="1">
                <a:off x="2729241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16" name="Rectangle 115"/>
              <p:cNvSpPr/>
              <p:nvPr/>
            </p:nvSpPr>
            <p:spPr>
              <a:xfrm flipH="1">
                <a:off x="2387785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17" name="Rectangle 116"/>
              <p:cNvSpPr/>
              <p:nvPr/>
            </p:nvSpPr>
            <p:spPr>
              <a:xfrm flipH="1">
                <a:off x="2040928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</p:grpSp>
        <p:grpSp>
          <p:nvGrpSpPr>
            <p:cNvPr id="95" name="Group 94"/>
            <p:cNvGrpSpPr/>
            <p:nvPr/>
          </p:nvGrpSpPr>
          <p:grpSpPr>
            <a:xfrm>
              <a:off x="4102073" y="3849484"/>
              <a:ext cx="2183580" cy="749828"/>
              <a:chOff x="4102073" y="3849484"/>
              <a:chExt cx="2183580" cy="749828"/>
            </a:xfrm>
          </p:grpSpPr>
          <p:sp>
            <p:nvSpPr>
              <p:cNvPr id="105" name="Rounded Rectangle 104"/>
              <p:cNvSpPr/>
              <p:nvPr/>
            </p:nvSpPr>
            <p:spPr>
              <a:xfrm>
                <a:off x="4102073" y="3849487"/>
                <a:ext cx="2183580" cy="749825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14353">
                  <a:defRPr/>
                </a:pPr>
                <a:endPara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 flipH="1">
                <a:off x="4443308" y="3849487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107" name="Rectangle 106"/>
              <p:cNvSpPr/>
              <p:nvPr/>
            </p:nvSpPr>
            <p:spPr>
              <a:xfrm flipH="1">
                <a:off x="5823058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08" name="Rectangle 107"/>
              <p:cNvSpPr/>
              <p:nvPr/>
            </p:nvSpPr>
            <p:spPr>
              <a:xfrm flipH="1">
                <a:off x="5226955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09" name="Rectangle 108"/>
              <p:cNvSpPr/>
              <p:nvPr/>
            </p:nvSpPr>
            <p:spPr>
              <a:xfrm flipH="1">
                <a:off x="5530666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10" name="Rectangle 109"/>
              <p:cNvSpPr/>
              <p:nvPr/>
            </p:nvSpPr>
            <p:spPr>
              <a:xfrm flipH="1">
                <a:off x="4816868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11" name="Rectangle 110"/>
              <p:cNvSpPr/>
              <p:nvPr/>
            </p:nvSpPr>
            <p:spPr>
              <a:xfrm flipH="1">
                <a:off x="4629584" y="3849485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112" name="Rectangle 111"/>
              <p:cNvSpPr/>
              <p:nvPr/>
            </p:nvSpPr>
            <p:spPr>
              <a:xfrm flipH="1">
                <a:off x="4975539" y="3849484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</p:grpSp>
        <p:grpSp>
          <p:nvGrpSpPr>
            <p:cNvPr id="96" name="Group 95"/>
            <p:cNvGrpSpPr/>
            <p:nvPr/>
          </p:nvGrpSpPr>
          <p:grpSpPr>
            <a:xfrm>
              <a:off x="8778241" y="2776783"/>
              <a:ext cx="2492587" cy="749826"/>
              <a:chOff x="8778241" y="2776783"/>
              <a:chExt cx="2492587" cy="749826"/>
            </a:xfrm>
          </p:grpSpPr>
          <p:sp>
            <p:nvSpPr>
              <p:cNvPr id="97" name="Rounded Rectangle 96"/>
              <p:cNvSpPr/>
              <p:nvPr/>
            </p:nvSpPr>
            <p:spPr>
              <a:xfrm>
                <a:off x="8778241" y="2776784"/>
                <a:ext cx="2492587" cy="749825"/>
              </a:xfrm>
              <a:prstGeom prst="roundRect">
                <a:avLst/>
              </a:prstGeom>
              <a:solidFill>
                <a:srgbClr val="808785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14353">
                  <a:defRPr/>
                </a:pPr>
                <a:endPara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98" name="Rectangle 97"/>
              <p:cNvSpPr/>
              <p:nvPr/>
            </p:nvSpPr>
            <p:spPr>
              <a:xfrm flipH="1">
                <a:off x="9245680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99" name="Rectangle 98"/>
              <p:cNvSpPr/>
              <p:nvPr/>
            </p:nvSpPr>
            <p:spPr>
              <a:xfrm flipH="1">
                <a:off x="10037714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00" name="Rectangle 99"/>
              <p:cNvSpPr/>
              <p:nvPr/>
            </p:nvSpPr>
            <p:spPr>
              <a:xfrm flipH="1">
                <a:off x="10437523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01" name="Rectangle 100"/>
              <p:cNvSpPr/>
              <p:nvPr/>
            </p:nvSpPr>
            <p:spPr>
              <a:xfrm flipH="1">
                <a:off x="10864908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02" name="Rectangle 101"/>
              <p:cNvSpPr/>
              <p:nvPr/>
            </p:nvSpPr>
            <p:spPr>
              <a:xfrm flipH="1">
                <a:off x="9835040" y="2776784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03" name="Rectangle 102"/>
              <p:cNvSpPr/>
              <p:nvPr/>
            </p:nvSpPr>
            <p:spPr>
              <a:xfrm flipH="1">
                <a:off x="9571565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04" name="Rectangle 103"/>
              <p:cNvSpPr/>
              <p:nvPr/>
            </p:nvSpPr>
            <p:spPr>
              <a:xfrm flipH="1">
                <a:off x="9008046" y="2776783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</p:grp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A0CFD-323C-8E41-80B1-262CB6424BBF}" type="datetime1">
              <a:rPr lang="en-US" smtClean="0"/>
              <a:t>11/7/24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327531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Group 152"/>
          <p:cNvGrpSpPr/>
          <p:nvPr/>
        </p:nvGrpSpPr>
        <p:grpSpPr>
          <a:xfrm>
            <a:off x="2362200" y="5637870"/>
            <a:ext cx="7285497" cy="527221"/>
            <a:chOff x="838200" y="5402650"/>
            <a:chExt cx="7285497" cy="527221"/>
          </a:xfrm>
        </p:grpSpPr>
        <p:sp>
          <p:nvSpPr>
            <p:cNvPr id="154" name="Rectangle 153"/>
            <p:cNvSpPr/>
            <p:nvPr/>
          </p:nvSpPr>
          <p:spPr>
            <a:xfrm flipH="1">
              <a:off x="3760900" y="5402650"/>
              <a:ext cx="105033" cy="52722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3891735" y="5481594"/>
              <a:ext cx="961482" cy="395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69" dirty="0">
                  <a:latin typeface="Calibri Light" panose="020F0302020204030204" pitchFamily="34" charset="0"/>
                </a:rPr>
                <a:t>Receive</a:t>
              </a:r>
            </a:p>
          </p:txBody>
        </p:sp>
        <p:sp>
          <p:nvSpPr>
            <p:cNvPr id="156" name="Rectangle 155"/>
            <p:cNvSpPr/>
            <p:nvPr/>
          </p:nvSpPr>
          <p:spPr>
            <a:xfrm flipH="1">
              <a:off x="7292506" y="5402650"/>
              <a:ext cx="105033" cy="5272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7437291" y="5481594"/>
              <a:ext cx="686406" cy="395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69" dirty="0">
                  <a:latin typeface="Calibri Light" panose="020F0302020204030204" pitchFamily="34" charset="0"/>
                </a:rPr>
                <a:t>Send</a:t>
              </a:r>
            </a:p>
          </p:txBody>
        </p:sp>
        <p:sp>
          <p:nvSpPr>
            <p:cNvPr id="158" name="Rectangle 157"/>
            <p:cNvSpPr/>
            <p:nvPr/>
          </p:nvSpPr>
          <p:spPr>
            <a:xfrm flipH="1">
              <a:off x="5162145" y="5402650"/>
              <a:ext cx="105033" cy="52722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5259938" y="5481594"/>
              <a:ext cx="1838324" cy="395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69" dirty="0">
                  <a:latin typeface="Calibri Light" panose="020F0302020204030204" pitchFamily="34" charset="0"/>
                </a:rPr>
                <a:t>Local processing</a:t>
              </a:r>
            </a:p>
          </p:txBody>
        </p:sp>
        <p:sp>
          <p:nvSpPr>
            <p:cNvPr id="160" name="Rounded Rectangle 159"/>
            <p:cNvSpPr/>
            <p:nvPr/>
          </p:nvSpPr>
          <p:spPr>
            <a:xfrm>
              <a:off x="838200" y="5402650"/>
              <a:ext cx="875343" cy="527221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r>
                <a:rPr lang="en-US" dirty="0">
                  <a:solidFill>
                    <a:prstClr val="white"/>
                  </a:solidFill>
                  <a:latin typeface="Calibri Light" panose="020F0302020204030204" pitchFamily="34" charset="0"/>
                </a:rPr>
                <a:t>Host A</a:t>
              </a:r>
            </a:p>
          </p:txBody>
        </p:sp>
        <p:sp>
          <p:nvSpPr>
            <p:cNvPr id="161" name="Rounded Rectangle 160"/>
            <p:cNvSpPr/>
            <p:nvPr/>
          </p:nvSpPr>
          <p:spPr>
            <a:xfrm>
              <a:off x="1911661" y="5402650"/>
              <a:ext cx="879062" cy="527221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r>
                <a:rPr lang="en-US" dirty="0">
                  <a:solidFill>
                    <a:schemeClr val="tx1"/>
                  </a:solidFill>
                  <a:latin typeface="Calibri Light" panose="020F0302020204030204" pitchFamily="34" charset="0"/>
                </a:rPr>
                <a:t>Host B</a:t>
              </a:r>
            </a:p>
          </p:txBody>
        </p:sp>
      </p:grpSp>
      <p:grpSp>
        <p:nvGrpSpPr>
          <p:cNvPr id="162" name="Group 161"/>
          <p:cNvGrpSpPr/>
          <p:nvPr/>
        </p:nvGrpSpPr>
        <p:grpSpPr>
          <a:xfrm>
            <a:off x="1837628" y="1519572"/>
            <a:ext cx="8351561" cy="1904123"/>
            <a:chOff x="446048" y="2161169"/>
            <a:chExt cx="11877775" cy="2708086"/>
          </a:xfrm>
        </p:grpSpPr>
        <p:sp>
          <p:nvSpPr>
            <p:cNvPr id="163" name="Rectangle 162"/>
            <p:cNvSpPr/>
            <p:nvPr/>
          </p:nvSpPr>
          <p:spPr>
            <a:xfrm>
              <a:off x="446048" y="2161169"/>
              <a:ext cx="11877775" cy="270808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sz="2400" dirty="0">
                  <a:solidFill>
                    <a:srgbClr val="000000"/>
                  </a:solidFill>
                  <a:latin typeface="Calibri Light" panose="020F0302020204030204" pitchFamily="34" charset="0"/>
                </a:rPr>
                <a:t>Reduction argument: for every real trace…</a:t>
              </a:r>
            </a:p>
          </p:txBody>
        </p:sp>
        <p:grpSp>
          <p:nvGrpSpPr>
            <p:cNvPr id="164" name="Group 163"/>
            <p:cNvGrpSpPr/>
            <p:nvPr/>
          </p:nvGrpSpPr>
          <p:grpSpPr>
            <a:xfrm>
              <a:off x="1083734" y="2776784"/>
              <a:ext cx="2302204" cy="749825"/>
              <a:chOff x="1083734" y="2776784"/>
              <a:chExt cx="2302204" cy="749825"/>
            </a:xfrm>
          </p:grpSpPr>
          <p:sp>
            <p:nvSpPr>
              <p:cNvPr id="220" name="Rounded Rectangle 219"/>
              <p:cNvSpPr/>
              <p:nvPr/>
            </p:nvSpPr>
            <p:spPr>
              <a:xfrm>
                <a:off x="1083734" y="2776784"/>
                <a:ext cx="2302204" cy="749825"/>
              </a:xfrm>
              <a:prstGeom prst="roundRect">
                <a:avLst/>
              </a:prstGeom>
              <a:solidFill>
                <a:srgbClr val="808785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14353">
                  <a:defRPr/>
                </a:pPr>
                <a:endPara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221" name="Rectangle 220"/>
              <p:cNvSpPr/>
              <p:nvPr/>
            </p:nvSpPr>
            <p:spPr>
              <a:xfrm flipH="1">
                <a:off x="1442537" y="2776784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222" name="Rectangle 221"/>
              <p:cNvSpPr/>
              <p:nvPr/>
            </p:nvSpPr>
            <p:spPr>
              <a:xfrm flipH="1">
                <a:off x="1765806" y="2776784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223" name="Rectangle 222"/>
              <p:cNvSpPr/>
              <p:nvPr/>
            </p:nvSpPr>
            <p:spPr>
              <a:xfrm flipH="1">
                <a:off x="1591917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24" name="Rectangle 223"/>
              <p:cNvSpPr/>
              <p:nvPr/>
            </p:nvSpPr>
            <p:spPr>
              <a:xfrm flipH="1">
                <a:off x="2025409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25" name="Rectangle 224"/>
              <p:cNvSpPr/>
              <p:nvPr/>
            </p:nvSpPr>
            <p:spPr>
              <a:xfrm flipH="1">
                <a:off x="2783760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26" name="Rectangle 225"/>
              <p:cNvSpPr/>
              <p:nvPr/>
            </p:nvSpPr>
            <p:spPr>
              <a:xfrm flipH="1">
                <a:off x="2386559" y="2776784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227" name="Rectangle 226"/>
              <p:cNvSpPr/>
              <p:nvPr/>
            </p:nvSpPr>
            <p:spPr>
              <a:xfrm flipH="1">
                <a:off x="3085127" y="2776784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</p:grpSp>
        <p:grpSp>
          <p:nvGrpSpPr>
            <p:cNvPr id="165" name="Group 164"/>
            <p:cNvGrpSpPr/>
            <p:nvPr/>
          </p:nvGrpSpPr>
          <p:grpSpPr>
            <a:xfrm>
              <a:off x="6484815" y="3849487"/>
              <a:ext cx="3702278" cy="749825"/>
              <a:chOff x="6484815" y="3849487"/>
              <a:chExt cx="3702278" cy="749825"/>
            </a:xfrm>
          </p:grpSpPr>
          <p:sp>
            <p:nvSpPr>
              <p:cNvPr id="209" name="Rounded Rectangle 208"/>
              <p:cNvSpPr/>
              <p:nvPr/>
            </p:nvSpPr>
            <p:spPr>
              <a:xfrm>
                <a:off x="6484815" y="3849487"/>
                <a:ext cx="3702278" cy="749825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14353">
                  <a:defRPr/>
                </a:pPr>
                <a:endPara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210" name="Rectangle 209"/>
              <p:cNvSpPr/>
              <p:nvPr/>
            </p:nvSpPr>
            <p:spPr>
              <a:xfrm flipH="1">
                <a:off x="7261014" y="3849487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211" name="Rectangle 210"/>
              <p:cNvSpPr/>
              <p:nvPr/>
            </p:nvSpPr>
            <p:spPr>
              <a:xfrm flipH="1">
                <a:off x="7694508" y="3849487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212" name="Rectangle 211"/>
              <p:cNvSpPr/>
              <p:nvPr/>
            </p:nvSpPr>
            <p:spPr>
              <a:xfrm flipH="1">
                <a:off x="8369437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213" name="Rectangle 212"/>
              <p:cNvSpPr/>
              <p:nvPr/>
            </p:nvSpPr>
            <p:spPr>
              <a:xfrm flipH="1">
                <a:off x="8981799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214" name="Rectangle 213"/>
              <p:cNvSpPr/>
              <p:nvPr/>
            </p:nvSpPr>
            <p:spPr>
              <a:xfrm flipH="1">
                <a:off x="9594161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215" name="Rectangle 214"/>
              <p:cNvSpPr/>
              <p:nvPr/>
            </p:nvSpPr>
            <p:spPr>
              <a:xfrm flipH="1">
                <a:off x="7076701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16" name="Rectangle 215"/>
              <p:cNvSpPr/>
              <p:nvPr/>
            </p:nvSpPr>
            <p:spPr>
              <a:xfrm flipH="1">
                <a:off x="7476511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17" name="Rectangle 216"/>
              <p:cNvSpPr/>
              <p:nvPr/>
            </p:nvSpPr>
            <p:spPr>
              <a:xfrm flipH="1">
                <a:off x="7903896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18" name="Rectangle 217"/>
              <p:cNvSpPr/>
              <p:nvPr/>
            </p:nvSpPr>
            <p:spPr>
              <a:xfrm flipH="1">
                <a:off x="8605347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19" name="Rectangle 218"/>
              <p:cNvSpPr/>
              <p:nvPr/>
            </p:nvSpPr>
            <p:spPr>
              <a:xfrm flipH="1">
                <a:off x="9432541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</p:grpSp>
        <p:grpSp>
          <p:nvGrpSpPr>
            <p:cNvPr id="166" name="Group 165"/>
            <p:cNvGrpSpPr/>
            <p:nvPr/>
          </p:nvGrpSpPr>
          <p:grpSpPr>
            <a:xfrm>
              <a:off x="4633693" y="2776784"/>
              <a:ext cx="2302201" cy="749825"/>
              <a:chOff x="4633693" y="2776784"/>
              <a:chExt cx="2302201" cy="749825"/>
            </a:xfrm>
          </p:grpSpPr>
          <p:sp>
            <p:nvSpPr>
              <p:cNvPr id="191" name="Rounded Rectangle 190"/>
              <p:cNvSpPr/>
              <p:nvPr/>
            </p:nvSpPr>
            <p:spPr>
              <a:xfrm>
                <a:off x="4633693" y="2776784"/>
                <a:ext cx="2302201" cy="749825"/>
              </a:xfrm>
              <a:prstGeom prst="roundRect">
                <a:avLst/>
              </a:prstGeom>
              <a:solidFill>
                <a:srgbClr val="808785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14353">
                  <a:defRPr/>
                </a:pPr>
                <a:endPara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202" name="Rectangle 201"/>
              <p:cNvSpPr/>
              <p:nvPr/>
            </p:nvSpPr>
            <p:spPr>
              <a:xfrm flipH="1">
                <a:off x="5409396" y="2776784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203" name="Rectangle 202"/>
              <p:cNvSpPr/>
              <p:nvPr/>
            </p:nvSpPr>
            <p:spPr>
              <a:xfrm flipH="1">
                <a:off x="4825208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04" name="Rectangle 203"/>
              <p:cNvSpPr/>
              <p:nvPr/>
            </p:nvSpPr>
            <p:spPr>
              <a:xfrm flipH="1">
                <a:off x="5258700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05" name="Rectangle 204"/>
              <p:cNvSpPr/>
              <p:nvPr/>
            </p:nvSpPr>
            <p:spPr>
              <a:xfrm flipH="1">
                <a:off x="6410126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06" name="Rectangle 205"/>
              <p:cNvSpPr/>
              <p:nvPr/>
            </p:nvSpPr>
            <p:spPr>
              <a:xfrm flipH="1">
                <a:off x="5746382" y="2776784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207" name="Rectangle 206"/>
              <p:cNvSpPr/>
              <p:nvPr/>
            </p:nvSpPr>
            <p:spPr>
              <a:xfrm flipH="1">
                <a:off x="6016022" y="2776784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208" name="Rectangle 207"/>
              <p:cNvSpPr/>
              <p:nvPr/>
            </p:nvSpPr>
            <p:spPr>
              <a:xfrm flipH="1">
                <a:off x="5045614" y="2776784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</p:grpSp>
        <p:grpSp>
          <p:nvGrpSpPr>
            <p:cNvPr id="167" name="Group 166"/>
            <p:cNvGrpSpPr/>
            <p:nvPr/>
          </p:nvGrpSpPr>
          <p:grpSpPr>
            <a:xfrm>
              <a:off x="1517227" y="3849487"/>
              <a:ext cx="2271444" cy="749825"/>
              <a:chOff x="1517227" y="3849487"/>
              <a:chExt cx="2271444" cy="749825"/>
            </a:xfrm>
          </p:grpSpPr>
          <p:sp>
            <p:nvSpPr>
              <p:cNvPr id="186" name="Rounded Rectangle 185"/>
              <p:cNvSpPr/>
              <p:nvPr/>
            </p:nvSpPr>
            <p:spPr>
              <a:xfrm>
                <a:off x="1517227" y="3849487"/>
                <a:ext cx="2271444" cy="749825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14353">
                  <a:defRPr/>
                </a:pPr>
                <a:endPara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187" name="Rectangle 186"/>
              <p:cNvSpPr/>
              <p:nvPr/>
            </p:nvSpPr>
            <p:spPr>
              <a:xfrm flipH="1">
                <a:off x="3192024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88" name="Rectangle 187"/>
              <p:cNvSpPr/>
              <p:nvPr/>
            </p:nvSpPr>
            <p:spPr>
              <a:xfrm flipH="1">
                <a:off x="2729241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89" name="Rectangle 188"/>
              <p:cNvSpPr/>
              <p:nvPr/>
            </p:nvSpPr>
            <p:spPr>
              <a:xfrm flipH="1">
                <a:off x="2387785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90" name="Rectangle 189"/>
              <p:cNvSpPr/>
              <p:nvPr/>
            </p:nvSpPr>
            <p:spPr>
              <a:xfrm flipH="1">
                <a:off x="2040928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</p:grpSp>
        <p:grpSp>
          <p:nvGrpSpPr>
            <p:cNvPr id="168" name="Group 167"/>
            <p:cNvGrpSpPr/>
            <p:nvPr/>
          </p:nvGrpSpPr>
          <p:grpSpPr>
            <a:xfrm>
              <a:off x="4102073" y="3849484"/>
              <a:ext cx="2183580" cy="749828"/>
              <a:chOff x="4102073" y="3849484"/>
              <a:chExt cx="2183580" cy="749828"/>
            </a:xfrm>
          </p:grpSpPr>
          <p:sp>
            <p:nvSpPr>
              <p:cNvPr id="178" name="Rounded Rectangle 177"/>
              <p:cNvSpPr/>
              <p:nvPr/>
            </p:nvSpPr>
            <p:spPr>
              <a:xfrm>
                <a:off x="4102073" y="3849487"/>
                <a:ext cx="2183580" cy="749825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14353">
                  <a:defRPr/>
                </a:pPr>
                <a:endPara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179" name="Rectangle 178"/>
              <p:cNvSpPr/>
              <p:nvPr/>
            </p:nvSpPr>
            <p:spPr>
              <a:xfrm flipH="1">
                <a:off x="4443308" y="3849487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180" name="Rectangle 179"/>
              <p:cNvSpPr/>
              <p:nvPr/>
            </p:nvSpPr>
            <p:spPr>
              <a:xfrm flipH="1">
                <a:off x="5823058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81" name="Rectangle 180"/>
              <p:cNvSpPr/>
              <p:nvPr/>
            </p:nvSpPr>
            <p:spPr>
              <a:xfrm flipH="1">
                <a:off x="5226955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82" name="Rectangle 181"/>
              <p:cNvSpPr/>
              <p:nvPr/>
            </p:nvSpPr>
            <p:spPr>
              <a:xfrm flipH="1">
                <a:off x="5530666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83" name="Rectangle 182"/>
              <p:cNvSpPr/>
              <p:nvPr/>
            </p:nvSpPr>
            <p:spPr>
              <a:xfrm flipH="1">
                <a:off x="4816868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84" name="Rectangle 183"/>
              <p:cNvSpPr/>
              <p:nvPr/>
            </p:nvSpPr>
            <p:spPr>
              <a:xfrm flipH="1">
                <a:off x="4629584" y="3849485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185" name="Rectangle 184"/>
              <p:cNvSpPr/>
              <p:nvPr/>
            </p:nvSpPr>
            <p:spPr>
              <a:xfrm flipH="1">
                <a:off x="4975539" y="3849484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</p:grpSp>
        <p:grpSp>
          <p:nvGrpSpPr>
            <p:cNvPr id="169" name="Group 168"/>
            <p:cNvGrpSpPr/>
            <p:nvPr/>
          </p:nvGrpSpPr>
          <p:grpSpPr>
            <a:xfrm>
              <a:off x="8778241" y="2776783"/>
              <a:ext cx="2492587" cy="749826"/>
              <a:chOff x="8778241" y="2776783"/>
              <a:chExt cx="2492587" cy="749826"/>
            </a:xfrm>
          </p:grpSpPr>
          <p:sp>
            <p:nvSpPr>
              <p:cNvPr id="170" name="Rounded Rectangle 169"/>
              <p:cNvSpPr/>
              <p:nvPr/>
            </p:nvSpPr>
            <p:spPr>
              <a:xfrm>
                <a:off x="8778241" y="2776784"/>
                <a:ext cx="2492587" cy="749825"/>
              </a:xfrm>
              <a:prstGeom prst="roundRect">
                <a:avLst/>
              </a:prstGeom>
              <a:solidFill>
                <a:srgbClr val="808785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14353">
                  <a:defRPr/>
                </a:pPr>
                <a:endPara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171" name="Rectangle 170"/>
              <p:cNvSpPr/>
              <p:nvPr/>
            </p:nvSpPr>
            <p:spPr>
              <a:xfrm flipH="1">
                <a:off x="9245680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72" name="Rectangle 171"/>
              <p:cNvSpPr/>
              <p:nvPr/>
            </p:nvSpPr>
            <p:spPr>
              <a:xfrm flipH="1">
                <a:off x="10037714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73" name="Rectangle 172"/>
              <p:cNvSpPr/>
              <p:nvPr/>
            </p:nvSpPr>
            <p:spPr>
              <a:xfrm flipH="1">
                <a:off x="10437523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74" name="Rectangle 173"/>
              <p:cNvSpPr/>
              <p:nvPr/>
            </p:nvSpPr>
            <p:spPr>
              <a:xfrm flipH="1">
                <a:off x="10864908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75" name="Rectangle 174"/>
              <p:cNvSpPr/>
              <p:nvPr/>
            </p:nvSpPr>
            <p:spPr>
              <a:xfrm flipH="1">
                <a:off x="9835040" y="2776784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76" name="Rectangle 175"/>
              <p:cNvSpPr/>
              <p:nvPr/>
            </p:nvSpPr>
            <p:spPr>
              <a:xfrm flipH="1">
                <a:off x="9571565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77" name="Rectangle 176"/>
              <p:cNvSpPr/>
              <p:nvPr/>
            </p:nvSpPr>
            <p:spPr>
              <a:xfrm flipH="1">
                <a:off x="9008046" y="2776783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</p:grpSp>
      </p:grpSp>
      <p:sp>
        <p:nvSpPr>
          <p:cNvPr id="229" name="Rectangle 228"/>
          <p:cNvSpPr/>
          <p:nvPr/>
        </p:nvSpPr>
        <p:spPr>
          <a:xfrm>
            <a:off x="1839080" y="3423695"/>
            <a:ext cx="8351561" cy="190412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>
                <a:solidFill>
                  <a:srgbClr val="000000"/>
                </a:solidFill>
                <a:latin typeface="Calibri Light" panose="020F0302020204030204" pitchFamily="34" charset="0"/>
              </a:rPr>
              <a:t>…there is a corresponding legal trace with atomic host steps </a:t>
            </a:r>
          </a:p>
        </p:txBody>
      </p:sp>
      <p:grpSp>
        <p:nvGrpSpPr>
          <p:cNvPr id="230" name="Group 229"/>
          <p:cNvGrpSpPr/>
          <p:nvPr/>
        </p:nvGrpSpPr>
        <p:grpSpPr>
          <a:xfrm>
            <a:off x="2287453" y="3856549"/>
            <a:ext cx="1618737" cy="527221"/>
            <a:chOff x="1083734" y="2776784"/>
            <a:chExt cx="2302204" cy="749825"/>
          </a:xfrm>
        </p:grpSpPr>
        <p:sp>
          <p:nvSpPr>
            <p:cNvPr id="283" name="Rounded Rectangle 282"/>
            <p:cNvSpPr/>
            <p:nvPr/>
          </p:nvSpPr>
          <p:spPr>
            <a:xfrm>
              <a:off x="1083734" y="2776784"/>
              <a:ext cx="2302204" cy="749825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84" name="Rectangle 283"/>
            <p:cNvSpPr/>
            <p:nvPr/>
          </p:nvSpPr>
          <p:spPr>
            <a:xfrm flipH="1">
              <a:off x="1442537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  <p:sp>
          <p:nvSpPr>
            <p:cNvPr id="285" name="Rectangle 284"/>
            <p:cNvSpPr/>
            <p:nvPr/>
          </p:nvSpPr>
          <p:spPr>
            <a:xfrm flipH="1">
              <a:off x="1765806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  <p:sp>
          <p:nvSpPr>
            <p:cNvPr id="286" name="Rectangle 285"/>
            <p:cNvSpPr/>
            <p:nvPr/>
          </p:nvSpPr>
          <p:spPr>
            <a:xfrm flipH="1">
              <a:off x="1591917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87" name="Rectangle 286"/>
            <p:cNvSpPr/>
            <p:nvPr/>
          </p:nvSpPr>
          <p:spPr>
            <a:xfrm flipH="1">
              <a:off x="2025409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88" name="Rectangle 287"/>
            <p:cNvSpPr/>
            <p:nvPr/>
          </p:nvSpPr>
          <p:spPr>
            <a:xfrm flipH="1">
              <a:off x="2783760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89" name="Rectangle 288"/>
            <p:cNvSpPr/>
            <p:nvPr/>
          </p:nvSpPr>
          <p:spPr>
            <a:xfrm flipH="1">
              <a:off x="2386559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rgbClr val="FFFFFF"/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290" name="Rectangle 289"/>
            <p:cNvSpPr/>
            <p:nvPr/>
          </p:nvSpPr>
          <p:spPr>
            <a:xfrm flipH="1">
              <a:off x="3085127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rgbClr val="FFFFFF"/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</p:grpSp>
      <p:grpSp>
        <p:nvGrpSpPr>
          <p:cNvPr id="231" name="Group 230"/>
          <p:cNvGrpSpPr/>
          <p:nvPr/>
        </p:nvGrpSpPr>
        <p:grpSpPr>
          <a:xfrm>
            <a:off x="6085088" y="4610794"/>
            <a:ext cx="2603164" cy="527221"/>
            <a:chOff x="6484815" y="3849487"/>
            <a:chExt cx="3702278" cy="749825"/>
          </a:xfrm>
        </p:grpSpPr>
        <p:sp>
          <p:nvSpPr>
            <p:cNvPr id="272" name="Rounded Rectangle 271"/>
            <p:cNvSpPr/>
            <p:nvPr/>
          </p:nvSpPr>
          <p:spPr>
            <a:xfrm>
              <a:off x="6484815" y="3849487"/>
              <a:ext cx="3702278" cy="749825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73" name="Rectangle 272"/>
            <p:cNvSpPr/>
            <p:nvPr/>
          </p:nvSpPr>
          <p:spPr>
            <a:xfrm flipH="1">
              <a:off x="7261014" y="3849487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  <p:sp>
          <p:nvSpPr>
            <p:cNvPr id="274" name="Rectangle 273"/>
            <p:cNvSpPr/>
            <p:nvPr/>
          </p:nvSpPr>
          <p:spPr>
            <a:xfrm flipH="1">
              <a:off x="7694508" y="3849487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  <p:sp>
          <p:nvSpPr>
            <p:cNvPr id="275" name="Rectangle 274"/>
            <p:cNvSpPr/>
            <p:nvPr/>
          </p:nvSpPr>
          <p:spPr>
            <a:xfrm flipH="1">
              <a:off x="8369437" y="3849487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rgbClr val="FFFFFF"/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276" name="Rectangle 275"/>
            <p:cNvSpPr/>
            <p:nvPr/>
          </p:nvSpPr>
          <p:spPr>
            <a:xfrm flipH="1">
              <a:off x="8981799" y="3849487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rgbClr val="FFFFFF"/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277" name="Rectangle 276"/>
            <p:cNvSpPr/>
            <p:nvPr/>
          </p:nvSpPr>
          <p:spPr>
            <a:xfrm flipH="1">
              <a:off x="9594161" y="3849487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rgbClr val="FFFFFF"/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278" name="Rectangle 277"/>
            <p:cNvSpPr/>
            <p:nvPr/>
          </p:nvSpPr>
          <p:spPr>
            <a:xfrm flipH="1">
              <a:off x="7076701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79" name="Rectangle 278"/>
            <p:cNvSpPr/>
            <p:nvPr/>
          </p:nvSpPr>
          <p:spPr>
            <a:xfrm flipH="1">
              <a:off x="7476511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80" name="Rectangle 279"/>
            <p:cNvSpPr/>
            <p:nvPr/>
          </p:nvSpPr>
          <p:spPr>
            <a:xfrm flipH="1">
              <a:off x="7903896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81" name="Rectangle 280"/>
            <p:cNvSpPr/>
            <p:nvPr/>
          </p:nvSpPr>
          <p:spPr>
            <a:xfrm flipH="1">
              <a:off x="8605347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82" name="Rectangle 281"/>
            <p:cNvSpPr/>
            <p:nvPr/>
          </p:nvSpPr>
          <p:spPr>
            <a:xfrm flipH="1">
              <a:off x="9432541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</p:grpSp>
      <p:grpSp>
        <p:nvGrpSpPr>
          <p:cNvPr id="232" name="Group 231"/>
          <p:cNvGrpSpPr/>
          <p:nvPr/>
        </p:nvGrpSpPr>
        <p:grpSpPr>
          <a:xfrm>
            <a:off x="4783518" y="3856549"/>
            <a:ext cx="1618735" cy="527221"/>
            <a:chOff x="4633693" y="2776784"/>
            <a:chExt cx="2302201" cy="749825"/>
          </a:xfrm>
        </p:grpSpPr>
        <p:sp>
          <p:nvSpPr>
            <p:cNvPr id="257" name="Rounded Rectangle 256"/>
            <p:cNvSpPr/>
            <p:nvPr/>
          </p:nvSpPr>
          <p:spPr>
            <a:xfrm>
              <a:off x="4633693" y="2776784"/>
              <a:ext cx="2302201" cy="749825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65" name="Rectangle 264"/>
            <p:cNvSpPr/>
            <p:nvPr/>
          </p:nvSpPr>
          <p:spPr>
            <a:xfrm flipH="1">
              <a:off x="5409396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  <p:sp>
          <p:nvSpPr>
            <p:cNvPr id="266" name="Rectangle 265"/>
            <p:cNvSpPr/>
            <p:nvPr/>
          </p:nvSpPr>
          <p:spPr>
            <a:xfrm flipH="1">
              <a:off x="4825208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67" name="Rectangle 266"/>
            <p:cNvSpPr/>
            <p:nvPr/>
          </p:nvSpPr>
          <p:spPr>
            <a:xfrm flipH="1">
              <a:off x="5258700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68" name="Rectangle 267"/>
            <p:cNvSpPr/>
            <p:nvPr/>
          </p:nvSpPr>
          <p:spPr>
            <a:xfrm flipH="1">
              <a:off x="6410126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69" name="Rectangle 268"/>
            <p:cNvSpPr/>
            <p:nvPr/>
          </p:nvSpPr>
          <p:spPr>
            <a:xfrm flipH="1">
              <a:off x="5746382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rgbClr val="FFFFFF"/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270" name="Rectangle 269"/>
            <p:cNvSpPr/>
            <p:nvPr/>
          </p:nvSpPr>
          <p:spPr>
            <a:xfrm flipH="1">
              <a:off x="6016022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rgbClr val="FFFFFF"/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271" name="Rectangle 270"/>
            <p:cNvSpPr/>
            <p:nvPr/>
          </p:nvSpPr>
          <p:spPr>
            <a:xfrm flipH="1">
              <a:off x="5045614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</p:grpSp>
      <p:grpSp>
        <p:nvGrpSpPr>
          <p:cNvPr id="233" name="Group 232"/>
          <p:cNvGrpSpPr/>
          <p:nvPr/>
        </p:nvGrpSpPr>
        <p:grpSpPr>
          <a:xfrm>
            <a:off x="2592252" y="4610794"/>
            <a:ext cx="1597109" cy="527221"/>
            <a:chOff x="1517227" y="3849487"/>
            <a:chExt cx="2271444" cy="749825"/>
          </a:xfrm>
        </p:grpSpPr>
        <p:sp>
          <p:nvSpPr>
            <p:cNvPr id="252" name="Rounded Rectangle 251"/>
            <p:cNvSpPr/>
            <p:nvPr/>
          </p:nvSpPr>
          <p:spPr>
            <a:xfrm>
              <a:off x="1517227" y="3849487"/>
              <a:ext cx="2271444" cy="749825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53" name="Rectangle 252"/>
            <p:cNvSpPr/>
            <p:nvPr/>
          </p:nvSpPr>
          <p:spPr>
            <a:xfrm flipH="1">
              <a:off x="3192024" y="3849487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rgbClr val="FFFFFF"/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254" name="Rectangle 253"/>
            <p:cNvSpPr/>
            <p:nvPr/>
          </p:nvSpPr>
          <p:spPr>
            <a:xfrm flipH="1">
              <a:off x="2729241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55" name="Rectangle 254"/>
            <p:cNvSpPr/>
            <p:nvPr/>
          </p:nvSpPr>
          <p:spPr>
            <a:xfrm flipH="1">
              <a:off x="2387785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56" name="Rectangle 255"/>
            <p:cNvSpPr/>
            <p:nvPr/>
          </p:nvSpPr>
          <p:spPr>
            <a:xfrm flipH="1">
              <a:off x="2040928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</p:grpSp>
      <p:grpSp>
        <p:nvGrpSpPr>
          <p:cNvPr id="234" name="Group 233"/>
          <p:cNvGrpSpPr/>
          <p:nvPr/>
        </p:nvGrpSpPr>
        <p:grpSpPr>
          <a:xfrm>
            <a:off x="4409722" y="4610791"/>
            <a:ext cx="1535330" cy="527223"/>
            <a:chOff x="4102073" y="3849484"/>
            <a:chExt cx="2183580" cy="749828"/>
          </a:xfrm>
        </p:grpSpPr>
        <p:sp>
          <p:nvSpPr>
            <p:cNvPr id="244" name="Rounded Rectangle 243"/>
            <p:cNvSpPr/>
            <p:nvPr/>
          </p:nvSpPr>
          <p:spPr>
            <a:xfrm>
              <a:off x="4102073" y="3849487"/>
              <a:ext cx="2183580" cy="749825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45" name="Rectangle 244"/>
            <p:cNvSpPr/>
            <p:nvPr/>
          </p:nvSpPr>
          <p:spPr>
            <a:xfrm flipH="1">
              <a:off x="4443308" y="3849487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  <p:sp>
          <p:nvSpPr>
            <p:cNvPr id="246" name="Rectangle 245"/>
            <p:cNvSpPr/>
            <p:nvPr/>
          </p:nvSpPr>
          <p:spPr>
            <a:xfrm flipH="1">
              <a:off x="5823058" y="3849487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rgbClr val="FFFFFF"/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247" name="Rectangle 246"/>
            <p:cNvSpPr/>
            <p:nvPr/>
          </p:nvSpPr>
          <p:spPr>
            <a:xfrm flipH="1">
              <a:off x="5226955" y="3849487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rgbClr val="FFFFFF"/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248" name="Rectangle 247"/>
            <p:cNvSpPr/>
            <p:nvPr/>
          </p:nvSpPr>
          <p:spPr>
            <a:xfrm flipH="1">
              <a:off x="5530666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49" name="Rectangle 248"/>
            <p:cNvSpPr/>
            <p:nvPr/>
          </p:nvSpPr>
          <p:spPr>
            <a:xfrm flipH="1">
              <a:off x="4816868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50" name="Rectangle 249"/>
            <p:cNvSpPr/>
            <p:nvPr/>
          </p:nvSpPr>
          <p:spPr>
            <a:xfrm flipH="1">
              <a:off x="4629584" y="3849485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  <p:sp>
          <p:nvSpPr>
            <p:cNvPr id="251" name="Rectangle 250"/>
            <p:cNvSpPr/>
            <p:nvPr/>
          </p:nvSpPr>
          <p:spPr>
            <a:xfrm flipH="1">
              <a:off x="4975539" y="38494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</p:grpSp>
      <p:grpSp>
        <p:nvGrpSpPr>
          <p:cNvPr id="235" name="Group 234"/>
          <p:cNvGrpSpPr/>
          <p:nvPr/>
        </p:nvGrpSpPr>
        <p:grpSpPr>
          <a:xfrm>
            <a:off x="7697653" y="3856549"/>
            <a:ext cx="1752600" cy="527221"/>
            <a:chOff x="8778241" y="2776783"/>
            <a:chExt cx="2492587" cy="749826"/>
          </a:xfrm>
        </p:grpSpPr>
        <p:sp>
          <p:nvSpPr>
            <p:cNvPr id="236" name="Rounded Rectangle 235"/>
            <p:cNvSpPr/>
            <p:nvPr/>
          </p:nvSpPr>
          <p:spPr>
            <a:xfrm>
              <a:off x="8778241" y="2776784"/>
              <a:ext cx="2492587" cy="749825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37" name="Rectangle 236"/>
            <p:cNvSpPr/>
            <p:nvPr/>
          </p:nvSpPr>
          <p:spPr>
            <a:xfrm flipH="1">
              <a:off x="9245680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38" name="Rectangle 237"/>
            <p:cNvSpPr/>
            <p:nvPr/>
          </p:nvSpPr>
          <p:spPr>
            <a:xfrm flipH="1">
              <a:off x="10037714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39" name="Rectangle 238"/>
            <p:cNvSpPr/>
            <p:nvPr/>
          </p:nvSpPr>
          <p:spPr>
            <a:xfrm flipH="1">
              <a:off x="10437523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40" name="Rectangle 239"/>
            <p:cNvSpPr/>
            <p:nvPr/>
          </p:nvSpPr>
          <p:spPr>
            <a:xfrm flipH="1">
              <a:off x="10864908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41" name="Rectangle 240"/>
            <p:cNvSpPr/>
            <p:nvPr/>
          </p:nvSpPr>
          <p:spPr>
            <a:xfrm flipH="1">
              <a:off x="9835040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rgbClr val="FFFFFF"/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242" name="Rectangle 241"/>
            <p:cNvSpPr/>
            <p:nvPr/>
          </p:nvSpPr>
          <p:spPr>
            <a:xfrm flipH="1">
              <a:off x="9571565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43" name="Rectangle 242"/>
            <p:cNvSpPr/>
            <p:nvPr/>
          </p:nvSpPr>
          <p:spPr>
            <a:xfrm flipH="1">
              <a:off x="9008046" y="2776783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</p:grpSp>
      <p:sp>
        <p:nvSpPr>
          <p:cNvPr id="291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797" dirty="0">
                <a:latin typeface="Calibri Light" panose="020F0302020204030204" pitchFamily="34" charset="0"/>
              </a:rPr>
              <a:t>Concurrency containment</a:t>
            </a:r>
          </a:p>
        </p:txBody>
      </p:sp>
      <p:pic>
        <p:nvPicPr>
          <p:cNvPr id="258" name="Picture 25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1102" y="2782051"/>
            <a:ext cx="908034" cy="479608"/>
          </a:xfrm>
          <a:prstGeom prst="rect">
            <a:avLst/>
          </a:prstGeom>
        </p:spPr>
      </p:pic>
      <p:grpSp>
        <p:nvGrpSpPr>
          <p:cNvPr id="259" name="Group 258"/>
          <p:cNvGrpSpPr/>
          <p:nvPr/>
        </p:nvGrpSpPr>
        <p:grpSpPr>
          <a:xfrm>
            <a:off x="8943673" y="2726937"/>
            <a:ext cx="457610" cy="518765"/>
            <a:chOff x="6315327" y="1295400"/>
            <a:chExt cx="457610" cy="518765"/>
          </a:xfrm>
        </p:grpSpPr>
        <p:sp>
          <p:nvSpPr>
            <p:cNvPr id="260" name="Vertical Scroll 259"/>
            <p:cNvSpPr/>
            <p:nvPr/>
          </p:nvSpPr>
          <p:spPr>
            <a:xfrm>
              <a:off x="6315327" y="1295400"/>
              <a:ext cx="259128" cy="304800"/>
            </a:xfrm>
            <a:prstGeom prst="verticalScrol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200"/>
            </a:p>
          </p:txBody>
        </p:sp>
        <p:sp>
          <p:nvSpPr>
            <p:cNvPr id="261" name="Vertical Scroll 260"/>
            <p:cNvSpPr/>
            <p:nvPr/>
          </p:nvSpPr>
          <p:spPr>
            <a:xfrm>
              <a:off x="6414568" y="1402383"/>
              <a:ext cx="259128" cy="304800"/>
            </a:xfrm>
            <a:prstGeom prst="verticalScrol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200"/>
            </a:p>
          </p:txBody>
        </p:sp>
        <p:sp>
          <p:nvSpPr>
            <p:cNvPr id="262" name="Vertical Scroll 261"/>
            <p:cNvSpPr/>
            <p:nvPr/>
          </p:nvSpPr>
          <p:spPr>
            <a:xfrm>
              <a:off x="6513809" y="1509365"/>
              <a:ext cx="259128" cy="304800"/>
            </a:xfrm>
            <a:prstGeom prst="verticalScrol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200"/>
            </a:p>
          </p:txBody>
        </p:sp>
      </p:grpSp>
      <p:pic>
        <p:nvPicPr>
          <p:cNvPr id="263" name="Picture 26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5956" y="2761995"/>
            <a:ext cx="485819" cy="484200"/>
          </a:xfrm>
          <a:prstGeom prst="rect">
            <a:avLst/>
          </a:prstGeom>
        </p:spPr>
      </p:pic>
      <p:grpSp>
        <p:nvGrpSpPr>
          <p:cNvPr id="264" name="Group 263"/>
          <p:cNvGrpSpPr/>
          <p:nvPr/>
        </p:nvGrpSpPr>
        <p:grpSpPr>
          <a:xfrm>
            <a:off x="8917879" y="4683998"/>
            <a:ext cx="457610" cy="518765"/>
            <a:chOff x="6315327" y="1295400"/>
            <a:chExt cx="457610" cy="518765"/>
          </a:xfrm>
        </p:grpSpPr>
        <p:sp>
          <p:nvSpPr>
            <p:cNvPr id="320" name="Vertical Scroll 319"/>
            <p:cNvSpPr/>
            <p:nvPr/>
          </p:nvSpPr>
          <p:spPr>
            <a:xfrm>
              <a:off x="6315327" y="1295400"/>
              <a:ext cx="259128" cy="304800"/>
            </a:xfrm>
            <a:prstGeom prst="verticalScrol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200"/>
            </a:p>
          </p:txBody>
        </p:sp>
        <p:sp>
          <p:nvSpPr>
            <p:cNvPr id="321" name="Vertical Scroll 320"/>
            <p:cNvSpPr/>
            <p:nvPr/>
          </p:nvSpPr>
          <p:spPr>
            <a:xfrm>
              <a:off x="6414568" y="1402383"/>
              <a:ext cx="259128" cy="304800"/>
            </a:xfrm>
            <a:prstGeom prst="verticalScrol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200"/>
            </a:p>
          </p:txBody>
        </p:sp>
        <p:sp>
          <p:nvSpPr>
            <p:cNvPr id="322" name="Vertical Scroll 321"/>
            <p:cNvSpPr/>
            <p:nvPr/>
          </p:nvSpPr>
          <p:spPr>
            <a:xfrm>
              <a:off x="6513809" y="1509365"/>
              <a:ext cx="259128" cy="304800"/>
            </a:xfrm>
            <a:prstGeom prst="verticalScrol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200"/>
            </a:p>
          </p:txBody>
        </p:sp>
      </p:grpSp>
      <p:pic>
        <p:nvPicPr>
          <p:cNvPr id="323" name="Picture 3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0162" y="4719056"/>
            <a:ext cx="485819" cy="4842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74D0-8154-5149-B865-71819EFDC022}" type="datetime1">
              <a:rPr lang="en-US" smtClean="0"/>
              <a:t>11/7/24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8303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30"/>
                                        </p:tgtEl>
                                      </p:cBhvr>
                                      <p:by x="7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32"/>
                                        </p:tgtEl>
                                      </p:cBhvr>
                                      <p:by x="7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35"/>
                                        </p:tgtEl>
                                      </p:cBhvr>
                                      <p:by x="7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31"/>
                                        </p:tgtEl>
                                      </p:cBhvr>
                                      <p:by x="7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34"/>
                                        </p:tgtEl>
                                      </p:cBhvr>
                                      <p:by x="7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33"/>
                                        </p:tgtEl>
                                      </p:cBhvr>
                                      <p:by x="7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/>
          <p:nvPr/>
        </p:nvSpPr>
        <p:spPr>
          <a:xfrm>
            <a:off x="1928978" y="3575882"/>
            <a:ext cx="3090805" cy="2233361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t" anchorCtr="0">
            <a:noAutofit/>
          </a:bodyPr>
          <a:lstStyle/>
          <a:p>
            <a:pPr algn="ctr" defTabSz="410751" hangingPunct="0"/>
            <a:r>
              <a:rPr lang="en-US" sz="2531">
                <a:solidFill>
                  <a:srgbClr val="000000"/>
                </a:solidFill>
                <a:latin typeface="Calibri Light" charset="0"/>
                <a:ea typeface="Calibri Light" charset="0"/>
                <a:cs typeface="Calibri Light" charset="0"/>
                <a:sym typeface="Gill Sans Light"/>
              </a:rPr>
              <a:t>Distributed system</a:t>
            </a:r>
            <a:endParaRPr lang="en-US" sz="2531" dirty="0">
              <a:solidFill>
                <a:srgbClr val="000000"/>
              </a:solidFill>
              <a:latin typeface="Calibri Light" charset="0"/>
              <a:ea typeface="Calibri Light" charset="0"/>
              <a:cs typeface="Calibri Light" charset="0"/>
              <a:sym typeface="Gill Sans Light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388088" y="4422851"/>
            <a:ext cx="778294" cy="879410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noAutofit/>
          </a:bodyPr>
          <a:lstStyle/>
          <a:p>
            <a:pPr algn="ctr" defTabSz="410751" hangingPunct="0"/>
            <a:r>
              <a:rPr lang="en-US" sz="2531" dirty="0">
                <a:solidFill>
                  <a:srgbClr val="000000"/>
                </a:solidFill>
                <a:latin typeface="Calibri Light" charset="0"/>
                <a:ea typeface="Calibri Light" charset="0"/>
                <a:cs typeface="Calibri Light" charset="0"/>
                <a:sym typeface="Gill Sans Light"/>
              </a:rPr>
              <a:t>Host</a:t>
            </a:r>
          </a:p>
        </p:txBody>
      </p:sp>
      <p:sp>
        <p:nvSpPr>
          <p:cNvPr id="680" name="Shape 68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>
                <a:latin typeface="Calibri Light" panose="020F0302020204030204" pitchFamily="34" charset="0"/>
              </a:rPr>
              <a:t>Refinement recap</a:t>
            </a:r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341959" y="4208538"/>
            <a:ext cx="1347914" cy="879410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noAutofit/>
          </a:bodyPr>
          <a:lstStyle/>
          <a:p>
            <a:pPr algn="ctr" defTabSz="410751" hangingPunct="0"/>
            <a:r>
              <a:rPr lang="en-US" sz="2531" dirty="0">
                <a:solidFill>
                  <a:srgbClr val="000000"/>
                </a:solidFill>
                <a:latin typeface="Calibri Light" charset="0"/>
                <a:ea typeface="Calibri Light" charset="0"/>
                <a:cs typeface="Calibri Light" charset="0"/>
                <a:sym typeface="Gill Sans Light"/>
              </a:rPr>
              <a:t>Network</a:t>
            </a:r>
          </a:p>
        </p:txBody>
      </p:sp>
      <p:sp>
        <p:nvSpPr>
          <p:cNvPr id="44" name="Rectangle 43"/>
          <p:cNvSpPr/>
          <p:nvPr/>
        </p:nvSpPr>
        <p:spPr>
          <a:xfrm>
            <a:off x="2280931" y="4315695"/>
            <a:ext cx="778294" cy="879410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noAutofit/>
          </a:bodyPr>
          <a:lstStyle/>
          <a:p>
            <a:pPr algn="ctr" defTabSz="410751" hangingPunct="0"/>
            <a:r>
              <a:rPr lang="en-US" sz="2531" dirty="0">
                <a:solidFill>
                  <a:srgbClr val="000000"/>
                </a:solidFill>
                <a:latin typeface="Calibri Light" charset="0"/>
                <a:ea typeface="Calibri Light" charset="0"/>
                <a:cs typeface="Calibri Light" charset="0"/>
                <a:sym typeface="Gill Sans Light"/>
              </a:rPr>
              <a:t>Host</a:t>
            </a:r>
          </a:p>
        </p:txBody>
      </p:sp>
      <p:sp>
        <p:nvSpPr>
          <p:cNvPr id="5" name="Rectangle 4"/>
          <p:cNvSpPr/>
          <p:nvPr/>
        </p:nvSpPr>
        <p:spPr>
          <a:xfrm>
            <a:off x="2173775" y="4208538"/>
            <a:ext cx="778294" cy="879410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noAutofit/>
          </a:bodyPr>
          <a:lstStyle/>
          <a:p>
            <a:pPr algn="ctr" defTabSz="410751" hangingPunct="0"/>
            <a:r>
              <a:rPr lang="en-US" sz="2531" dirty="0">
                <a:solidFill>
                  <a:srgbClr val="000000"/>
                </a:solidFill>
                <a:latin typeface="Calibri Light" charset="0"/>
                <a:ea typeface="Calibri Light" charset="0"/>
                <a:cs typeface="Calibri Light" charset="0"/>
                <a:sym typeface="Gill Sans Light"/>
              </a:rPr>
              <a:t>Host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092053" y="1893094"/>
            <a:ext cx="778294" cy="879410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noAutofit/>
          </a:bodyPr>
          <a:lstStyle/>
          <a:p>
            <a:pPr algn="ctr" defTabSz="410751" hangingPunct="0"/>
            <a:r>
              <a:rPr lang="en-US" sz="2531" dirty="0">
                <a:solidFill>
                  <a:srgbClr val="000000"/>
                </a:solidFill>
                <a:latin typeface="Calibri Light" charset="0"/>
                <a:ea typeface="Calibri Light" charset="0"/>
                <a:cs typeface="Calibri Light" charset="0"/>
                <a:sym typeface="Gill Sans Light"/>
              </a:rPr>
              <a:t>Spec</a:t>
            </a:r>
          </a:p>
        </p:txBody>
      </p:sp>
      <p:sp>
        <p:nvSpPr>
          <p:cNvPr id="15" name="Down Arrow 14"/>
          <p:cNvSpPr/>
          <p:nvPr/>
        </p:nvSpPr>
        <p:spPr>
          <a:xfrm rot="10800000">
            <a:off x="3285291" y="2887589"/>
            <a:ext cx="451342" cy="573207"/>
          </a:xfrm>
          <a:prstGeom prst="downArrow">
            <a:avLst/>
          </a:prstGeom>
          <a:solidFill>
            <a:srgbClr val="FFFFFF"/>
          </a:solidFill>
          <a:ln w="1905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hangingPunct="0"/>
            <a:endParaRPr lang="en-US" sz="2531">
              <a:solidFill>
                <a:srgbClr val="FFFFFF"/>
              </a:solidFill>
              <a:sym typeface="Gill Sans Ligh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C378D-2263-204F-B2EF-28C96F2F0C31}" type="datetime1">
              <a:rPr lang="en-US" smtClean="0"/>
              <a:t>11/7/24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2</a:t>
            </a:fld>
            <a:endParaRPr lang="en-US"/>
          </a:p>
        </p:txBody>
      </p:sp>
      <p:sp>
        <p:nvSpPr>
          <p:cNvPr id="7" name="Google Shape;77;p16">
            <a:extLst>
              <a:ext uri="{FF2B5EF4-FFF2-40B4-BE49-F238E27FC236}">
                <a16:creationId xmlns:a16="http://schemas.microsoft.com/office/drawing/2014/main" id="{C15CCF4A-30C0-027B-7DF5-B7A4F624FE68}"/>
              </a:ext>
            </a:extLst>
          </p:cNvPr>
          <p:cNvSpPr txBox="1"/>
          <p:nvPr/>
        </p:nvSpPr>
        <p:spPr>
          <a:xfrm>
            <a:off x="5673146" y="2491955"/>
            <a:ext cx="5874907" cy="2894480"/>
          </a:xfrm>
          <a:prstGeom prst="rect">
            <a:avLst/>
          </a:prstGeom>
          <a:solidFill>
            <a:srgbClr val="FCE5CD"/>
          </a:solidFill>
          <a:ln w="952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4283" tIns="64283" rIns="64283" bIns="64283" anchor="t" anchorCtr="0">
            <a:noAutofit/>
          </a:bodyPr>
          <a:lstStyle/>
          <a:p>
            <a:pPr algn="l"/>
            <a:r>
              <a:rPr lang="en-US" sz="12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ghost function Abstraction(</a:t>
            </a:r>
            <a:r>
              <a:rPr lang="en-US" sz="12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v:Variables</a:t>
            </a:r>
            <a:r>
              <a:rPr lang="en-US" sz="12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 : </a:t>
            </a:r>
            <a:r>
              <a:rPr lang="en-US" sz="12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Spec.Variables</a:t>
            </a:r>
            <a:endParaRPr lang="en-US" sz="12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l"/>
            <a:r>
              <a:rPr lang="en-US" sz="12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predicate </a:t>
            </a:r>
            <a:r>
              <a:rPr lang="en-US" sz="12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Inv</a:t>
            </a:r>
            <a:r>
              <a:rPr lang="en-US" sz="12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2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v:Variables</a:t>
            </a:r>
            <a:r>
              <a:rPr lang="en-US" sz="12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l"/>
            <a:endParaRPr lang="en-US" sz="12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l"/>
            <a:r>
              <a:rPr lang="en-US" sz="12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lemma </a:t>
            </a:r>
            <a:r>
              <a:rPr lang="en-US" sz="1200" b="1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RefinementInit</a:t>
            </a:r>
            <a:r>
              <a:rPr lang="en-US" sz="12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2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v:Variables</a:t>
            </a:r>
            <a:r>
              <a:rPr lang="en-US" sz="12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l"/>
            <a:r>
              <a:rPr lang="en-US" sz="12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requires </a:t>
            </a:r>
            <a:r>
              <a:rPr lang="en-US" sz="1200" b="1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Init</a:t>
            </a:r>
            <a:r>
              <a:rPr lang="en-US" sz="12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(v)</a:t>
            </a:r>
          </a:p>
          <a:p>
            <a:pPr algn="l"/>
            <a:r>
              <a:rPr lang="en-US" sz="12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ensures </a:t>
            </a:r>
            <a:r>
              <a:rPr lang="en-US" sz="1200" b="1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Inv</a:t>
            </a:r>
            <a:r>
              <a:rPr lang="en-US" sz="12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(v) // Inv base case</a:t>
            </a:r>
          </a:p>
          <a:p>
            <a:pPr algn="l"/>
            <a:r>
              <a:rPr lang="en-US" sz="12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ensures </a:t>
            </a:r>
            <a:r>
              <a:rPr lang="en-US" sz="1200" b="1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Spec.Init</a:t>
            </a:r>
            <a:r>
              <a:rPr lang="en-US" sz="12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(Abstraction(v))  // Refinement base case</a:t>
            </a:r>
          </a:p>
          <a:p>
            <a:pPr algn="l"/>
            <a:endParaRPr lang="en-US" sz="12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l"/>
            <a:r>
              <a:rPr lang="en-US" sz="12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lemma </a:t>
            </a:r>
            <a:r>
              <a:rPr lang="en-US" sz="1200" b="1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RefinementNext</a:t>
            </a:r>
            <a:r>
              <a:rPr lang="en-US" sz="12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2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v:Variables</a:t>
            </a:r>
            <a:r>
              <a:rPr lang="en-US" sz="12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2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v':Variables</a:t>
            </a:r>
            <a:r>
              <a:rPr lang="en-US" sz="12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l"/>
            <a:r>
              <a:rPr lang="en-US" sz="12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requires </a:t>
            </a:r>
            <a:r>
              <a:rPr lang="en-US" sz="1200" b="1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Next</a:t>
            </a:r>
            <a:r>
              <a:rPr lang="en-US" sz="12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(v, v’, </a:t>
            </a:r>
            <a:r>
              <a:rPr lang="en-US" sz="12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evt</a:t>
            </a:r>
            <a:r>
              <a:rPr lang="en-US" sz="12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l"/>
            <a:r>
              <a:rPr lang="en-US" sz="12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requires </a:t>
            </a:r>
            <a:r>
              <a:rPr lang="en-US" sz="1200" b="1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Inv</a:t>
            </a:r>
            <a:r>
              <a:rPr lang="en-US" sz="12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(v)</a:t>
            </a:r>
          </a:p>
          <a:p>
            <a:pPr algn="l"/>
            <a:r>
              <a:rPr lang="en-US" sz="12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ensures </a:t>
            </a:r>
            <a:r>
              <a:rPr lang="en-US" sz="1200" b="1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Inv</a:t>
            </a:r>
            <a:r>
              <a:rPr lang="en-US" sz="12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(v')  // </a:t>
            </a:r>
            <a:r>
              <a:rPr lang="en-US" sz="12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Inv</a:t>
            </a:r>
            <a:r>
              <a:rPr lang="en-US" sz="12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inductive step</a:t>
            </a:r>
          </a:p>
          <a:p>
            <a:pPr algn="l"/>
            <a:r>
              <a:rPr lang="en-US" sz="12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ensures </a:t>
            </a:r>
            <a:r>
              <a:rPr lang="en-US" sz="1200" b="1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Spec.Next</a:t>
            </a:r>
            <a:r>
              <a:rPr lang="en-US" sz="12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(Abstraction(v), Abstraction(v’), </a:t>
            </a:r>
            <a:r>
              <a:rPr lang="en-US" sz="12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evt</a:t>
            </a:r>
            <a:r>
              <a:rPr lang="en-US" sz="12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 </a:t>
            </a:r>
          </a:p>
          <a:p>
            <a:pPr algn="l"/>
            <a:r>
              <a:rPr lang="en-US" sz="12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|| Abstraction(v) == Abstraction(v’) &amp;&amp; </a:t>
            </a:r>
            <a:r>
              <a:rPr lang="en-US" sz="12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evt</a:t>
            </a:r>
            <a:r>
              <a:rPr lang="en-US" sz="12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== </a:t>
            </a:r>
            <a:r>
              <a:rPr lang="en-US" sz="12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NoOp</a:t>
            </a:r>
            <a:r>
              <a:rPr lang="en-US" sz="12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  <a:sym typeface="Consolas"/>
              </a:rPr>
              <a:t>									</a:t>
            </a:r>
            <a:endParaRPr sz="12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  <a:sym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1225148474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82066" y="1952426"/>
            <a:ext cx="1618735" cy="527221"/>
          </a:xfrm>
          <a:prstGeom prst="roundRect">
            <a:avLst/>
          </a:prstGeom>
          <a:solidFill>
            <a:srgbClr val="808785"/>
          </a:solidFill>
          <a:ln>
            <a:solidFill>
              <a:srgbClr val="0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defTabSz="914353">
              <a:defRPr/>
            </a:pPr>
            <a:endParaRPr lang="en-US" sz="1406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408270" y="2706671"/>
            <a:ext cx="1535330" cy="52722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defTabSz="914353">
              <a:defRPr/>
            </a:pPr>
            <a:endParaRPr lang="en-US" sz="1406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500" dirty="0">
                <a:latin typeface="Calibri Light" panose="020F0302020204030204" pitchFamily="34" charset="0"/>
              </a:rPr>
              <a:t>The concept of “movers”</a:t>
            </a:r>
          </a:p>
        </p:txBody>
      </p:sp>
      <p:sp>
        <p:nvSpPr>
          <p:cNvPr id="20" name="Rectangle 19"/>
          <p:cNvSpPr/>
          <p:nvPr/>
        </p:nvSpPr>
        <p:spPr>
          <a:xfrm flipH="1">
            <a:off x="4889001" y="1952426"/>
            <a:ext cx="500932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x=0</a:t>
            </a:r>
          </a:p>
        </p:txBody>
      </p:sp>
      <p:sp>
        <p:nvSpPr>
          <p:cNvPr id="41" name="Rectangle 40"/>
          <p:cNvSpPr/>
          <p:nvPr/>
        </p:nvSpPr>
        <p:spPr>
          <a:xfrm flipH="1">
            <a:off x="5415734" y="2706671"/>
            <a:ext cx="460279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y=1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2362200" y="5637870"/>
            <a:ext cx="7285497" cy="527221"/>
            <a:chOff x="838200" y="5402650"/>
            <a:chExt cx="7285497" cy="527221"/>
          </a:xfrm>
        </p:grpSpPr>
        <p:sp>
          <p:nvSpPr>
            <p:cNvPr id="53" name="Rectangle 52"/>
            <p:cNvSpPr/>
            <p:nvPr/>
          </p:nvSpPr>
          <p:spPr>
            <a:xfrm flipH="1">
              <a:off x="3760900" y="5402650"/>
              <a:ext cx="105033" cy="52722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891735" y="5481594"/>
              <a:ext cx="961482" cy="395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69" dirty="0">
                  <a:latin typeface="Calibri Light" panose="020F0302020204030204" pitchFamily="34" charset="0"/>
                </a:rPr>
                <a:t>Receive</a:t>
              </a:r>
            </a:p>
          </p:txBody>
        </p:sp>
        <p:sp>
          <p:nvSpPr>
            <p:cNvPr id="55" name="Rectangle 54"/>
            <p:cNvSpPr/>
            <p:nvPr/>
          </p:nvSpPr>
          <p:spPr>
            <a:xfrm flipH="1">
              <a:off x="7292506" y="5402650"/>
              <a:ext cx="105033" cy="5272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437291" y="5481594"/>
              <a:ext cx="686406" cy="395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69" dirty="0">
                  <a:latin typeface="Calibri Light" panose="020F0302020204030204" pitchFamily="34" charset="0"/>
                </a:rPr>
                <a:t>Send</a:t>
              </a:r>
            </a:p>
          </p:txBody>
        </p:sp>
        <p:sp>
          <p:nvSpPr>
            <p:cNvPr id="57" name="Rectangle 56"/>
            <p:cNvSpPr/>
            <p:nvPr/>
          </p:nvSpPr>
          <p:spPr>
            <a:xfrm flipH="1">
              <a:off x="5162145" y="5402650"/>
              <a:ext cx="105033" cy="52722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259938" y="5481594"/>
              <a:ext cx="1838324" cy="395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69" dirty="0">
                  <a:latin typeface="Calibri Light" panose="020F0302020204030204" pitchFamily="34" charset="0"/>
                </a:rPr>
                <a:t>Local processing</a:t>
              </a:r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838200" y="5402650"/>
              <a:ext cx="875343" cy="527221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r>
                <a:rPr lang="en-US" dirty="0">
                  <a:solidFill>
                    <a:prstClr val="white"/>
                  </a:solidFill>
                  <a:latin typeface="Calibri Light" panose="020F0302020204030204" pitchFamily="34" charset="0"/>
                </a:rPr>
                <a:t>Host A</a:t>
              </a:r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1911661" y="5402650"/>
              <a:ext cx="879062" cy="527221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r>
                <a:rPr lang="en-US" dirty="0">
                  <a:solidFill>
                    <a:schemeClr val="tx1"/>
                  </a:solidFill>
                  <a:latin typeface="Calibri Light" panose="020F0302020204030204" pitchFamily="34" charset="0"/>
                </a:rPr>
                <a:t>Host B</a:t>
              </a: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9126-9F3C-E641-B5AC-8DC6D440111F}" type="datetime1">
              <a:rPr lang="en-US" smtClean="0"/>
              <a:t>11/7/24</a:t>
            </a:fld>
            <a:endParaRPr lang="en-US"/>
          </a:p>
        </p:txBody>
      </p:sp>
      <p:sp>
        <p:nvSpPr>
          <p:cNvPr id="61" name="Footer Placeholder 6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62" name="Slide Number Placeholder 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20</a:t>
            </a:fld>
            <a:endParaRPr lang="en-US"/>
          </a:p>
        </p:txBody>
      </p:sp>
      <p:sp>
        <p:nvSpPr>
          <p:cNvPr id="127" name="Rounded Rectangle 126"/>
          <p:cNvSpPr/>
          <p:nvPr/>
        </p:nvSpPr>
        <p:spPr>
          <a:xfrm>
            <a:off x="4758482" y="3857196"/>
            <a:ext cx="1618735" cy="527221"/>
          </a:xfrm>
          <a:prstGeom prst="roundRect">
            <a:avLst/>
          </a:prstGeom>
          <a:solidFill>
            <a:srgbClr val="808785"/>
          </a:solidFill>
          <a:ln>
            <a:solidFill>
              <a:srgbClr val="0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defTabSz="914353">
              <a:defRPr/>
            </a:pPr>
            <a:endParaRPr lang="en-US" sz="1406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128" name="Rounded Rectangle 127"/>
          <p:cNvSpPr/>
          <p:nvPr/>
        </p:nvSpPr>
        <p:spPr>
          <a:xfrm>
            <a:off x="4384686" y="4611441"/>
            <a:ext cx="1535330" cy="52722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defTabSz="914353">
              <a:defRPr/>
            </a:pPr>
            <a:endParaRPr lang="en-US" sz="1406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129" name="Rectangle 128"/>
          <p:cNvSpPr/>
          <p:nvPr/>
        </p:nvSpPr>
        <p:spPr>
          <a:xfrm flipH="1">
            <a:off x="5371960" y="3857196"/>
            <a:ext cx="500932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x=0</a:t>
            </a:r>
          </a:p>
        </p:txBody>
      </p:sp>
      <p:sp>
        <p:nvSpPr>
          <p:cNvPr id="130" name="Rectangle 129"/>
          <p:cNvSpPr/>
          <p:nvPr/>
        </p:nvSpPr>
        <p:spPr>
          <a:xfrm flipH="1">
            <a:off x="4853553" y="4611441"/>
            <a:ext cx="460279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y=1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359455" y="2183992"/>
            <a:ext cx="28019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Actual execution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359455" y="3940945"/>
            <a:ext cx="28982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Indistinguishable </a:t>
            </a:r>
          </a:p>
          <a:p>
            <a:r>
              <a:rPr lang="en-US" sz="2800" dirty="0"/>
              <a:t>execution</a:t>
            </a:r>
          </a:p>
        </p:txBody>
      </p:sp>
    </p:spTree>
    <p:extLst>
      <p:ext uri="{BB962C8B-B14F-4D97-AF65-F5344CB8AC3E}">
        <p14:creationId xmlns:p14="http://schemas.microsoft.com/office/powerpoint/2010/main" val="12169515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82066" y="1952426"/>
            <a:ext cx="1618735" cy="527221"/>
          </a:xfrm>
          <a:prstGeom prst="roundRect">
            <a:avLst/>
          </a:prstGeom>
          <a:solidFill>
            <a:srgbClr val="808785"/>
          </a:solidFill>
          <a:ln>
            <a:solidFill>
              <a:srgbClr val="0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defTabSz="914353">
              <a:defRPr/>
            </a:pPr>
            <a:endParaRPr lang="en-US" sz="1406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408270" y="2706671"/>
            <a:ext cx="1535330" cy="52722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defTabSz="914353">
              <a:defRPr/>
            </a:pPr>
            <a:endParaRPr lang="en-US" sz="1406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500" dirty="0">
                <a:latin typeface="Calibri Light" panose="020F0302020204030204" pitchFamily="34" charset="0"/>
              </a:rPr>
              <a:t>Local computations can move either way</a:t>
            </a:r>
          </a:p>
        </p:txBody>
      </p:sp>
      <p:sp>
        <p:nvSpPr>
          <p:cNvPr id="20" name="Rectangle 19"/>
          <p:cNvSpPr/>
          <p:nvPr/>
        </p:nvSpPr>
        <p:spPr>
          <a:xfrm flipH="1">
            <a:off x="5419084" y="1952426"/>
            <a:ext cx="500932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x=0</a:t>
            </a:r>
          </a:p>
        </p:txBody>
      </p:sp>
      <p:sp>
        <p:nvSpPr>
          <p:cNvPr id="41" name="Rectangle 40"/>
          <p:cNvSpPr/>
          <p:nvPr/>
        </p:nvSpPr>
        <p:spPr>
          <a:xfrm flipH="1">
            <a:off x="4862681" y="2706671"/>
            <a:ext cx="460279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y=1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2362200" y="5637870"/>
            <a:ext cx="7285497" cy="527221"/>
            <a:chOff x="838200" y="5402650"/>
            <a:chExt cx="7285497" cy="527221"/>
          </a:xfrm>
        </p:grpSpPr>
        <p:sp>
          <p:nvSpPr>
            <p:cNvPr id="53" name="Rectangle 52"/>
            <p:cNvSpPr/>
            <p:nvPr/>
          </p:nvSpPr>
          <p:spPr>
            <a:xfrm flipH="1">
              <a:off x="3760900" y="5402650"/>
              <a:ext cx="105033" cy="52722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891735" y="5481594"/>
              <a:ext cx="961482" cy="395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69" dirty="0">
                  <a:latin typeface="Calibri Light" panose="020F0302020204030204" pitchFamily="34" charset="0"/>
                </a:rPr>
                <a:t>Receive</a:t>
              </a:r>
            </a:p>
          </p:txBody>
        </p:sp>
        <p:sp>
          <p:nvSpPr>
            <p:cNvPr id="55" name="Rectangle 54"/>
            <p:cNvSpPr/>
            <p:nvPr/>
          </p:nvSpPr>
          <p:spPr>
            <a:xfrm flipH="1">
              <a:off x="7292506" y="5402650"/>
              <a:ext cx="105033" cy="5272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437291" y="5481594"/>
              <a:ext cx="686406" cy="395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69" dirty="0">
                  <a:latin typeface="Calibri Light" panose="020F0302020204030204" pitchFamily="34" charset="0"/>
                </a:rPr>
                <a:t>Send</a:t>
              </a:r>
            </a:p>
          </p:txBody>
        </p:sp>
        <p:sp>
          <p:nvSpPr>
            <p:cNvPr id="57" name="Rectangle 56"/>
            <p:cNvSpPr/>
            <p:nvPr/>
          </p:nvSpPr>
          <p:spPr>
            <a:xfrm flipH="1">
              <a:off x="5162145" y="5402650"/>
              <a:ext cx="105033" cy="52722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259938" y="5481594"/>
              <a:ext cx="1838324" cy="395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69" dirty="0">
                  <a:latin typeface="Calibri Light" panose="020F0302020204030204" pitchFamily="34" charset="0"/>
                </a:rPr>
                <a:t>Local processing</a:t>
              </a:r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838200" y="5402650"/>
              <a:ext cx="875343" cy="527221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r>
                <a:rPr lang="en-US" dirty="0">
                  <a:solidFill>
                    <a:prstClr val="white"/>
                  </a:solidFill>
                  <a:latin typeface="Calibri Light" panose="020F0302020204030204" pitchFamily="34" charset="0"/>
                </a:rPr>
                <a:t>Host A</a:t>
              </a:r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1911661" y="5402650"/>
              <a:ext cx="879062" cy="527221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r>
                <a:rPr lang="en-US" dirty="0">
                  <a:solidFill>
                    <a:schemeClr val="tx1"/>
                  </a:solidFill>
                  <a:latin typeface="Calibri Light" panose="020F0302020204030204" pitchFamily="34" charset="0"/>
                </a:rPr>
                <a:t>Host B</a:t>
              </a: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04BA5-D01D-DD4C-803C-D98361867CE1}" type="datetime1">
              <a:rPr lang="en-US" smtClean="0"/>
              <a:t>11/7/24</a:t>
            </a:fld>
            <a:endParaRPr lang="en-US"/>
          </a:p>
        </p:txBody>
      </p:sp>
      <p:sp>
        <p:nvSpPr>
          <p:cNvPr id="61" name="Footer Placeholder 6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62" name="Slide Number Placeholder 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21</a:t>
            </a:fld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1359455" y="2183992"/>
            <a:ext cx="28019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Actual execution</a:t>
            </a:r>
          </a:p>
        </p:txBody>
      </p:sp>
      <p:sp>
        <p:nvSpPr>
          <p:cNvPr id="127" name="Rounded Rectangle 126"/>
          <p:cNvSpPr/>
          <p:nvPr/>
        </p:nvSpPr>
        <p:spPr>
          <a:xfrm>
            <a:off x="4758482" y="3857196"/>
            <a:ext cx="1618735" cy="527221"/>
          </a:xfrm>
          <a:prstGeom prst="roundRect">
            <a:avLst/>
          </a:prstGeom>
          <a:solidFill>
            <a:srgbClr val="808785"/>
          </a:solidFill>
          <a:ln>
            <a:solidFill>
              <a:srgbClr val="0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defTabSz="914353">
              <a:defRPr/>
            </a:pPr>
            <a:endParaRPr lang="en-US" sz="1406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128" name="Rounded Rectangle 127"/>
          <p:cNvSpPr/>
          <p:nvPr/>
        </p:nvSpPr>
        <p:spPr>
          <a:xfrm>
            <a:off x="4384686" y="4611441"/>
            <a:ext cx="1535330" cy="52722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defTabSz="914353">
              <a:defRPr/>
            </a:pPr>
            <a:endParaRPr lang="en-US" sz="1406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129" name="Rectangle 128"/>
          <p:cNvSpPr/>
          <p:nvPr/>
        </p:nvSpPr>
        <p:spPr>
          <a:xfrm flipH="1">
            <a:off x="4853553" y="3857196"/>
            <a:ext cx="500932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x=0</a:t>
            </a:r>
          </a:p>
        </p:txBody>
      </p:sp>
      <p:sp>
        <p:nvSpPr>
          <p:cNvPr id="130" name="Rectangle 129"/>
          <p:cNvSpPr/>
          <p:nvPr/>
        </p:nvSpPr>
        <p:spPr>
          <a:xfrm flipH="1">
            <a:off x="5354485" y="4611441"/>
            <a:ext cx="460279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y=1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1359455" y="3940945"/>
            <a:ext cx="28982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Indistinguishable </a:t>
            </a:r>
          </a:p>
          <a:p>
            <a:r>
              <a:rPr lang="en-US" sz="2800" dirty="0"/>
              <a:t>execution</a:t>
            </a:r>
          </a:p>
        </p:txBody>
      </p:sp>
    </p:spTree>
    <p:extLst>
      <p:ext uri="{BB962C8B-B14F-4D97-AF65-F5344CB8AC3E}">
        <p14:creationId xmlns:p14="http://schemas.microsoft.com/office/powerpoint/2010/main" val="18817560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82066" y="1952426"/>
            <a:ext cx="1618735" cy="527221"/>
          </a:xfrm>
          <a:prstGeom prst="roundRect">
            <a:avLst/>
          </a:prstGeom>
          <a:solidFill>
            <a:srgbClr val="808785"/>
          </a:solidFill>
          <a:ln>
            <a:solidFill>
              <a:srgbClr val="0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defTabSz="914353">
              <a:defRPr/>
            </a:pPr>
            <a:endParaRPr lang="en-US" sz="1406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408270" y="2706671"/>
            <a:ext cx="1535330" cy="52722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defTabSz="914353">
              <a:defRPr/>
            </a:pPr>
            <a:endParaRPr lang="en-US" sz="1406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500" dirty="0">
                <a:latin typeface="Calibri Light" panose="020F0302020204030204" pitchFamily="34" charset="0"/>
              </a:rPr>
              <a:t>Receives are right movers</a:t>
            </a:r>
          </a:p>
        </p:txBody>
      </p:sp>
      <p:sp>
        <p:nvSpPr>
          <p:cNvPr id="20" name="Rectangle 19"/>
          <p:cNvSpPr/>
          <p:nvPr/>
        </p:nvSpPr>
        <p:spPr>
          <a:xfrm flipH="1">
            <a:off x="4889001" y="1952426"/>
            <a:ext cx="500932" cy="52722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41" name="Rectangle 40"/>
          <p:cNvSpPr/>
          <p:nvPr/>
        </p:nvSpPr>
        <p:spPr>
          <a:xfrm flipH="1">
            <a:off x="5415734" y="2706671"/>
            <a:ext cx="460279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y=1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2362200" y="5637870"/>
            <a:ext cx="7285497" cy="527221"/>
            <a:chOff x="838200" y="5402650"/>
            <a:chExt cx="7285497" cy="527221"/>
          </a:xfrm>
        </p:grpSpPr>
        <p:sp>
          <p:nvSpPr>
            <p:cNvPr id="53" name="Rectangle 52"/>
            <p:cNvSpPr/>
            <p:nvPr/>
          </p:nvSpPr>
          <p:spPr>
            <a:xfrm flipH="1">
              <a:off x="3760900" y="5402650"/>
              <a:ext cx="105033" cy="52722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891735" y="5481594"/>
              <a:ext cx="961482" cy="395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69" dirty="0">
                  <a:latin typeface="Calibri Light" panose="020F0302020204030204" pitchFamily="34" charset="0"/>
                </a:rPr>
                <a:t>Receive</a:t>
              </a:r>
            </a:p>
          </p:txBody>
        </p:sp>
        <p:sp>
          <p:nvSpPr>
            <p:cNvPr id="55" name="Rectangle 54"/>
            <p:cNvSpPr/>
            <p:nvPr/>
          </p:nvSpPr>
          <p:spPr>
            <a:xfrm flipH="1">
              <a:off x="7292506" y="5402650"/>
              <a:ext cx="105033" cy="5272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437291" y="5481594"/>
              <a:ext cx="686406" cy="395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69" dirty="0">
                  <a:latin typeface="Calibri Light" panose="020F0302020204030204" pitchFamily="34" charset="0"/>
                </a:rPr>
                <a:t>Send</a:t>
              </a:r>
            </a:p>
          </p:txBody>
        </p:sp>
        <p:sp>
          <p:nvSpPr>
            <p:cNvPr id="57" name="Rectangle 56"/>
            <p:cNvSpPr/>
            <p:nvPr/>
          </p:nvSpPr>
          <p:spPr>
            <a:xfrm flipH="1">
              <a:off x="5162145" y="5402650"/>
              <a:ext cx="105033" cy="52722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259938" y="5481594"/>
              <a:ext cx="1838324" cy="395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69" dirty="0">
                  <a:latin typeface="Calibri Light" panose="020F0302020204030204" pitchFamily="34" charset="0"/>
                </a:rPr>
                <a:t>Local processing</a:t>
              </a:r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838200" y="5402650"/>
              <a:ext cx="875343" cy="527221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r>
                <a:rPr lang="en-US" dirty="0">
                  <a:solidFill>
                    <a:prstClr val="white"/>
                  </a:solidFill>
                  <a:latin typeface="Calibri Light" panose="020F0302020204030204" pitchFamily="34" charset="0"/>
                </a:rPr>
                <a:t>Host A</a:t>
              </a:r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1911661" y="5402650"/>
              <a:ext cx="879062" cy="527221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r>
                <a:rPr lang="en-US" dirty="0">
                  <a:solidFill>
                    <a:schemeClr val="tx1"/>
                  </a:solidFill>
                  <a:latin typeface="Calibri Light" panose="020F0302020204030204" pitchFamily="34" charset="0"/>
                </a:rPr>
                <a:t>Host B</a:t>
              </a: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7F8C4-E8C0-164D-9080-DB41BB8E430F}" type="datetime1">
              <a:rPr lang="en-US" smtClean="0"/>
              <a:t>11/7/24</a:t>
            </a:fld>
            <a:endParaRPr lang="en-US"/>
          </a:p>
        </p:txBody>
      </p:sp>
      <p:sp>
        <p:nvSpPr>
          <p:cNvPr id="61" name="Footer Placeholder 6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62" name="Slide Number Placeholder 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22</a:t>
            </a:fld>
            <a:endParaRPr lang="en-US"/>
          </a:p>
        </p:txBody>
      </p:sp>
      <p:sp>
        <p:nvSpPr>
          <p:cNvPr id="127" name="Rounded Rectangle 126"/>
          <p:cNvSpPr/>
          <p:nvPr/>
        </p:nvSpPr>
        <p:spPr>
          <a:xfrm>
            <a:off x="4758482" y="3857196"/>
            <a:ext cx="1618735" cy="527221"/>
          </a:xfrm>
          <a:prstGeom prst="roundRect">
            <a:avLst/>
          </a:prstGeom>
          <a:solidFill>
            <a:srgbClr val="808785"/>
          </a:solidFill>
          <a:ln>
            <a:solidFill>
              <a:srgbClr val="0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defTabSz="914353">
              <a:defRPr/>
            </a:pPr>
            <a:endParaRPr lang="en-US" sz="1406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128" name="Rounded Rectangle 127"/>
          <p:cNvSpPr/>
          <p:nvPr/>
        </p:nvSpPr>
        <p:spPr>
          <a:xfrm>
            <a:off x="4384686" y="4611441"/>
            <a:ext cx="1535330" cy="52722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defTabSz="914353">
              <a:defRPr/>
            </a:pPr>
            <a:endParaRPr lang="en-US" sz="1406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129" name="Rectangle 128"/>
          <p:cNvSpPr/>
          <p:nvPr/>
        </p:nvSpPr>
        <p:spPr>
          <a:xfrm flipH="1">
            <a:off x="5371960" y="3857196"/>
            <a:ext cx="500932" cy="52722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130" name="Rectangle 129"/>
          <p:cNvSpPr/>
          <p:nvPr/>
        </p:nvSpPr>
        <p:spPr>
          <a:xfrm flipH="1">
            <a:off x="4853553" y="4611441"/>
            <a:ext cx="460279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y=1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359455" y="2183992"/>
            <a:ext cx="28019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Actual execution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359455" y="3940945"/>
            <a:ext cx="28982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Indistinguishable </a:t>
            </a:r>
          </a:p>
          <a:p>
            <a:r>
              <a:rPr lang="en-US" sz="2800" dirty="0"/>
              <a:t>execution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791178" y="1690688"/>
            <a:ext cx="2406369" cy="3795712"/>
            <a:chOff x="6791178" y="1690688"/>
            <a:chExt cx="2406369" cy="3795712"/>
          </a:xfrm>
        </p:grpSpPr>
        <p:sp>
          <p:nvSpPr>
            <p:cNvPr id="28" name="Rounded Rectangle 27"/>
            <p:cNvSpPr/>
            <p:nvPr/>
          </p:nvSpPr>
          <p:spPr>
            <a:xfrm>
              <a:off x="7578812" y="1952426"/>
              <a:ext cx="1618735" cy="527221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7205016" y="2706671"/>
              <a:ext cx="1535330" cy="527221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 flipH="1">
              <a:off x="7685747" y="1952426"/>
              <a:ext cx="500932" cy="52722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  <p:sp>
          <p:nvSpPr>
            <p:cNvPr id="31" name="Rectangle 30"/>
            <p:cNvSpPr/>
            <p:nvPr/>
          </p:nvSpPr>
          <p:spPr>
            <a:xfrm flipH="1">
              <a:off x="8212480" y="2706671"/>
              <a:ext cx="460279" cy="5272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7555228" y="3857196"/>
              <a:ext cx="1618735" cy="527221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7181432" y="4611441"/>
              <a:ext cx="1535330" cy="527221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 flipH="1">
              <a:off x="8168706" y="3857196"/>
              <a:ext cx="500932" cy="52722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  <p:sp>
          <p:nvSpPr>
            <p:cNvPr id="35" name="Rectangle 34"/>
            <p:cNvSpPr/>
            <p:nvPr/>
          </p:nvSpPr>
          <p:spPr>
            <a:xfrm flipH="1">
              <a:off x="7650299" y="4611441"/>
              <a:ext cx="460279" cy="5272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6791178" y="1690688"/>
              <a:ext cx="0" cy="3795712"/>
            </a:xfrm>
            <a:prstGeom prst="line">
              <a:avLst/>
            </a:prstGeom>
            <a:ln w="254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9646778" y="1690688"/>
            <a:ext cx="2347515" cy="3795712"/>
            <a:chOff x="9646778" y="1690688"/>
            <a:chExt cx="2347515" cy="3795712"/>
          </a:xfrm>
        </p:grpSpPr>
        <p:sp>
          <p:nvSpPr>
            <p:cNvPr id="36" name="Rounded Rectangle 35"/>
            <p:cNvSpPr/>
            <p:nvPr/>
          </p:nvSpPr>
          <p:spPr>
            <a:xfrm>
              <a:off x="10375558" y="1952426"/>
              <a:ext cx="1618735" cy="527221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10001762" y="2706671"/>
              <a:ext cx="1535330" cy="527221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 flipH="1">
              <a:off x="10482493" y="1952426"/>
              <a:ext cx="500932" cy="52722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  <p:sp>
          <p:nvSpPr>
            <p:cNvPr id="39" name="Rectangle 38"/>
            <p:cNvSpPr/>
            <p:nvPr/>
          </p:nvSpPr>
          <p:spPr>
            <a:xfrm flipH="1">
              <a:off x="11009226" y="2706671"/>
              <a:ext cx="460279" cy="52722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10351974" y="3857196"/>
              <a:ext cx="1618735" cy="527221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9978178" y="4611441"/>
              <a:ext cx="1535330" cy="527221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 flipH="1">
              <a:off x="10965452" y="3857196"/>
              <a:ext cx="500932" cy="52722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  <p:sp>
          <p:nvSpPr>
            <p:cNvPr id="44" name="Rectangle 43"/>
            <p:cNvSpPr/>
            <p:nvPr/>
          </p:nvSpPr>
          <p:spPr>
            <a:xfrm flipH="1">
              <a:off x="10447045" y="4611441"/>
              <a:ext cx="460279" cy="52722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9646778" y="1690688"/>
              <a:ext cx="0" cy="3795712"/>
            </a:xfrm>
            <a:prstGeom prst="line">
              <a:avLst/>
            </a:prstGeom>
            <a:ln w="254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06312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82066" y="1952426"/>
            <a:ext cx="1618735" cy="527221"/>
          </a:xfrm>
          <a:prstGeom prst="roundRect">
            <a:avLst/>
          </a:prstGeom>
          <a:solidFill>
            <a:srgbClr val="808785"/>
          </a:solidFill>
          <a:ln>
            <a:solidFill>
              <a:srgbClr val="0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defTabSz="914353">
              <a:defRPr/>
            </a:pPr>
            <a:endParaRPr lang="en-US" sz="1406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408270" y="2706671"/>
            <a:ext cx="1535330" cy="52722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defTabSz="914353">
              <a:defRPr/>
            </a:pPr>
            <a:endParaRPr lang="en-US" sz="1406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500" dirty="0">
                <a:latin typeface="Calibri Light" panose="020F0302020204030204" pitchFamily="34" charset="0"/>
              </a:rPr>
              <a:t>Receives are not left movers</a:t>
            </a:r>
          </a:p>
        </p:txBody>
      </p:sp>
      <p:sp>
        <p:nvSpPr>
          <p:cNvPr id="20" name="Rectangle 19"/>
          <p:cNvSpPr/>
          <p:nvPr/>
        </p:nvSpPr>
        <p:spPr>
          <a:xfrm flipH="1">
            <a:off x="5349070" y="1955704"/>
            <a:ext cx="500932" cy="52722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41" name="Rectangle 40"/>
          <p:cNvSpPr/>
          <p:nvPr/>
        </p:nvSpPr>
        <p:spPr>
          <a:xfrm flipH="1">
            <a:off x="4853552" y="2706671"/>
            <a:ext cx="460279" cy="5272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S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2362200" y="5637870"/>
            <a:ext cx="7285497" cy="527221"/>
            <a:chOff x="838200" y="5402650"/>
            <a:chExt cx="7285497" cy="527221"/>
          </a:xfrm>
        </p:grpSpPr>
        <p:sp>
          <p:nvSpPr>
            <p:cNvPr id="53" name="Rectangle 52"/>
            <p:cNvSpPr/>
            <p:nvPr/>
          </p:nvSpPr>
          <p:spPr>
            <a:xfrm flipH="1">
              <a:off x="3760900" y="5402650"/>
              <a:ext cx="105033" cy="52722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891735" y="5481594"/>
              <a:ext cx="961482" cy="395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69" dirty="0">
                  <a:latin typeface="Calibri Light" panose="020F0302020204030204" pitchFamily="34" charset="0"/>
                </a:rPr>
                <a:t>Receive</a:t>
              </a:r>
            </a:p>
          </p:txBody>
        </p:sp>
        <p:sp>
          <p:nvSpPr>
            <p:cNvPr id="55" name="Rectangle 54"/>
            <p:cNvSpPr/>
            <p:nvPr/>
          </p:nvSpPr>
          <p:spPr>
            <a:xfrm flipH="1">
              <a:off x="7292506" y="5402650"/>
              <a:ext cx="105033" cy="5272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437291" y="5481594"/>
              <a:ext cx="686406" cy="395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69" dirty="0">
                  <a:latin typeface="Calibri Light" panose="020F0302020204030204" pitchFamily="34" charset="0"/>
                </a:rPr>
                <a:t>Send</a:t>
              </a:r>
            </a:p>
          </p:txBody>
        </p:sp>
        <p:sp>
          <p:nvSpPr>
            <p:cNvPr id="57" name="Rectangle 56"/>
            <p:cNvSpPr/>
            <p:nvPr/>
          </p:nvSpPr>
          <p:spPr>
            <a:xfrm flipH="1">
              <a:off x="5162145" y="5402650"/>
              <a:ext cx="105033" cy="52722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259938" y="5481594"/>
              <a:ext cx="1838324" cy="395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69" dirty="0">
                  <a:latin typeface="Calibri Light" panose="020F0302020204030204" pitchFamily="34" charset="0"/>
                </a:rPr>
                <a:t>Local processing</a:t>
              </a:r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838200" y="5402650"/>
              <a:ext cx="875343" cy="527221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r>
                <a:rPr lang="en-US" dirty="0">
                  <a:solidFill>
                    <a:prstClr val="white"/>
                  </a:solidFill>
                  <a:latin typeface="Calibri Light" panose="020F0302020204030204" pitchFamily="34" charset="0"/>
                </a:rPr>
                <a:t>Host A</a:t>
              </a:r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1911661" y="5402650"/>
              <a:ext cx="879062" cy="527221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r>
                <a:rPr lang="en-US" dirty="0">
                  <a:solidFill>
                    <a:schemeClr val="tx1"/>
                  </a:solidFill>
                  <a:latin typeface="Calibri Light" panose="020F0302020204030204" pitchFamily="34" charset="0"/>
                </a:rPr>
                <a:t>Host B</a:t>
              </a: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F6496-C571-1048-A913-24B2CE55D965}" type="datetime1">
              <a:rPr lang="en-US" smtClean="0"/>
              <a:t>11/7/24</a:t>
            </a:fld>
            <a:endParaRPr lang="en-US"/>
          </a:p>
        </p:txBody>
      </p:sp>
      <p:sp>
        <p:nvSpPr>
          <p:cNvPr id="61" name="Footer Placeholder 6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62" name="Slide Number Placeholder 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23</a:t>
            </a:fld>
            <a:endParaRPr lang="en-US"/>
          </a:p>
        </p:txBody>
      </p:sp>
      <p:sp>
        <p:nvSpPr>
          <p:cNvPr id="127" name="Rounded Rectangle 126"/>
          <p:cNvSpPr/>
          <p:nvPr/>
        </p:nvSpPr>
        <p:spPr>
          <a:xfrm>
            <a:off x="4758482" y="3857196"/>
            <a:ext cx="1618735" cy="527221"/>
          </a:xfrm>
          <a:prstGeom prst="roundRect">
            <a:avLst/>
          </a:prstGeom>
          <a:solidFill>
            <a:srgbClr val="808785"/>
          </a:solidFill>
          <a:ln>
            <a:solidFill>
              <a:srgbClr val="0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defTabSz="914353">
              <a:defRPr/>
            </a:pPr>
            <a:endParaRPr lang="en-US" sz="1406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128" name="Rounded Rectangle 127"/>
          <p:cNvSpPr/>
          <p:nvPr/>
        </p:nvSpPr>
        <p:spPr>
          <a:xfrm>
            <a:off x="4384686" y="4611441"/>
            <a:ext cx="1535330" cy="52722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defTabSz="914353">
              <a:defRPr/>
            </a:pPr>
            <a:endParaRPr lang="en-US" sz="1406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129" name="Rectangle 128"/>
          <p:cNvSpPr/>
          <p:nvPr/>
        </p:nvSpPr>
        <p:spPr>
          <a:xfrm flipH="1">
            <a:off x="4836484" y="3857196"/>
            <a:ext cx="500932" cy="52722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130" name="Rectangle 129"/>
          <p:cNvSpPr/>
          <p:nvPr/>
        </p:nvSpPr>
        <p:spPr>
          <a:xfrm flipH="1">
            <a:off x="5313831" y="4611441"/>
            <a:ext cx="460279" cy="5272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359455" y="2183992"/>
            <a:ext cx="28019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Actual execution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359455" y="3940945"/>
            <a:ext cx="28982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Indistinguishable </a:t>
            </a:r>
          </a:p>
          <a:p>
            <a:r>
              <a:rPr lang="en-US" sz="2800" dirty="0"/>
              <a:t>execution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841157" y="3857196"/>
            <a:ext cx="4707924" cy="1419139"/>
            <a:chOff x="1841157" y="3857196"/>
            <a:chExt cx="4707924" cy="1419139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1841157" y="3857196"/>
              <a:ext cx="4707924" cy="1419139"/>
            </a:xfrm>
            <a:prstGeom prst="line">
              <a:avLst/>
            </a:prstGeom>
            <a:ln w="41275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 flipV="1">
              <a:off x="1841157" y="3857196"/>
              <a:ext cx="4707924" cy="1419139"/>
            </a:xfrm>
            <a:prstGeom prst="line">
              <a:avLst/>
            </a:prstGeom>
            <a:ln w="41275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2246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82066" y="1952426"/>
            <a:ext cx="1618735" cy="527221"/>
          </a:xfrm>
          <a:prstGeom prst="roundRect">
            <a:avLst/>
          </a:prstGeom>
          <a:solidFill>
            <a:srgbClr val="808785"/>
          </a:solidFill>
          <a:ln>
            <a:solidFill>
              <a:srgbClr val="0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defTabSz="914353">
              <a:defRPr/>
            </a:pPr>
            <a:endParaRPr lang="en-US" sz="1406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408270" y="2706671"/>
            <a:ext cx="1535330" cy="52722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defTabSz="914353">
              <a:defRPr/>
            </a:pPr>
            <a:endParaRPr lang="en-US" sz="1406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500" dirty="0">
                <a:latin typeface="Calibri Light" panose="020F0302020204030204" pitchFamily="34" charset="0"/>
              </a:rPr>
              <a:t>Sends are left movers</a:t>
            </a:r>
          </a:p>
        </p:txBody>
      </p:sp>
      <p:sp>
        <p:nvSpPr>
          <p:cNvPr id="41" name="Rectangle 40"/>
          <p:cNvSpPr/>
          <p:nvPr/>
        </p:nvSpPr>
        <p:spPr>
          <a:xfrm flipH="1">
            <a:off x="4853552" y="2706671"/>
            <a:ext cx="460279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y=1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2362200" y="5637870"/>
            <a:ext cx="7285497" cy="527221"/>
            <a:chOff x="838200" y="5402650"/>
            <a:chExt cx="7285497" cy="527221"/>
          </a:xfrm>
        </p:grpSpPr>
        <p:sp>
          <p:nvSpPr>
            <p:cNvPr id="53" name="Rectangle 52"/>
            <p:cNvSpPr/>
            <p:nvPr/>
          </p:nvSpPr>
          <p:spPr>
            <a:xfrm flipH="1">
              <a:off x="3760900" y="5402650"/>
              <a:ext cx="105033" cy="52722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891735" y="5481594"/>
              <a:ext cx="961482" cy="395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69" dirty="0">
                  <a:latin typeface="Calibri Light" panose="020F0302020204030204" pitchFamily="34" charset="0"/>
                </a:rPr>
                <a:t>Receive</a:t>
              </a:r>
            </a:p>
          </p:txBody>
        </p:sp>
        <p:sp>
          <p:nvSpPr>
            <p:cNvPr id="55" name="Rectangle 54"/>
            <p:cNvSpPr/>
            <p:nvPr/>
          </p:nvSpPr>
          <p:spPr>
            <a:xfrm flipH="1">
              <a:off x="7292506" y="5402650"/>
              <a:ext cx="105033" cy="5272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437291" y="5481594"/>
              <a:ext cx="686406" cy="395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69" dirty="0">
                  <a:latin typeface="Calibri Light" panose="020F0302020204030204" pitchFamily="34" charset="0"/>
                </a:rPr>
                <a:t>Send</a:t>
              </a:r>
            </a:p>
          </p:txBody>
        </p:sp>
        <p:sp>
          <p:nvSpPr>
            <p:cNvPr id="57" name="Rectangle 56"/>
            <p:cNvSpPr/>
            <p:nvPr/>
          </p:nvSpPr>
          <p:spPr>
            <a:xfrm flipH="1">
              <a:off x="5162145" y="5402650"/>
              <a:ext cx="105033" cy="52722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259938" y="5481594"/>
              <a:ext cx="1838324" cy="395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69" dirty="0">
                  <a:latin typeface="Calibri Light" panose="020F0302020204030204" pitchFamily="34" charset="0"/>
                </a:rPr>
                <a:t>Local processing</a:t>
              </a:r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838200" y="5402650"/>
              <a:ext cx="875343" cy="527221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r>
                <a:rPr lang="en-US" dirty="0">
                  <a:solidFill>
                    <a:prstClr val="white"/>
                  </a:solidFill>
                  <a:latin typeface="Calibri Light" panose="020F0302020204030204" pitchFamily="34" charset="0"/>
                </a:rPr>
                <a:t>Host A</a:t>
              </a:r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1911661" y="5402650"/>
              <a:ext cx="879062" cy="527221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r>
                <a:rPr lang="en-US" dirty="0">
                  <a:solidFill>
                    <a:schemeClr val="tx1"/>
                  </a:solidFill>
                  <a:latin typeface="Calibri Light" panose="020F0302020204030204" pitchFamily="34" charset="0"/>
                </a:rPr>
                <a:t>Host B</a:t>
              </a: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4121A-EF96-EB42-A1B1-1E6082D1B102}" type="datetime1">
              <a:rPr lang="en-US" smtClean="0"/>
              <a:t>11/7/24</a:t>
            </a:fld>
            <a:endParaRPr lang="en-US"/>
          </a:p>
        </p:txBody>
      </p:sp>
      <p:sp>
        <p:nvSpPr>
          <p:cNvPr id="61" name="Footer Placeholder 6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62" name="Slide Number Placeholder 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24</a:t>
            </a:fld>
            <a:endParaRPr lang="en-US"/>
          </a:p>
        </p:txBody>
      </p:sp>
      <p:sp>
        <p:nvSpPr>
          <p:cNvPr id="127" name="Rounded Rectangle 126"/>
          <p:cNvSpPr/>
          <p:nvPr/>
        </p:nvSpPr>
        <p:spPr>
          <a:xfrm>
            <a:off x="4758482" y="3857196"/>
            <a:ext cx="1618735" cy="527221"/>
          </a:xfrm>
          <a:prstGeom prst="roundRect">
            <a:avLst/>
          </a:prstGeom>
          <a:solidFill>
            <a:srgbClr val="808785"/>
          </a:solidFill>
          <a:ln>
            <a:solidFill>
              <a:srgbClr val="0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defTabSz="914353">
              <a:defRPr/>
            </a:pPr>
            <a:endParaRPr lang="en-US" sz="1406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128" name="Rounded Rectangle 127"/>
          <p:cNvSpPr/>
          <p:nvPr/>
        </p:nvSpPr>
        <p:spPr>
          <a:xfrm>
            <a:off x="4384686" y="4611441"/>
            <a:ext cx="1535330" cy="52722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defTabSz="914353">
              <a:defRPr/>
            </a:pPr>
            <a:endParaRPr lang="en-US" sz="1406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130" name="Rectangle 129"/>
          <p:cNvSpPr/>
          <p:nvPr/>
        </p:nvSpPr>
        <p:spPr>
          <a:xfrm flipH="1">
            <a:off x="5361293" y="4611441"/>
            <a:ext cx="460279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y=1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359455" y="2183992"/>
            <a:ext cx="28019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Actual execution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359455" y="3940945"/>
            <a:ext cx="28982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Indistinguishable </a:t>
            </a:r>
          </a:p>
          <a:p>
            <a:r>
              <a:rPr lang="en-US" sz="2800" dirty="0"/>
              <a:t>execution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791178" y="1690688"/>
            <a:ext cx="2406369" cy="3795712"/>
            <a:chOff x="6791178" y="1690688"/>
            <a:chExt cx="2406369" cy="3795712"/>
          </a:xfrm>
        </p:grpSpPr>
        <p:sp>
          <p:nvSpPr>
            <p:cNvPr id="28" name="Rounded Rectangle 27"/>
            <p:cNvSpPr/>
            <p:nvPr/>
          </p:nvSpPr>
          <p:spPr>
            <a:xfrm>
              <a:off x="7578812" y="1952426"/>
              <a:ext cx="1618735" cy="527221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7205016" y="2706671"/>
              <a:ext cx="1535330" cy="527221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 flipH="1">
              <a:off x="7671434" y="2706670"/>
              <a:ext cx="500932" cy="52722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  <p:sp>
          <p:nvSpPr>
            <p:cNvPr id="31" name="Rectangle 30"/>
            <p:cNvSpPr/>
            <p:nvPr/>
          </p:nvSpPr>
          <p:spPr>
            <a:xfrm flipH="1">
              <a:off x="8223389" y="1958857"/>
              <a:ext cx="460279" cy="5272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7555228" y="3857196"/>
              <a:ext cx="1618735" cy="527221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7181432" y="4611441"/>
              <a:ext cx="1535330" cy="527221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 flipH="1">
              <a:off x="8144362" y="4611440"/>
              <a:ext cx="500932" cy="52722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  <p:sp>
          <p:nvSpPr>
            <p:cNvPr id="35" name="Rectangle 34"/>
            <p:cNvSpPr/>
            <p:nvPr/>
          </p:nvSpPr>
          <p:spPr>
            <a:xfrm flipH="1">
              <a:off x="7653095" y="3858342"/>
              <a:ext cx="460279" cy="5272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6791178" y="1690688"/>
              <a:ext cx="0" cy="3795712"/>
            </a:xfrm>
            <a:prstGeom prst="line">
              <a:avLst/>
            </a:prstGeom>
            <a:ln w="254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Rectangle 44"/>
          <p:cNvSpPr/>
          <p:nvPr/>
        </p:nvSpPr>
        <p:spPr>
          <a:xfrm flipH="1">
            <a:off x="5430202" y="1958857"/>
            <a:ext cx="460279" cy="5272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47" name="Rectangle 46"/>
          <p:cNvSpPr/>
          <p:nvPr/>
        </p:nvSpPr>
        <p:spPr>
          <a:xfrm flipH="1">
            <a:off x="4898689" y="3864706"/>
            <a:ext cx="460279" cy="5272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9646778" y="1690688"/>
            <a:ext cx="2347515" cy="3795712"/>
            <a:chOff x="9646778" y="1690688"/>
            <a:chExt cx="2347515" cy="3795712"/>
          </a:xfrm>
        </p:grpSpPr>
        <p:sp>
          <p:nvSpPr>
            <p:cNvPr id="36" name="Rounded Rectangle 35"/>
            <p:cNvSpPr/>
            <p:nvPr/>
          </p:nvSpPr>
          <p:spPr>
            <a:xfrm>
              <a:off x="10375558" y="1952426"/>
              <a:ext cx="1618735" cy="527221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10001762" y="2706671"/>
              <a:ext cx="1535330" cy="527221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10351974" y="3857196"/>
              <a:ext cx="1618735" cy="527221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9978178" y="4611441"/>
              <a:ext cx="1535330" cy="527221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9646778" y="1690688"/>
              <a:ext cx="0" cy="3795712"/>
            </a:xfrm>
            <a:prstGeom prst="line">
              <a:avLst/>
            </a:prstGeom>
            <a:ln w="254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ctangle 47"/>
            <p:cNvSpPr/>
            <p:nvPr/>
          </p:nvSpPr>
          <p:spPr>
            <a:xfrm flipH="1">
              <a:off x="11060104" y="1952061"/>
              <a:ext cx="460279" cy="5272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49" name="Rectangle 48"/>
            <p:cNvSpPr/>
            <p:nvPr/>
          </p:nvSpPr>
          <p:spPr>
            <a:xfrm flipH="1">
              <a:off x="10515703" y="2710068"/>
              <a:ext cx="460279" cy="5272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50" name="Rectangle 49"/>
            <p:cNvSpPr/>
            <p:nvPr/>
          </p:nvSpPr>
          <p:spPr>
            <a:xfrm flipH="1">
              <a:off x="10539287" y="3853639"/>
              <a:ext cx="460279" cy="5272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51" name="Rectangle 50"/>
            <p:cNvSpPr/>
            <p:nvPr/>
          </p:nvSpPr>
          <p:spPr>
            <a:xfrm flipH="1">
              <a:off x="10975982" y="4619035"/>
              <a:ext cx="460279" cy="5272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34565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82066" y="1952426"/>
            <a:ext cx="1618735" cy="527221"/>
          </a:xfrm>
          <a:prstGeom prst="roundRect">
            <a:avLst/>
          </a:prstGeom>
          <a:solidFill>
            <a:srgbClr val="808785"/>
          </a:solidFill>
          <a:ln>
            <a:solidFill>
              <a:srgbClr val="0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defTabSz="914353">
              <a:defRPr/>
            </a:pPr>
            <a:endParaRPr lang="en-US" sz="1406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408270" y="2706671"/>
            <a:ext cx="1535330" cy="52722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defTabSz="914353">
              <a:defRPr/>
            </a:pPr>
            <a:endParaRPr lang="en-US" sz="1406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500" dirty="0">
                <a:latin typeface="Calibri Light" panose="020F0302020204030204" pitchFamily="34" charset="0"/>
              </a:rPr>
              <a:t>Sends are not right movers</a:t>
            </a:r>
          </a:p>
        </p:txBody>
      </p:sp>
      <p:sp>
        <p:nvSpPr>
          <p:cNvPr id="20" name="Rectangle 19"/>
          <p:cNvSpPr/>
          <p:nvPr/>
        </p:nvSpPr>
        <p:spPr>
          <a:xfrm flipH="1">
            <a:off x="5337402" y="2706671"/>
            <a:ext cx="500932" cy="52722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41" name="Rectangle 40"/>
          <p:cNvSpPr/>
          <p:nvPr/>
        </p:nvSpPr>
        <p:spPr>
          <a:xfrm flipH="1">
            <a:off x="4853552" y="1956575"/>
            <a:ext cx="460279" cy="5272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S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2362200" y="5637870"/>
            <a:ext cx="7285497" cy="527221"/>
            <a:chOff x="838200" y="5402650"/>
            <a:chExt cx="7285497" cy="527221"/>
          </a:xfrm>
        </p:grpSpPr>
        <p:sp>
          <p:nvSpPr>
            <p:cNvPr id="53" name="Rectangle 52"/>
            <p:cNvSpPr/>
            <p:nvPr/>
          </p:nvSpPr>
          <p:spPr>
            <a:xfrm flipH="1">
              <a:off x="3760900" y="5402650"/>
              <a:ext cx="105033" cy="52722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891735" y="5481594"/>
              <a:ext cx="961482" cy="395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69" dirty="0">
                  <a:latin typeface="Calibri Light" panose="020F0302020204030204" pitchFamily="34" charset="0"/>
                </a:rPr>
                <a:t>Receive</a:t>
              </a:r>
            </a:p>
          </p:txBody>
        </p:sp>
        <p:sp>
          <p:nvSpPr>
            <p:cNvPr id="55" name="Rectangle 54"/>
            <p:cNvSpPr/>
            <p:nvPr/>
          </p:nvSpPr>
          <p:spPr>
            <a:xfrm flipH="1">
              <a:off x="7292506" y="5402650"/>
              <a:ext cx="105033" cy="5272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437291" y="5481594"/>
              <a:ext cx="686406" cy="395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69" dirty="0">
                  <a:latin typeface="Calibri Light" panose="020F0302020204030204" pitchFamily="34" charset="0"/>
                </a:rPr>
                <a:t>Send</a:t>
              </a:r>
            </a:p>
          </p:txBody>
        </p:sp>
        <p:sp>
          <p:nvSpPr>
            <p:cNvPr id="57" name="Rectangle 56"/>
            <p:cNvSpPr/>
            <p:nvPr/>
          </p:nvSpPr>
          <p:spPr>
            <a:xfrm flipH="1">
              <a:off x="5162145" y="5402650"/>
              <a:ext cx="105033" cy="52722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259938" y="5481594"/>
              <a:ext cx="1838324" cy="395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69" dirty="0">
                  <a:latin typeface="Calibri Light" panose="020F0302020204030204" pitchFamily="34" charset="0"/>
                </a:rPr>
                <a:t>Local processing</a:t>
              </a:r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838200" y="5402650"/>
              <a:ext cx="875343" cy="527221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r>
                <a:rPr lang="en-US" dirty="0">
                  <a:solidFill>
                    <a:prstClr val="white"/>
                  </a:solidFill>
                  <a:latin typeface="Calibri Light" panose="020F0302020204030204" pitchFamily="34" charset="0"/>
                </a:rPr>
                <a:t>Host A</a:t>
              </a:r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1911661" y="5402650"/>
              <a:ext cx="879062" cy="527221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r>
                <a:rPr lang="en-US" dirty="0">
                  <a:solidFill>
                    <a:schemeClr val="tx1"/>
                  </a:solidFill>
                  <a:latin typeface="Calibri Light" panose="020F0302020204030204" pitchFamily="34" charset="0"/>
                </a:rPr>
                <a:t>Host B</a:t>
              </a: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2D7E6-213A-9549-882A-57260EA0D95E}" type="datetime1">
              <a:rPr lang="en-US" smtClean="0"/>
              <a:t>11/7/24</a:t>
            </a:fld>
            <a:endParaRPr lang="en-US"/>
          </a:p>
        </p:txBody>
      </p:sp>
      <p:sp>
        <p:nvSpPr>
          <p:cNvPr id="61" name="Footer Placeholder 6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62" name="Slide Number Placeholder 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25</a:t>
            </a:fld>
            <a:endParaRPr lang="en-US"/>
          </a:p>
        </p:txBody>
      </p:sp>
      <p:sp>
        <p:nvSpPr>
          <p:cNvPr id="127" name="Rounded Rectangle 126"/>
          <p:cNvSpPr/>
          <p:nvPr/>
        </p:nvSpPr>
        <p:spPr>
          <a:xfrm>
            <a:off x="4758482" y="3857196"/>
            <a:ext cx="1618735" cy="527221"/>
          </a:xfrm>
          <a:prstGeom prst="roundRect">
            <a:avLst/>
          </a:prstGeom>
          <a:solidFill>
            <a:srgbClr val="808785"/>
          </a:solidFill>
          <a:ln>
            <a:solidFill>
              <a:srgbClr val="0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defTabSz="914353">
              <a:defRPr/>
            </a:pPr>
            <a:endParaRPr lang="en-US" sz="1406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128" name="Rounded Rectangle 127"/>
          <p:cNvSpPr/>
          <p:nvPr/>
        </p:nvSpPr>
        <p:spPr>
          <a:xfrm>
            <a:off x="4384686" y="4611441"/>
            <a:ext cx="1535330" cy="52722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defTabSz="914353">
              <a:defRPr/>
            </a:pPr>
            <a:endParaRPr lang="en-US" sz="1406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129" name="Rectangle 128"/>
          <p:cNvSpPr/>
          <p:nvPr/>
        </p:nvSpPr>
        <p:spPr>
          <a:xfrm flipH="1">
            <a:off x="4830604" y="4618078"/>
            <a:ext cx="500932" cy="52722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130" name="Rectangle 129"/>
          <p:cNvSpPr/>
          <p:nvPr/>
        </p:nvSpPr>
        <p:spPr>
          <a:xfrm flipH="1">
            <a:off x="5344256" y="3863980"/>
            <a:ext cx="460279" cy="5272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359455" y="2183992"/>
            <a:ext cx="28019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Actual execution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359455" y="3940945"/>
            <a:ext cx="28982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Indistinguishable </a:t>
            </a:r>
          </a:p>
          <a:p>
            <a:r>
              <a:rPr lang="en-US" sz="2800" dirty="0"/>
              <a:t>execution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841157" y="3857196"/>
            <a:ext cx="4707924" cy="1419139"/>
            <a:chOff x="1841157" y="3857196"/>
            <a:chExt cx="4707924" cy="1419139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1841157" y="3857196"/>
              <a:ext cx="4707924" cy="1419139"/>
            </a:xfrm>
            <a:prstGeom prst="line">
              <a:avLst/>
            </a:prstGeom>
            <a:ln w="41275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 flipV="1">
              <a:off x="1841157" y="3857196"/>
              <a:ext cx="4707924" cy="1419139"/>
            </a:xfrm>
            <a:prstGeom prst="line">
              <a:avLst/>
            </a:prstGeom>
            <a:ln w="41275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55966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500" dirty="0">
                <a:latin typeface="Calibri Light" panose="020F0302020204030204" pitchFamily="34" charset="0"/>
              </a:rPr>
              <a:t>Summary of movers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Local computation moves both ways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Sends move to the left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Receives move to the right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D5B61-903B-0440-BE87-AE9B7FD38E09}" type="datetime1">
              <a:rPr lang="en-US" smtClean="0"/>
              <a:t>11/7/24</a:t>
            </a:fld>
            <a:endParaRPr lang="en-US"/>
          </a:p>
        </p:txBody>
      </p:sp>
      <p:sp>
        <p:nvSpPr>
          <p:cNvPr id="61" name="Footer Placeholder 6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62" name="Slide Number Placeholder 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7181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286001" y="1952426"/>
            <a:ext cx="1618737" cy="527221"/>
          </a:xfrm>
          <a:prstGeom prst="roundRect">
            <a:avLst/>
          </a:prstGeom>
          <a:solidFill>
            <a:srgbClr val="808785"/>
          </a:solidFill>
          <a:ln>
            <a:solidFill>
              <a:srgbClr val="0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defTabSz="914353">
              <a:defRPr/>
            </a:pPr>
            <a:endParaRPr lang="en-US" sz="1406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782066" y="1952426"/>
            <a:ext cx="1618735" cy="527221"/>
          </a:xfrm>
          <a:prstGeom prst="roundRect">
            <a:avLst/>
          </a:prstGeom>
          <a:solidFill>
            <a:srgbClr val="808785"/>
          </a:solidFill>
          <a:ln>
            <a:solidFill>
              <a:srgbClr val="0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defTabSz="914353">
              <a:defRPr/>
            </a:pPr>
            <a:endParaRPr lang="en-US" sz="1406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590800" y="2706671"/>
            <a:ext cx="1597109" cy="52722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defTabSz="914353">
              <a:defRPr/>
            </a:pPr>
            <a:endParaRPr lang="en-US" sz="1406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408270" y="2706671"/>
            <a:ext cx="1535330" cy="52722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defTabSz="914353">
              <a:defRPr/>
            </a:pPr>
            <a:endParaRPr lang="en-US" sz="1406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083636" y="2706671"/>
            <a:ext cx="2603164" cy="52722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defTabSz="914353">
              <a:defRPr/>
            </a:pPr>
            <a:endParaRPr lang="en-US" sz="1406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696201" y="1952426"/>
            <a:ext cx="1752600" cy="527221"/>
          </a:xfrm>
          <a:prstGeom prst="roundRect">
            <a:avLst/>
          </a:prstGeom>
          <a:solidFill>
            <a:srgbClr val="808785"/>
          </a:solidFill>
          <a:ln>
            <a:solidFill>
              <a:srgbClr val="0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defTabSz="914353">
              <a:defRPr/>
            </a:pPr>
            <a:endParaRPr lang="en-US" sz="1406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500" dirty="0">
                <a:latin typeface="Calibri Light" panose="020F0302020204030204" pitchFamily="34" charset="0"/>
              </a:rPr>
              <a:t>Creating the atomic trace</a:t>
            </a:r>
          </a:p>
        </p:txBody>
      </p:sp>
      <p:sp>
        <p:nvSpPr>
          <p:cNvPr id="10" name="Rectangle 9"/>
          <p:cNvSpPr/>
          <p:nvPr/>
        </p:nvSpPr>
        <p:spPr>
          <a:xfrm flipH="1">
            <a:off x="2538284" y="1952426"/>
            <a:ext cx="105033" cy="52722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11" name="Rectangle 10"/>
          <p:cNvSpPr/>
          <p:nvPr/>
        </p:nvSpPr>
        <p:spPr>
          <a:xfrm flipH="1">
            <a:off x="2765582" y="1952426"/>
            <a:ext cx="105033" cy="52722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12" name="Rectangle 11"/>
          <p:cNvSpPr/>
          <p:nvPr/>
        </p:nvSpPr>
        <p:spPr>
          <a:xfrm flipH="1">
            <a:off x="5327481" y="1952426"/>
            <a:ext cx="105033" cy="52722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13" name="Rectangle 12"/>
          <p:cNvSpPr/>
          <p:nvPr/>
        </p:nvSpPr>
        <p:spPr>
          <a:xfrm flipH="1">
            <a:off x="6629400" y="2706671"/>
            <a:ext cx="105033" cy="52722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14" name="Rectangle 13"/>
          <p:cNvSpPr/>
          <p:nvPr/>
        </p:nvSpPr>
        <p:spPr>
          <a:xfrm flipH="1">
            <a:off x="6934201" y="2706671"/>
            <a:ext cx="105033" cy="52722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15" name="Rectangle 14"/>
          <p:cNvSpPr/>
          <p:nvPr/>
        </p:nvSpPr>
        <p:spPr>
          <a:xfrm flipH="1">
            <a:off x="4648201" y="2706671"/>
            <a:ext cx="105033" cy="52722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16" name="Rectangle 15"/>
          <p:cNvSpPr/>
          <p:nvPr/>
        </p:nvSpPr>
        <p:spPr>
          <a:xfrm flipH="1">
            <a:off x="2643317" y="1952426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17" name="Rectangle 16"/>
          <p:cNvSpPr/>
          <p:nvPr/>
        </p:nvSpPr>
        <p:spPr>
          <a:xfrm flipH="1">
            <a:off x="2948116" y="1952426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18" name="Rectangle 17"/>
          <p:cNvSpPr/>
          <p:nvPr/>
        </p:nvSpPr>
        <p:spPr>
          <a:xfrm flipH="1">
            <a:off x="3481331" y="1952426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19" name="Rectangle 18"/>
          <p:cNvSpPr/>
          <p:nvPr/>
        </p:nvSpPr>
        <p:spPr>
          <a:xfrm flipH="1">
            <a:off x="4947485" y="1960266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20" name="Rectangle 19"/>
          <p:cNvSpPr/>
          <p:nvPr/>
        </p:nvSpPr>
        <p:spPr>
          <a:xfrm flipH="1">
            <a:off x="5221523" y="1952426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21" name="Rectangle 20"/>
          <p:cNvSpPr/>
          <p:nvPr/>
        </p:nvSpPr>
        <p:spPr>
          <a:xfrm flipH="1">
            <a:off x="6031120" y="1952426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22" name="Rectangle 21"/>
          <p:cNvSpPr/>
          <p:nvPr/>
        </p:nvSpPr>
        <p:spPr>
          <a:xfrm flipH="1">
            <a:off x="8024869" y="1952426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23" name="Rectangle 22"/>
          <p:cNvSpPr/>
          <p:nvPr/>
        </p:nvSpPr>
        <p:spPr>
          <a:xfrm flipH="1">
            <a:off x="8581768" y="1952426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24" name="Rectangle 23"/>
          <p:cNvSpPr/>
          <p:nvPr/>
        </p:nvSpPr>
        <p:spPr>
          <a:xfrm flipH="1">
            <a:off x="8862883" y="1952426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25" name="Rectangle 24"/>
          <p:cNvSpPr/>
          <p:nvPr/>
        </p:nvSpPr>
        <p:spPr>
          <a:xfrm flipH="1">
            <a:off x="9163388" y="1952426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26" name="Rectangle 25"/>
          <p:cNvSpPr/>
          <p:nvPr/>
        </p:nvSpPr>
        <p:spPr>
          <a:xfrm flipH="1">
            <a:off x="3202049" y="1952426"/>
            <a:ext cx="105033" cy="5272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27" name="Rectangle 26"/>
          <p:cNvSpPr/>
          <p:nvPr/>
        </p:nvSpPr>
        <p:spPr>
          <a:xfrm flipH="1">
            <a:off x="3693230" y="1952426"/>
            <a:ext cx="105033" cy="5272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28" name="Rectangle 27"/>
          <p:cNvSpPr/>
          <p:nvPr/>
        </p:nvSpPr>
        <p:spPr>
          <a:xfrm flipH="1">
            <a:off x="5564425" y="1952426"/>
            <a:ext cx="105033" cy="5272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29" name="Rectangle 28"/>
          <p:cNvSpPr/>
          <p:nvPr/>
        </p:nvSpPr>
        <p:spPr>
          <a:xfrm flipH="1">
            <a:off x="5754015" y="1952426"/>
            <a:ext cx="105033" cy="5272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30" name="Rectangle 29"/>
          <p:cNvSpPr/>
          <p:nvPr/>
        </p:nvSpPr>
        <p:spPr>
          <a:xfrm flipH="1">
            <a:off x="8439262" y="1952426"/>
            <a:ext cx="105033" cy="5272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31" name="Rectangle 30"/>
          <p:cNvSpPr/>
          <p:nvPr/>
        </p:nvSpPr>
        <p:spPr>
          <a:xfrm flipH="1">
            <a:off x="7408760" y="2706671"/>
            <a:ext cx="105033" cy="5272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32" name="Rectangle 31"/>
          <p:cNvSpPr/>
          <p:nvPr/>
        </p:nvSpPr>
        <p:spPr>
          <a:xfrm flipH="1">
            <a:off x="7839327" y="2706671"/>
            <a:ext cx="105033" cy="5272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33" name="Rectangle 32"/>
          <p:cNvSpPr/>
          <p:nvPr/>
        </p:nvSpPr>
        <p:spPr>
          <a:xfrm flipH="1">
            <a:off x="8269894" y="2706671"/>
            <a:ext cx="105033" cy="5272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34" name="Rectangle 33"/>
          <p:cNvSpPr/>
          <p:nvPr/>
        </p:nvSpPr>
        <p:spPr>
          <a:xfrm flipH="1">
            <a:off x="5618338" y="2706671"/>
            <a:ext cx="105033" cy="5272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35" name="Rectangle 34"/>
          <p:cNvSpPr/>
          <p:nvPr/>
        </p:nvSpPr>
        <p:spPr>
          <a:xfrm flipH="1">
            <a:off x="5199203" y="2706671"/>
            <a:ext cx="105033" cy="5272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36" name="Rectangle 35"/>
          <p:cNvSpPr/>
          <p:nvPr/>
        </p:nvSpPr>
        <p:spPr>
          <a:xfrm flipH="1">
            <a:off x="3768392" y="2706671"/>
            <a:ext cx="105033" cy="5272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37" name="Rectangle 36"/>
          <p:cNvSpPr/>
          <p:nvPr/>
        </p:nvSpPr>
        <p:spPr>
          <a:xfrm flipH="1">
            <a:off x="6499805" y="2706671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38" name="Rectangle 37"/>
          <p:cNvSpPr/>
          <p:nvPr/>
        </p:nvSpPr>
        <p:spPr>
          <a:xfrm flipH="1">
            <a:off x="6780922" y="2706671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39" name="Rectangle 38"/>
          <p:cNvSpPr/>
          <p:nvPr/>
        </p:nvSpPr>
        <p:spPr>
          <a:xfrm flipH="1">
            <a:off x="7081427" y="2706671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40" name="Rectangle 39"/>
          <p:cNvSpPr/>
          <p:nvPr/>
        </p:nvSpPr>
        <p:spPr>
          <a:xfrm flipH="1">
            <a:off x="7574635" y="2706671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41" name="Rectangle 40"/>
          <p:cNvSpPr/>
          <p:nvPr/>
        </p:nvSpPr>
        <p:spPr>
          <a:xfrm flipH="1">
            <a:off x="5412749" y="2706671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42" name="Rectangle 41"/>
          <p:cNvSpPr/>
          <p:nvPr/>
        </p:nvSpPr>
        <p:spPr>
          <a:xfrm flipH="1">
            <a:off x="8156255" y="2706671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43" name="Rectangle 42"/>
          <p:cNvSpPr/>
          <p:nvPr/>
        </p:nvSpPr>
        <p:spPr>
          <a:xfrm flipH="1">
            <a:off x="4910860" y="2706671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44" name="Rectangle 43"/>
          <p:cNvSpPr/>
          <p:nvPr/>
        </p:nvSpPr>
        <p:spPr>
          <a:xfrm flipH="1">
            <a:off x="3442997" y="2706671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45" name="Rectangle 44"/>
          <p:cNvSpPr/>
          <p:nvPr/>
        </p:nvSpPr>
        <p:spPr>
          <a:xfrm flipH="1">
            <a:off x="5071697" y="1952426"/>
            <a:ext cx="105033" cy="52722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46" name="Rectangle 45"/>
          <p:cNvSpPr/>
          <p:nvPr/>
        </p:nvSpPr>
        <p:spPr>
          <a:xfrm flipH="1">
            <a:off x="8254007" y="1952426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47" name="Rectangle 46"/>
          <p:cNvSpPr/>
          <p:nvPr/>
        </p:nvSpPr>
        <p:spPr>
          <a:xfrm flipH="1">
            <a:off x="3202911" y="2706671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48" name="Rectangle 47"/>
          <p:cNvSpPr/>
          <p:nvPr/>
        </p:nvSpPr>
        <p:spPr>
          <a:xfrm flipH="1">
            <a:off x="2959027" y="2706671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49" name="Rectangle 48"/>
          <p:cNvSpPr/>
          <p:nvPr/>
        </p:nvSpPr>
        <p:spPr>
          <a:xfrm flipH="1">
            <a:off x="4779176" y="2706669"/>
            <a:ext cx="105033" cy="52722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50" name="Rectangle 49"/>
          <p:cNvSpPr/>
          <p:nvPr/>
        </p:nvSpPr>
        <p:spPr>
          <a:xfrm flipH="1">
            <a:off x="5022426" y="2706669"/>
            <a:ext cx="105033" cy="52722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51" name="Rectangle 50"/>
          <p:cNvSpPr/>
          <p:nvPr/>
        </p:nvSpPr>
        <p:spPr>
          <a:xfrm flipH="1">
            <a:off x="7857782" y="1952426"/>
            <a:ext cx="105033" cy="52722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2362200" y="5637870"/>
            <a:ext cx="7285497" cy="527221"/>
            <a:chOff x="838200" y="5402650"/>
            <a:chExt cx="7285497" cy="527221"/>
          </a:xfrm>
        </p:grpSpPr>
        <p:sp>
          <p:nvSpPr>
            <p:cNvPr id="53" name="Rectangle 52"/>
            <p:cNvSpPr/>
            <p:nvPr/>
          </p:nvSpPr>
          <p:spPr>
            <a:xfrm flipH="1">
              <a:off x="3760900" y="5402650"/>
              <a:ext cx="105033" cy="52722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891735" y="5481594"/>
              <a:ext cx="961482" cy="395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69" dirty="0">
                  <a:latin typeface="Calibri Light" panose="020F0302020204030204" pitchFamily="34" charset="0"/>
                </a:rPr>
                <a:t>Receive</a:t>
              </a:r>
            </a:p>
          </p:txBody>
        </p:sp>
        <p:sp>
          <p:nvSpPr>
            <p:cNvPr id="55" name="Rectangle 54"/>
            <p:cNvSpPr/>
            <p:nvPr/>
          </p:nvSpPr>
          <p:spPr>
            <a:xfrm flipH="1">
              <a:off x="7292506" y="5402650"/>
              <a:ext cx="105033" cy="5272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437291" y="5481594"/>
              <a:ext cx="686406" cy="395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69" dirty="0">
                  <a:latin typeface="Calibri Light" panose="020F0302020204030204" pitchFamily="34" charset="0"/>
                </a:rPr>
                <a:t>Send</a:t>
              </a:r>
            </a:p>
          </p:txBody>
        </p:sp>
        <p:sp>
          <p:nvSpPr>
            <p:cNvPr id="57" name="Rectangle 56"/>
            <p:cNvSpPr/>
            <p:nvPr/>
          </p:nvSpPr>
          <p:spPr>
            <a:xfrm flipH="1">
              <a:off x="5162145" y="5402650"/>
              <a:ext cx="105033" cy="52722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259938" y="5481594"/>
              <a:ext cx="1838324" cy="395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69" dirty="0">
                  <a:latin typeface="Calibri Light" panose="020F0302020204030204" pitchFamily="34" charset="0"/>
                </a:rPr>
                <a:t>Local processing</a:t>
              </a:r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838200" y="5402650"/>
              <a:ext cx="875343" cy="527221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r>
                <a:rPr lang="en-US" dirty="0">
                  <a:solidFill>
                    <a:prstClr val="white"/>
                  </a:solidFill>
                  <a:latin typeface="Calibri Light" panose="020F0302020204030204" pitchFamily="34" charset="0"/>
                </a:rPr>
                <a:t>Host A</a:t>
              </a:r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1911661" y="5402650"/>
              <a:ext cx="879062" cy="527221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r>
                <a:rPr lang="en-US" dirty="0">
                  <a:solidFill>
                    <a:schemeClr val="tx1"/>
                  </a:solidFill>
                  <a:latin typeface="Calibri Light" panose="020F0302020204030204" pitchFamily="34" charset="0"/>
                </a:rPr>
                <a:t>Host B</a:t>
              </a:r>
            </a:p>
          </p:txBody>
        </p:sp>
      </p:grpSp>
      <p:sp>
        <p:nvSpPr>
          <p:cNvPr id="67" name="Down Arrow 66"/>
          <p:cNvSpPr/>
          <p:nvPr/>
        </p:nvSpPr>
        <p:spPr>
          <a:xfrm>
            <a:off x="5432515" y="1559773"/>
            <a:ext cx="131910" cy="304800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00"/>
          </a:p>
        </p:txBody>
      </p:sp>
      <p:sp>
        <p:nvSpPr>
          <p:cNvPr id="68" name="Down Arrow 67"/>
          <p:cNvSpPr/>
          <p:nvPr/>
        </p:nvSpPr>
        <p:spPr>
          <a:xfrm>
            <a:off x="2971801" y="1559773"/>
            <a:ext cx="131910" cy="304800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00"/>
          </a:p>
        </p:txBody>
      </p:sp>
      <p:sp>
        <p:nvSpPr>
          <p:cNvPr id="69" name="Down Arrow 68"/>
          <p:cNvSpPr/>
          <p:nvPr/>
        </p:nvSpPr>
        <p:spPr>
          <a:xfrm>
            <a:off x="8173891" y="1559773"/>
            <a:ext cx="131910" cy="304800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00"/>
          </a:p>
        </p:txBody>
      </p:sp>
      <p:sp>
        <p:nvSpPr>
          <p:cNvPr id="70" name="Down Arrow 69"/>
          <p:cNvSpPr/>
          <p:nvPr/>
        </p:nvSpPr>
        <p:spPr>
          <a:xfrm flipV="1">
            <a:off x="5071698" y="3312374"/>
            <a:ext cx="131910" cy="304800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00"/>
          </a:p>
        </p:txBody>
      </p:sp>
      <p:sp>
        <p:nvSpPr>
          <p:cNvPr id="71" name="Down Arrow 70"/>
          <p:cNvSpPr/>
          <p:nvPr/>
        </p:nvSpPr>
        <p:spPr>
          <a:xfrm flipV="1">
            <a:off x="3124200" y="3312374"/>
            <a:ext cx="131910" cy="304800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00"/>
          </a:p>
        </p:txBody>
      </p:sp>
      <p:sp>
        <p:nvSpPr>
          <p:cNvPr id="72" name="Down Arrow 71"/>
          <p:cNvSpPr/>
          <p:nvPr/>
        </p:nvSpPr>
        <p:spPr>
          <a:xfrm flipV="1">
            <a:off x="7196157" y="3312374"/>
            <a:ext cx="131910" cy="304800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00"/>
          </a:p>
        </p:txBody>
      </p:sp>
      <p:grpSp>
        <p:nvGrpSpPr>
          <p:cNvPr id="73" name="Group 72"/>
          <p:cNvGrpSpPr/>
          <p:nvPr/>
        </p:nvGrpSpPr>
        <p:grpSpPr>
          <a:xfrm>
            <a:off x="2957648" y="1952426"/>
            <a:ext cx="130075" cy="535061"/>
            <a:chOff x="1083730" y="2776784"/>
            <a:chExt cx="2302202" cy="760976"/>
          </a:xfrm>
        </p:grpSpPr>
        <p:sp>
          <p:nvSpPr>
            <p:cNvPr id="74" name="Rounded Rectangle 73"/>
            <p:cNvSpPr/>
            <p:nvPr/>
          </p:nvSpPr>
          <p:spPr>
            <a:xfrm>
              <a:off x="1083730" y="2776784"/>
              <a:ext cx="2302202" cy="749825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 flipH="1">
              <a:off x="1442537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 flipH="1">
              <a:off x="1765806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 flipH="1">
              <a:off x="1591917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 flipH="1">
              <a:off x="2025407" y="2776784"/>
              <a:ext cx="149379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 flipH="1">
              <a:off x="2792170" y="2787935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 flipH="1">
              <a:off x="2386559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 flipH="1">
              <a:off x="3085127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5432700" y="1952426"/>
            <a:ext cx="130075" cy="535061"/>
            <a:chOff x="1083730" y="2776784"/>
            <a:chExt cx="2302202" cy="760976"/>
          </a:xfrm>
        </p:grpSpPr>
        <p:sp>
          <p:nvSpPr>
            <p:cNvPr id="83" name="Rounded Rectangle 82"/>
            <p:cNvSpPr/>
            <p:nvPr/>
          </p:nvSpPr>
          <p:spPr>
            <a:xfrm>
              <a:off x="1083730" y="2776784"/>
              <a:ext cx="2302202" cy="749825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 flipH="1">
              <a:off x="1442537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 flipH="1">
              <a:off x="1765806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 flipH="1">
              <a:off x="1591917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 flipH="1">
              <a:off x="2025407" y="2776784"/>
              <a:ext cx="149379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 flipH="1">
              <a:off x="2792170" y="2787935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 flipH="1">
              <a:off x="2386559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 flipH="1">
              <a:off x="3085127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3120403" y="2706669"/>
            <a:ext cx="130075" cy="535061"/>
            <a:chOff x="1083730" y="2776784"/>
            <a:chExt cx="2302202" cy="760976"/>
          </a:xfrm>
        </p:grpSpPr>
        <p:sp>
          <p:nvSpPr>
            <p:cNvPr id="92" name="Rounded Rectangle 91"/>
            <p:cNvSpPr/>
            <p:nvPr/>
          </p:nvSpPr>
          <p:spPr>
            <a:xfrm>
              <a:off x="1083730" y="2776784"/>
              <a:ext cx="2302202" cy="749825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 flipH="1">
              <a:off x="1442537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 flipH="1">
              <a:off x="1765806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 flipH="1">
              <a:off x="1591917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 flipH="1">
              <a:off x="2025407" y="2776784"/>
              <a:ext cx="149379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 flipH="1">
              <a:off x="2792170" y="2787935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 flipH="1">
              <a:off x="2386559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 flipH="1">
              <a:off x="3085127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5060836" y="2706669"/>
            <a:ext cx="130075" cy="535061"/>
            <a:chOff x="1083730" y="2776784"/>
            <a:chExt cx="2302202" cy="760976"/>
          </a:xfrm>
        </p:grpSpPr>
        <p:sp>
          <p:nvSpPr>
            <p:cNvPr id="101" name="Rounded Rectangle 100"/>
            <p:cNvSpPr/>
            <p:nvPr/>
          </p:nvSpPr>
          <p:spPr>
            <a:xfrm>
              <a:off x="1083730" y="2776784"/>
              <a:ext cx="2302202" cy="749825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 flipH="1">
              <a:off x="1442537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 flipH="1">
              <a:off x="1765806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 flipH="1">
              <a:off x="1591917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 flipH="1">
              <a:off x="2025407" y="2776784"/>
              <a:ext cx="149379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 flipH="1">
              <a:off x="2792170" y="2787935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 flipH="1">
              <a:off x="2386559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 flipH="1">
              <a:off x="3085127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7195066" y="2706912"/>
            <a:ext cx="130075" cy="535061"/>
            <a:chOff x="1083730" y="2776784"/>
            <a:chExt cx="2302202" cy="760976"/>
          </a:xfrm>
        </p:grpSpPr>
        <p:sp>
          <p:nvSpPr>
            <p:cNvPr id="110" name="Rounded Rectangle 109"/>
            <p:cNvSpPr/>
            <p:nvPr/>
          </p:nvSpPr>
          <p:spPr>
            <a:xfrm>
              <a:off x="1083730" y="2776784"/>
              <a:ext cx="2302202" cy="749825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 flipH="1">
              <a:off x="1442537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 flipH="1">
              <a:off x="1765806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 flipH="1">
              <a:off x="1591917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 flipH="1">
              <a:off x="2025407" y="2776784"/>
              <a:ext cx="149379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 flipH="1">
              <a:off x="2792170" y="2787935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 flipH="1">
              <a:off x="2386559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 flipH="1">
              <a:off x="3085127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8162600" y="1949172"/>
            <a:ext cx="130075" cy="535061"/>
            <a:chOff x="1083730" y="2776784"/>
            <a:chExt cx="2302202" cy="760976"/>
          </a:xfrm>
        </p:grpSpPr>
        <p:sp>
          <p:nvSpPr>
            <p:cNvPr id="119" name="Rounded Rectangle 118"/>
            <p:cNvSpPr/>
            <p:nvPr/>
          </p:nvSpPr>
          <p:spPr>
            <a:xfrm>
              <a:off x="1083730" y="2776784"/>
              <a:ext cx="2302202" cy="749825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 flipH="1">
              <a:off x="1442537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 flipH="1">
              <a:off x="1765806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 flipH="1">
              <a:off x="1591917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 flipH="1">
              <a:off x="2025407" y="2776784"/>
              <a:ext cx="149379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24" name="Rectangle 123"/>
            <p:cNvSpPr/>
            <p:nvPr/>
          </p:nvSpPr>
          <p:spPr>
            <a:xfrm flipH="1">
              <a:off x="2792170" y="2787935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 flipH="1">
              <a:off x="2386559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 flipH="1">
              <a:off x="3085127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7CF9F-E077-1744-9B42-409BD387CD40}" type="datetime1">
              <a:rPr lang="en-US" smtClean="0"/>
              <a:t>11/7/24</a:t>
            </a:fld>
            <a:endParaRPr lang="en-US"/>
          </a:p>
        </p:txBody>
      </p:sp>
      <p:sp>
        <p:nvSpPr>
          <p:cNvPr id="61" name="Footer Placeholder 6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62" name="Slide Number Placeholder 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257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1.85185E-6 L 0.03529 0.0009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8" y="46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1.85185E-6 L 0.02735 1.85185E-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7" y="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1.85185E-6 L 0.01706 0.0004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6" y="23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1.85185E-6 L -0.01927 0.0004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4" y="23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1.85185E-6 L -0.04166 1.85185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3" y="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1.85185E-6 L -0.05846 0.0009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30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286002" y="1952426"/>
            <a:ext cx="1865584" cy="527221"/>
          </a:xfrm>
          <a:prstGeom prst="roundRect">
            <a:avLst/>
          </a:prstGeom>
          <a:solidFill>
            <a:srgbClr val="808785"/>
          </a:solidFill>
          <a:ln>
            <a:solidFill>
              <a:srgbClr val="0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defTabSz="914353">
              <a:defRPr/>
            </a:pPr>
            <a:endParaRPr lang="en-US" sz="1406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590800" y="2706671"/>
            <a:ext cx="1723923" cy="52722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defTabSz="914353">
              <a:defRPr/>
            </a:pPr>
            <a:endParaRPr lang="en-US" sz="1406" dirty="0">
              <a:solidFill>
                <a:schemeClr val="bg2">
                  <a:lumMod val="20000"/>
                  <a:lumOff val="8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500" dirty="0">
                <a:latin typeface="Calibri Light" panose="020F0302020204030204" pitchFamily="34" charset="0"/>
              </a:rPr>
              <a:t>Creating the atomic trace</a:t>
            </a:r>
          </a:p>
        </p:txBody>
      </p:sp>
      <p:sp>
        <p:nvSpPr>
          <p:cNvPr id="10" name="Rectangle 9"/>
          <p:cNvSpPr/>
          <p:nvPr/>
        </p:nvSpPr>
        <p:spPr>
          <a:xfrm flipH="1">
            <a:off x="2538284" y="1952426"/>
            <a:ext cx="105033" cy="52722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R</a:t>
            </a:r>
          </a:p>
        </p:txBody>
      </p:sp>
      <p:sp>
        <p:nvSpPr>
          <p:cNvPr id="17" name="Rectangle 16"/>
          <p:cNvSpPr/>
          <p:nvPr/>
        </p:nvSpPr>
        <p:spPr>
          <a:xfrm flipH="1">
            <a:off x="2948116" y="1952426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18" name="Rectangle 17"/>
          <p:cNvSpPr/>
          <p:nvPr/>
        </p:nvSpPr>
        <p:spPr>
          <a:xfrm flipH="1">
            <a:off x="3481331" y="1952426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27" name="Rectangle 26"/>
          <p:cNvSpPr/>
          <p:nvPr/>
        </p:nvSpPr>
        <p:spPr>
          <a:xfrm flipH="1">
            <a:off x="3693230" y="1952426"/>
            <a:ext cx="105033" cy="5272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36" name="Rectangle 35"/>
          <p:cNvSpPr/>
          <p:nvPr/>
        </p:nvSpPr>
        <p:spPr>
          <a:xfrm flipH="1">
            <a:off x="3875192" y="2706671"/>
            <a:ext cx="105033" cy="5272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rgbClr val="FFFFFF"/>
                </a:solidFill>
                <a:latin typeface="Calibri Light" panose="020F0302020204030204" pitchFamily="34" charset="0"/>
              </a:rPr>
              <a:t>S</a:t>
            </a:r>
          </a:p>
        </p:txBody>
      </p:sp>
      <p:sp>
        <p:nvSpPr>
          <p:cNvPr id="44" name="Rectangle 43"/>
          <p:cNvSpPr/>
          <p:nvPr/>
        </p:nvSpPr>
        <p:spPr>
          <a:xfrm flipH="1">
            <a:off x="3442997" y="2706671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47" name="Rectangle 46"/>
          <p:cNvSpPr/>
          <p:nvPr/>
        </p:nvSpPr>
        <p:spPr>
          <a:xfrm flipH="1">
            <a:off x="3202644" y="2706670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sp>
        <p:nvSpPr>
          <p:cNvPr id="48" name="Rectangle 47"/>
          <p:cNvSpPr/>
          <p:nvPr/>
        </p:nvSpPr>
        <p:spPr>
          <a:xfrm flipH="1">
            <a:off x="2959027" y="2706671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2362200" y="5637870"/>
            <a:ext cx="7285497" cy="527221"/>
            <a:chOff x="838200" y="5402650"/>
            <a:chExt cx="7285497" cy="527221"/>
          </a:xfrm>
        </p:grpSpPr>
        <p:sp>
          <p:nvSpPr>
            <p:cNvPr id="53" name="Rectangle 52"/>
            <p:cNvSpPr/>
            <p:nvPr/>
          </p:nvSpPr>
          <p:spPr>
            <a:xfrm flipH="1">
              <a:off x="3760900" y="5402650"/>
              <a:ext cx="105033" cy="52722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891735" y="5481594"/>
              <a:ext cx="961482" cy="395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69" dirty="0">
                  <a:latin typeface="Calibri Light" panose="020F0302020204030204" pitchFamily="34" charset="0"/>
                </a:rPr>
                <a:t>Receive</a:t>
              </a:r>
            </a:p>
          </p:txBody>
        </p:sp>
        <p:sp>
          <p:nvSpPr>
            <p:cNvPr id="55" name="Rectangle 54"/>
            <p:cNvSpPr/>
            <p:nvPr/>
          </p:nvSpPr>
          <p:spPr>
            <a:xfrm flipH="1">
              <a:off x="7292506" y="5402650"/>
              <a:ext cx="105033" cy="5272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437291" y="5481594"/>
              <a:ext cx="686406" cy="395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69" dirty="0">
                  <a:latin typeface="Calibri Light" panose="020F0302020204030204" pitchFamily="34" charset="0"/>
                </a:rPr>
                <a:t>Send</a:t>
              </a:r>
            </a:p>
          </p:txBody>
        </p:sp>
        <p:sp>
          <p:nvSpPr>
            <p:cNvPr id="57" name="Rectangle 56"/>
            <p:cNvSpPr/>
            <p:nvPr/>
          </p:nvSpPr>
          <p:spPr>
            <a:xfrm flipH="1">
              <a:off x="5162145" y="5402650"/>
              <a:ext cx="105033" cy="52722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259938" y="5481594"/>
              <a:ext cx="1838324" cy="395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69" dirty="0">
                  <a:latin typeface="Calibri Light" panose="020F0302020204030204" pitchFamily="34" charset="0"/>
                </a:rPr>
                <a:t>Local processing</a:t>
              </a:r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838200" y="5402650"/>
              <a:ext cx="875343" cy="527221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r>
                <a:rPr lang="en-US" dirty="0">
                  <a:solidFill>
                    <a:prstClr val="white"/>
                  </a:solidFill>
                  <a:latin typeface="Calibri Light" panose="020F0302020204030204" pitchFamily="34" charset="0"/>
                </a:rPr>
                <a:t>Host A</a:t>
              </a:r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1911661" y="5402650"/>
              <a:ext cx="879062" cy="527221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r>
                <a:rPr lang="en-US" dirty="0">
                  <a:solidFill>
                    <a:schemeClr val="tx1"/>
                  </a:solidFill>
                  <a:latin typeface="Calibri Light" panose="020F0302020204030204" pitchFamily="34" charset="0"/>
                </a:rPr>
                <a:t>Host B</a:t>
              </a: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14502-2D47-E74B-AD96-876BC1A53952}" type="datetime1">
              <a:rPr lang="en-US" smtClean="0"/>
              <a:t>11/7/24</a:t>
            </a:fld>
            <a:endParaRPr lang="en-US"/>
          </a:p>
        </p:txBody>
      </p:sp>
      <p:sp>
        <p:nvSpPr>
          <p:cNvPr id="61" name="Footer Placeholder 6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62" name="Slide Number Placeholder 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28</a:t>
            </a:fld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1739409" y="3740087"/>
            <a:ext cx="89323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We can keep moving individual instructions to the left/right, until the entire action is atomic (i.e. does not interleave with other actions)</a:t>
            </a:r>
          </a:p>
        </p:txBody>
      </p:sp>
    </p:spTree>
    <p:extLst>
      <p:ext uri="{BB962C8B-B14F-4D97-AF65-F5344CB8AC3E}">
        <p14:creationId xmlns:p14="http://schemas.microsoft.com/office/powerpoint/2010/main" val="2097766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1.85185E-6 L 0.02487 0.0004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7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1.85185E-6 L -0.03554 0.00023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8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1.85185E-6 L -0.04167 0.00023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1.85185E-6 L 0.0332 -1.85185E-6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-1.85185E-6 L 0.03971 3.7037E-6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31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7" grpId="0" animBg="1"/>
      <p:bldP spid="44" grpId="0" animBg="1"/>
      <p:bldP spid="47" grpId="0" animBg="1"/>
      <p:bldP spid="48" grpId="0" animBg="1"/>
      <p:bldP spid="6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500" dirty="0">
                <a:latin typeface="Calibri Light" panose="020F0302020204030204" pitchFamily="34" charset="0"/>
              </a:rPr>
              <a:t>The atomic trace is legal</a:t>
            </a:r>
          </a:p>
        </p:txBody>
      </p:sp>
      <p:sp>
        <p:nvSpPr>
          <p:cNvPr id="17" name="Rectangle 16"/>
          <p:cNvSpPr/>
          <p:nvPr/>
        </p:nvSpPr>
        <p:spPr>
          <a:xfrm flipH="1">
            <a:off x="2948116" y="1952426"/>
            <a:ext cx="105033" cy="52722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rPr>
              <a:t>L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2362200" y="5637870"/>
            <a:ext cx="7285497" cy="527221"/>
            <a:chOff x="838200" y="5402650"/>
            <a:chExt cx="7285497" cy="527221"/>
          </a:xfrm>
        </p:grpSpPr>
        <p:sp>
          <p:nvSpPr>
            <p:cNvPr id="53" name="Rectangle 52"/>
            <p:cNvSpPr/>
            <p:nvPr/>
          </p:nvSpPr>
          <p:spPr>
            <a:xfrm flipH="1">
              <a:off x="3760900" y="5402650"/>
              <a:ext cx="105033" cy="52722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891735" y="5481594"/>
              <a:ext cx="961482" cy="395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69" dirty="0">
                  <a:latin typeface="Calibri Light" panose="020F0302020204030204" pitchFamily="34" charset="0"/>
                </a:rPr>
                <a:t>Receive</a:t>
              </a:r>
            </a:p>
          </p:txBody>
        </p:sp>
        <p:sp>
          <p:nvSpPr>
            <p:cNvPr id="55" name="Rectangle 54"/>
            <p:cNvSpPr/>
            <p:nvPr/>
          </p:nvSpPr>
          <p:spPr>
            <a:xfrm flipH="1">
              <a:off x="7292506" y="5402650"/>
              <a:ext cx="105033" cy="5272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437291" y="5481594"/>
              <a:ext cx="686406" cy="395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69" dirty="0">
                  <a:latin typeface="Calibri Light" panose="020F0302020204030204" pitchFamily="34" charset="0"/>
                </a:rPr>
                <a:t>Send</a:t>
              </a:r>
            </a:p>
          </p:txBody>
        </p:sp>
        <p:sp>
          <p:nvSpPr>
            <p:cNvPr id="57" name="Rectangle 56"/>
            <p:cNvSpPr/>
            <p:nvPr/>
          </p:nvSpPr>
          <p:spPr>
            <a:xfrm flipH="1">
              <a:off x="5162145" y="5402650"/>
              <a:ext cx="105033" cy="52722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259938" y="5481594"/>
              <a:ext cx="1838324" cy="395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69" dirty="0">
                  <a:latin typeface="Calibri Light" panose="020F0302020204030204" pitchFamily="34" charset="0"/>
                </a:rPr>
                <a:t>Local processing</a:t>
              </a:r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838200" y="5402650"/>
              <a:ext cx="875343" cy="527221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r>
                <a:rPr lang="en-US" dirty="0">
                  <a:solidFill>
                    <a:prstClr val="white"/>
                  </a:solidFill>
                  <a:latin typeface="Calibri Light" panose="020F0302020204030204" pitchFamily="34" charset="0"/>
                </a:rPr>
                <a:t>Host A</a:t>
              </a:r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1911661" y="5402650"/>
              <a:ext cx="879062" cy="527221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r>
                <a:rPr lang="en-US" dirty="0">
                  <a:solidFill>
                    <a:schemeClr val="tx1"/>
                  </a:solidFill>
                  <a:latin typeface="Calibri Light" panose="020F0302020204030204" pitchFamily="34" charset="0"/>
                </a:rPr>
                <a:t>Host B</a:t>
              </a: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2957648" y="1952426"/>
            <a:ext cx="130075" cy="535061"/>
            <a:chOff x="1083730" y="2776784"/>
            <a:chExt cx="2302202" cy="760976"/>
          </a:xfrm>
        </p:grpSpPr>
        <p:sp>
          <p:nvSpPr>
            <p:cNvPr id="74" name="Rounded Rectangle 73"/>
            <p:cNvSpPr/>
            <p:nvPr/>
          </p:nvSpPr>
          <p:spPr>
            <a:xfrm>
              <a:off x="1083730" y="2776784"/>
              <a:ext cx="2302202" cy="749825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 flipH="1">
              <a:off x="1442537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 flipH="1">
              <a:off x="1765806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 flipH="1">
              <a:off x="1591917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 flipH="1">
              <a:off x="2025407" y="2776784"/>
              <a:ext cx="149379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 flipH="1">
              <a:off x="2792170" y="2787935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 flipH="1">
              <a:off x="2386559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 flipH="1">
              <a:off x="3085127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5432700" y="1952426"/>
            <a:ext cx="130075" cy="535061"/>
            <a:chOff x="1083730" y="2776784"/>
            <a:chExt cx="2302202" cy="760976"/>
          </a:xfrm>
        </p:grpSpPr>
        <p:sp>
          <p:nvSpPr>
            <p:cNvPr id="83" name="Rounded Rectangle 82"/>
            <p:cNvSpPr/>
            <p:nvPr/>
          </p:nvSpPr>
          <p:spPr>
            <a:xfrm>
              <a:off x="1083730" y="2776784"/>
              <a:ext cx="2302202" cy="749825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 flipH="1">
              <a:off x="1442537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 flipH="1">
              <a:off x="1765806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 flipH="1">
              <a:off x="1591917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 flipH="1">
              <a:off x="2025407" y="2776784"/>
              <a:ext cx="149379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 flipH="1">
              <a:off x="2792170" y="2787935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 flipH="1">
              <a:off x="2386559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 flipH="1">
              <a:off x="3085127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3120403" y="2706669"/>
            <a:ext cx="130075" cy="535061"/>
            <a:chOff x="1083730" y="2776784"/>
            <a:chExt cx="2302202" cy="760976"/>
          </a:xfrm>
        </p:grpSpPr>
        <p:sp>
          <p:nvSpPr>
            <p:cNvPr id="92" name="Rounded Rectangle 91"/>
            <p:cNvSpPr/>
            <p:nvPr/>
          </p:nvSpPr>
          <p:spPr>
            <a:xfrm>
              <a:off x="1083730" y="2776784"/>
              <a:ext cx="2302202" cy="749825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 flipH="1">
              <a:off x="1442537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 flipH="1">
              <a:off x="1765806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 flipH="1">
              <a:off x="1591917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 flipH="1">
              <a:off x="2025407" y="2776784"/>
              <a:ext cx="149379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 flipH="1">
              <a:off x="2792170" y="2787935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 flipH="1">
              <a:off x="2386559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 flipH="1">
              <a:off x="3085127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5060836" y="2706669"/>
            <a:ext cx="130075" cy="535061"/>
            <a:chOff x="1083730" y="2776784"/>
            <a:chExt cx="2302202" cy="760976"/>
          </a:xfrm>
        </p:grpSpPr>
        <p:sp>
          <p:nvSpPr>
            <p:cNvPr id="101" name="Rounded Rectangle 100"/>
            <p:cNvSpPr/>
            <p:nvPr/>
          </p:nvSpPr>
          <p:spPr>
            <a:xfrm>
              <a:off x="1083730" y="2776784"/>
              <a:ext cx="2302202" cy="749825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 flipH="1">
              <a:off x="1442537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 flipH="1">
              <a:off x="1765806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 flipH="1">
              <a:off x="1591917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 flipH="1">
              <a:off x="2025407" y="2776784"/>
              <a:ext cx="149379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 flipH="1">
              <a:off x="2792170" y="2787935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 flipH="1">
              <a:off x="2386559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 flipH="1">
              <a:off x="3085127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7195066" y="2706912"/>
            <a:ext cx="130075" cy="535061"/>
            <a:chOff x="1083730" y="2776784"/>
            <a:chExt cx="2302202" cy="760976"/>
          </a:xfrm>
        </p:grpSpPr>
        <p:sp>
          <p:nvSpPr>
            <p:cNvPr id="110" name="Rounded Rectangle 109"/>
            <p:cNvSpPr/>
            <p:nvPr/>
          </p:nvSpPr>
          <p:spPr>
            <a:xfrm>
              <a:off x="1083730" y="2776784"/>
              <a:ext cx="2302202" cy="749825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 flipH="1">
              <a:off x="1442537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 flipH="1">
              <a:off x="1765806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 flipH="1">
              <a:off x="1591917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 flipH="1">
              <a:off x="2025407" y="2776784"/>
              <a:ext cx="149379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 flipH="1">
              <a:off x="2792170" y="2787935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 flipH="1">
              <a:off x="2386559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 flipH="1">
              <a:off x="3085127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8162600" y="1949172"/>
            <a:ext cx="130075" cy="535061"/>
            <a:chOff x="1083730" y="2776784"/>
            <a:chExt cx="2302202" cy="760976"/>
          </a:xfrm>
        </p:grpSpPr>
        <p:sp>
          <p:nvSpPr>
            <p:cNvPr id="119" name="Rounded Rectangle 118"/>
            <p:cNvSpPr/>
            <p:nvPr/>
          </p:nvSpPr>
          <p:spPr>
            <a:xfrm>
              <a:off x="1083730" y="2776784"/>
              <a:ext cx="2302202" cy="749825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 flipH="1">
              <a:off x="1442537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 flipH="1">
              <a:off x="1765806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 flipH="1">
              <a:off x="1591917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 flipH="1">
              <a:off x="2025407" y="2776784"/>
              <a:ext cx="149379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24" name="Rectangle 123"/>
            <p:cNvSpPr/>
            <p:nvPr/>
          </p:nvSpPr>
          <p:spPr>
            <a:xfrm flipH="1">
              <a:off x="2792170" y="2787935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 flipH="1">
              <a:off x="2386559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 flipH="1">
              <a:off x="3085127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</p:grpSp>
      <p:sp>
        <p:nvSpPr>
          <p:cNvPr id="127" name="Rounded Rectangle 126"/>
          <p:cNvSpPr/>
          <p:nvPr/>
        </p:nvSpPr>
        <p:spPr>
          <a:xfrm>
            <a:off x="2352573" y="3724761"/>
            <a:ext cx="7239000" cy="567688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Local event ordering is preserved</a:t>
            </a:r>
            <a:endParaRPr lang="en-US" sz="2000" b="1" dirty="0">
              <a:solidFill>
                <a:srgbClr val="000000"/>
              </a:solidFill>
              <a:latin typeface="Calibri Light" panose="020F0302020204030204" pitchFamily="34" charset="0"/>
              <a:cs typeface="Courier New" panose="02070309020205020404" pitchFamily="49" charset="0"/>
            </a:endParaRPr>
          </a:p>
        </p:txBody>
      </p:sp>
      <p:sp>
        <p:nvSpPr>
          <p:cNvPr id="128" name="Vertical Scroll 127"/>
          <p:cNvSpPr/>
          <p:nvPr/>
        </p:nvSpPr>
        <p:spPr>
          <a:xfrm>
            <a:off x="5436332" y="5020117"/>
            <a:ext cx="415686" cy="404170"/>
          </a:xfrm>
          <a:prstGeom prst="verticalScroll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00"/>
          </a:p>
        </p:txBody>
      </p:sp>
      <p:sp>
        <p:nvSpPr>
          <p:cNvPr id="129" name="Rounded Rectangle 128"/>
          <p:cNvSpPr/>
          <p:nvPr/>
        </p:nvSpPr>
        <p:spPr>
          <a:xfrm>
            <a:off x="2352573" y="4300029"/>
            <a:ext cx="7239000" cy="567688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Calibri Light" panose="020F0302020204030204" pitchFamily="34" charset="0"/>
                <a:cs typeface="Courier New" panose="02070309020205020404" pitchFamily="49" charset="0"/>
              </a:rPr>
              <a:t>Packets are never received before they’re sent</a:t>
            </a:r>
            <a:endParaRPr lang="en-US" sz="2000" b="1" dirty="0">
              <a:solidFill>
                <a:srgbClr val="000000"/>
              </a:solidFill>
              <a:latin typeface="Calibri Light" panose="020F0302020204030204" pitchFamily="34" charset="0"/>
              <a:cs typeface="Courier New" panose="02070309020205020404" pitchFamily="49" charset="0"/>
            </a:endParaRPr>
          </a:p>
        </p:txBody>
      </p:sp>
      <p:sp>
        <p:nvSpPr>
          <p:cNvPr id="130" name="Vertical Scroll 129"/>
          <p:cNvSpPr/>
          <p:nvPr/>
        </p:nvSpPr>
        <p:spPr>
          <a:xfrm>
            <a:off x="6199047" y="5031273"/>
            <a:ext cx="415686" cy="404170"/>
          </a:xfrm>
          <a:prstGeom prst="verticalScroll">
            <a:avLst/>
          </a:prstGeom>
          <a:solidFill>
            <a:srgbClr val="0000FF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9ED27-EDB6-3C4D-8711-AC4925B1AD05}" type="datetime1">
              <a:rPr lang="en-US" smtClean="0"/>
              <a:t>11/7/24</a:t>
            </a:fld>
            <a:endParaRPr lang="en-US"/>
          </a:p>
        </p:txBody>
      </p:sp>
      <p:sp>
        <p:nvSpPr>
          <p:cNvPr id="61" name="Footer Placeholder 6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62" name="Slide Number Placeholder 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083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52344E-6 -3.22917E-6 L -0.07617 -0.00081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09" y="-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5313E-6 -8.33333E-7 L 0.06665 -0.0001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" y="-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" grpId="0" animBg="1"/>
      <p:bldP spid="128" grpId="0" animBg="1"/>
      <p:bldP spid="128" grpId="1" animBg="1"/>
      <p:bldP spid="129" grpId="0" animBg="1"/>
      <p:bldP spid="130" grpId="0" animBg="1"/>
      <p:bldP spid="13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3569066" y="5473652"/>
            <a:ext cx="5425048" cy="474994"/>
            <a:chOff x="4598766" y="7002662"/>
            <a:chExt cx="7715624" cy="675547"/>
          </a:xfrm>
        </p:grpSpPr>
        <p:sp>
          <p:nvSpPr>
            <p:cNvPr id="14" name="Trapezoid 13"/>
            <p:cNvSpPr/>
            <p:nvPr/>
          </p:nvSpPr>
          <p:spPr>
            <a:xfrm rot="10800000">
              <a:off x="4598766" y="7002662"/>
              <a:ext cx="7715624" cy="675547"/>
            </a:xfrm>
            <a:prstGeom prst="trapezoid">
              <a:avLst>
                <a:gd name="adj" fmla="val 57891"/>
              </a:avLst>
            </a:prstGeom>
            <a:solidFill>
              <a:schemeClr val="tx1">
                <a:lumMod val="40000"/>
                <a:lumOff val="60000"/>
              </a:schemeClr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35719" tIns="35719" rIns="35719" bIns="35719" numCol="1" spcCol="38100" rtlCol="0" anchor="ctr">
              <a:spAutoFit/>
            </a:bodyPr>
            <a:lstStyle/>
            <a:p>
              <a:endParaRPr lang="en-US" sz="2531" dirty="0">
                <a:solidFill>
                  <a:srgbClr val="000000"/>
                </a:solidFill>
                <a:latin typeface="Calibri Light" charset="0"/>
                <a:ea typeface="Calibri Light" charset="0"/>
                <a:cs typeface="Calibri Light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836791" y="7048048"/>
              <a:ext cx="3467189" cy="62376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250" dirty="0">
                  <a:solidFill>
                    <a:srgbClr val="000000"/>
                  </a:solidFill>
                  <a:latin typeface="Calibri Light" charset="0"/>
                  <a:ea typeface="Calibri Light" charset="0"/>
                  <a:cs typeface="Calibri Light" charset="0"/>
                </a:rPr>
                <a:t>Build system</a:t>
              </a:r>
            </a:p>
          </p:txBody>
        </p:sp>
      </p:grpSp>
      <p:cxnSp>
        <p:nvCxnSpPr>
          <p:cNvPr id="52" name="Curved Connector 51"/>
          <p:cNvCxnSpPr/>
          <p:nvPr/>
        </p:nvCxnSpPr>
        <p:spPr>
          <a:xfrm rot="16200000" flipH="1">
            <a:off x="6926906" y="4733922"/>
            <a:ext cx="1960599" cy="760249"/>
          </a:xfrm>
          <a:prstGeom prst="curvedConnector3">
            <a:avLst/>
          </a:prstGeom>
          <a:noFill/>
          <a:ln w="63500" cap="flat">
            <a:solidFill>
              <a:srgbClr val="5A5F5E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9" name="Curved Connector 38"/>
          <p:cNvCxnSpPr/>
          <p:nvPr/>
        </p:nvCxnSpPr>
        <p:spPr>
          <a:xfrm rot="5400000">
            <a:off x="5458569" y="4274124"/>
            <a:ext cx="2134154" cy="1853403"/>
          </a:xfrm>
          <a:prstGeom prst="curvedConnector3">
            <a:avLst>
              <a:gd name="adj1" fmla="val 50000"/>
            </a:avLst>
          </a:prstGeom>
          <a:noFill/>
          <a:ln w="63500" cap="flat">
            <a:solidFill>
              <a:srgbClr val="5A5F5E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6" name="Rectangle 45"/>
          <p:cNvSpPr/>
          <p:nvPr/>
        </p:nvSpPr>
        <p:spPr>
          <a:xfrm>
            <a:off x="2816139" y="2958551"/>
            <a:ext cx="3090805" cy="2233361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t" anchorCtr="0">
            <a:noAutofit/>
          </a:bodyPr>
          <a:lstStyle/>
          <a:p>
            <a:pPr algn="ctr" defTabSz="410751" hangingPunct="0"/>
            <a:r>
              <a:rPr lang="en-US" sz="2531">
                <a:solidFill>
                  <a:srgbClr val="000000"/>
                </a:solidFill>
                <a:latin typeface="Calibri Light" charset="0"/>
                <a:ea typeface="Calibri Light" charset="0"/>
                <a:cs typeface="Calibri Light" charset="0"/>
                <a:sym typeface="Gill Sans Light"/>
              </a:rPr>
              <a:t>Distributed system</a:t>
            </a:r>
            <a:endParaRPr lang="en-US" sz="2531" dirty="0">
              <a:solidFill>
                <a:srgbClr val="000000"/>
              </a:solidFill>
              <a:latin typeface="Calibri Light" charset="0"/>
              <a:ea typeface="Calibri Light" charset="0"/>
              <a:cs typeface="Calibri Light" charset="0"/>
              <a:sym typeface="Gill Sans Light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275248" y="3805520"/>
            <a:ext cx="778294" cy="879410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noAutofit/>
          </a:bodyPr>
          <a:lstStyle/>
          <a:p>
            <a:pPr algn="ctr" defTabSz="410751" hangingPunct="0"/>
            <a:r>
              <a:rPr lang="en-US" sz="2531" dirty="0">
                <a:solidFill>
                  <a:srgbClr val="000000"/>
                </a:solidFill>
                <a:latin typeface="Calibri Light" charset="0"/>
                <a:ea typeface="Calibri Light" charset="0"/>
                <a:cs typeface="Calibri Light" charset="0"/>
                <a:sym typeface="Gill Sans Light"/>
              </a:rPr>
              <a:t>Host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229120" y="3591208"/>
            <a:ext cx="1347914" cy="879410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noAutofit/>
          </a:bodyPr>
          <a:lstStyle/>
          <a:p>
            <a:pPr algn="ctr" defTabSz="410751" hangingPunct="0"/>
            <a:r>
              <a:rPr lang="en-US" sz="2531" dirty="0">
                <a:solidFill>
                  <a:srgbClr val="000000"/>
                </a:solidFill>
                <a:latin typeface="Calibri Light" charset="0"/>
                <a:ea typeface="Calibri Light" charset="0"/>
                <a:cs typeface="Calibri Light" charset="0"/>
                <a:sym typeface="Gill Sans Light"/>
              </a:rPr>
              <a:t>Network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168092" y="3698364"/>
            <a:ext cx="778294" cy="879410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noAutofit/>
          </a:bodyPr>
          <a:lstStyle/>
          <a:p>
            <a:pPr algn="ctr" defTabSz="410751" hangingPunct="0"/>
            <a:r>
              <a:rPr lang="en-US" sz="2531" dirty="0">
                <a:solidFill>
                  <a:srgbClr val="000000"/>
                </a:solidFill>
                <a:latin typeface="Calibri Light" charset="0"/>
                <a:ea typeface="Calibri Light" charset="0"/>
                <a:cs typeface="Calibri Light" charset="0"/>
                <a:sym typeface="Gill Sans Light"/>
              </a:rPr>
              <a:t>Host</a:t>
            </a:r>
          </a:p>
        </p:txBody>
      </p:sp>
      <p:sp>
        <p:nvSpPr>
          <p:cNvPr id="5" name="Rectangle 4"/>
          <p:cNvSpPr/>
          <p:nvPr/>
        </p:nvSpPr>
        <p:spPr>
          <a:xfrm>
            <a:off x="3063999" y="3589988"/>
            <a:ext cx="778294" cy="879410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000000"/>
            </a:solidFill>
            <a:prstDash val="sysDot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noAutofit/>
          </a:bodyPr>
          <a:lstStyle/>
          <a:p>
            <a:pPr algn="ctr" defTabSz="410751" hangingPunct="0"/>
            <a:r>
              <a:rPr lang="en-US" sz="2531" dirty="0">
                <a:solidFill>
                  <a:srgbClr val="000000">
                    <a:alpha val="42000"/>
                  </a:srgbClr>
                </a:solidFill>
                <a:latin typeface="Calibri Light" charset="0"/>
                <a:ea typeface="Calibri Light" charset="0"/>
                <a:cs typeface="Calibri Light" charset="0"/>
                <a:sym typeface="Gill Sans Light"/>
              </a:rPr>
              <a:t>Host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979214" y="1275763"/>
            <a:ext cx="778294" cy="879410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noAutofit/>
          </a:bodyPr>
          <a:lstStyle/>
          <a:p>
            <a:pPr algn="ctr" defTabSz="410751" hangingPunct="0"/>
            <a:r>
              <a:rPr lang="en-US" sz="2531" dirty="0">
                <a:solidFill>
                  <a:srgbClr val="000000"/>
                </a:solidFill>
                <a:latin typeface="Calibri Light" charset="0"/>
                <a:ea typeface="Calibri Light" charset="0"/>
                <a:cs typeface="Calibri Light" charset="0"/>
                <a:sym typeface="Gill Sans Light"/>
              </a:rPr>
              <a:t>Spec</a:t>
            </a:r>
          </a:p>
        </p:txBody>
      </p:sp>
      <p:sp>
        <p:nvSpPr>
          <p:cNvPr id="15" name="Down Arrow 14"/>
          <p:cNvSpPr/>
          <p:nvPr/>
        </p:nvSpPr>
        <p:spPr>
          <a:xfrm rot="10800000">
            <a:off x="4169851" y="2267230"/>
            <a:ext cx="451342" cy="573207"/>
          </a:xfrm>
          <a:prstGeom prst="downArrow">
            <a:avLst/>
          </a:prstGeom>
          <a:solidFill>
            <a:srgbClr val="FFFFFF"/>
          </a:solidFill>
          <a:ln w="19050" cap="flat">
            <a:solidFill>
              <a:srgbClr val="000000"/>
            </a:solidFill>
            <a:prstDash val="sysDot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hangingPunct="0"/>
            <a:endParaRPr lang="en-US" sz="2531">
              <a:solidFill>
                <a:srgbClr val="FFFFFF"/>
              </a:solidFill>
              <a:sym typeface="Gill Sans Light"/>
            </a:endParaRPr>
          </a:p>
        </p:txBody>
      </p:sp>
      <p:sp>
        <p:nvSpPr>
          <p:cNvPr id="12" name="Down Arrow 11"/>
          <p:cNvSpPr/>
          <p:nvPr/>
        </p:nvSpPr>
        <p:spPr>
          <a:xfrm rot="10800000">
            <a:off x="4169851" y="2267230"/>
            <a:ext cx="451342" cy="573207"/>
          </a:xfrm>
          <a:prstGeom prst="downArrow">
            <a:avLst/>
          </a:prstGeom>
          <a:solidFill>
            <a:srgbClr val="FFFFFF"/>
          </a:solidFill>
          <a:ln w="1905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hangingPunct="0"/>
            <a:endParaRPr lang="en-US" sz="2531">
              <a:solidFill>
                <a:srgbClr val="FFFFFF"/>
              </a:solidFill>
              <a:sym typeface="Gill Sans Ligh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63999" y="3589988"/>
            <a:ext cx="778294" cy="879410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noAutofit/>
          </a:bodyPr>
          <a:lstStyle/>
          <a:p>
            <a:pPr algn="ctr" defTabSz="410751" hangingPunct="0"/>
            <a:r>
              <a:rPr lang="en-US" sz="2531" dirty="0">
                <a:solidFill>
                  <a:srgbClr val="000000"/>
                </a:solidFill>
                <a:latin typeface="Calibri Light" charset="0"/>
                <a:ea typeface="Calibri Light" charset="0"/>
                <a:cs typeface="Calibri Light" charset="0"/>
                <a:sym typeface="Gill Sans Light"/>
              </a:rPr>
              <a:t>Host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264302" y="1275763"/>
            <a:ext cx="0" cy="3878634"/>
          </a:xfrm>
          <a:prstGeom prst="line">
            <a:avLst/>
          </a:prstGeom>
          <a:noFill/>
          <a:ln w="25400" cap="flat">
            <a:solidFill>
              <a:srgbClr val="5A5F5E"/>
            </a:solidFill>
            <a:prstDash val="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" name="Left Brace 7"/>
          <p:cNvSpPr/>
          <p:nvPr/>
        </p:nvSpPr>
        <p:spPr>
          <a:xfrm rot="5400000">
            <a:off x="4327531" y="-706448"/>
            <a:ext cx="214867" cy="3571500"/>
          </a:xfrm>
          <a:prstGeom prst="leftBrace">
            <a:avLst>
              <a:gd name="adj1" fmla="val 30621"/>
              <a:gd name="adj2" fmla="val 50000"/>
            </a:avLst>
          </a:prstGeom>
          <a:noFill/>
          <a:ln w="25400" cap="flat">
            <a:solidFill>
              <a:srgbClr val="5A5F5E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4293" tIns="32146" rIns="64293" bIns="32146" numCol="1" spcCol="38100" rtlCol="0" anchor="t">
            <a:noAutofit/>
          </a:bodyPr>
          <a:lstStyle/>
          <a:p>
            <a:pPr defTabSz="642915" latinLnBrk="1" hangingPunct="0"/>
            <a:endParaRPr lang="en-US" sz="1266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87895" y="558125"/>
            <a:ext cx="3381315" cy="44146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hangingPunct="0"/>
            <a:r>
              <a:rPr lang="en-US" sz="2400" dirty="0">
                <a:ea typeface="Calibri Light" charset="0"/>
                <a:cs typeface="Calibri Light" charset="0"/>
                <a:sym typeface="Gill Sans Light"/>
              </a:rPr>
              <a:t>code you need to inspect</a:t>
            </a:r>
          </a:p>
        </p:txBody>
      </p:sp>
      <p:sp>
        <p:nvSpPr>
          <p:cNvPr id="20" name="Left Brace 19"/>
          <p:cNvSpPr/>
          <p:nvPr/>
        </p:nvSpPr>
        <p:spPr>
          <a:xfrm rot="5400000">
            <a:off x="7972330" y="-706448"/>
            <a:ext cx="214867" cy="3571500"/>
          </a:xfrm>
          <a:prstGeom prst="leftBrace">
            <a:avLst>
              <a:gd name="adj1" fmla="val 30621"/>
              <a:gd name="adj2" fmla="val 50000"/>
            </a:avLst>
          </a:prstGeom>
          <a:noFill/>
          <a:ln w="25400" cap="flat">
            <a:solidFill>
              <a:srgbClr val="5A5F5E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4293" tIns="32146" rIns="64293" bIns="32146" numCol="1" spcCol="38100" rtlCol="0" anchor="t">
            <a:noAutofit/>
          </a:bodyPr>
          <a:lstStyle/>
          <a:p>
            <a:pPr defTabSz="642915" latinLnBrk="1" hangingPunct="0"/>
            <a:endParaRPr lang="en-US" sz="1266">
              <a:solidFill>
                <a:srgbClr val="0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220715" y="547283"/>
            <a:ext cx="4162053" cy="44146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hangingPunct="0"/>
            <a:r>
              <a:rPr lang="en-US" sz="2400" dirty="0">
                <a:ea typeface="Calibri Light" charset="0"/>
                <a:cs typeface="Calibri Light" charset="0"/>
                <a:sym typeface="Gill Sans Light"/>
              </a:rPr>
              <a:t>code </a:t>
            </a:r>
            <a:r>
              <a:rPr lang="en-US" sz="2400">
                <a:ea typeface="Calibri Light" charset="0"/>
                <a:cs typeface="Calibri Light" charset="0"/>
                <a:sym typeface="Gill Sans Light"/>
              </a:rPr>
              <a:t>the verifier checks for you</a:t>
            </a:r>
            <a:endParaRPr lang="en-US" sz="2400" dirty="0">
              <a:ea typeface="Calibri Light" charset="0"/>
              <a:cs typeface="Calibri Light" charset="0"/>
              <a:sym typeface="Gill Sans Light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7195" y="6131755"/>
            <a:ext cx="512770" cy="511442"/>
          </a:xfrm>
          <a:prstGeom prst="rect">
            <a:avLst/>
          </a:prstGeom>
        </p:spPr>
      </p:pic>
      <p:cxnSp>
        <p:nvCxnSpPr>
          <p:cNvPr id="22" name="Curved Connector 21"/>
          <p:cNvCxnSpPr>
            <a:stCxn id="46" idx="2"/>
          </p:cNvCxnSpPr>
          <p:nvPr/>
        </p:nvCxnSpPr>
        <p:spPr>
          <a:xfrm rot="16200000" flipH="1">
            <a:off x="4260282" y="5293171"/>
            <a:ext cx="1015848" cy="813329"/>
          </a:xfrm>
          <a:prstGeom prst="curvedConnector3">
            <a:avLst/>
          </a:prstGeom>
          <a:noFill/>
          <a:ln w="63500" cap="flat">
            <a:solidFill>
              <a:srgbClr val="5A5F5E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1030" name="Picture 6" descr="ile:CD icon test.svg - Wikimedia Common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2175" y="6094347"/>
            <a:ext cx="590308" cy="590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5A28-A3EB-1C40-A48B-9AE5B5D4F6B2}" type="datetime1">
              <a:rPr lang="en-US" smtClean="0"/>
              <a:t>11/7/24</a:t>
            </a:fld>
            <a:endParaRPr lang="en-US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15326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0 L 0.33412 0.0030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06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2.22222E-6 L 0.25677 0.00347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39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8" grpId="0" animBg="1"/>
      <p:bldP spid="9" grpId="0"/>
      <p:bldP spid="20" grpId="0" animBg="1"/>
      <p:bldP spid="2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Group 152"/>
          <p:cNvGrpSpPr/>
          <p:nvPr/>
        </p:nvGrpSpPr>
        <p:grpSpPr>
          <a:xfrm>
            <a:off x="2362200" y="5637870"/>
            <a:ext cx="7285497" cy="527221"/>
            <a:chOff x="838200" y="5402650"/>
            <a:chExt cx="7285497" cy="527221"/>
          </a:xfrm>
        </p:grpSpPr>
        <p:sp>
          <p:nvSpPr>
            <p:cNvPr id="154" name="Rectangle 153"/>
            <p:cNvSpPr/>
            <p:nvPr/>
          </p:nvSpPr>
          <p:spPr>
            <a:xfrm flipH="1">
              <a:off x="3760900" y="5402650"/>
              <a:ext cx="105033" cy="52722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3891735" y="5481594"/>
              <a:ext cx="961482" cy="395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69" dirty="0">
                  <a:latin typeface="Calibri Light" panose="020F0302020204030204" pitchFamily="34" charset="0"/>
                </a:rPr>
                <a:t>Receive</a:t>
              </a:r>
            </a:p>
          </p:txBody>
        </p:sp>
        <p:sp>
          <p:nvSpPr>
            <p:cNvPr id="156" name="Rectangle 155"/>
            <p:cNvSpPr/>
            <p:nvPr/>
          </p:nvSpPr>
          <p:spPr>
            <a:xfrm flipH="1">
              <a:off x="7292506" y="5402650"/>
              <a:ext cx="105033" cy="52722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7437291" y="5481594"/>
              <a:ext cx="686406" cy="395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69" dirty="0">
                  <a:latin typeface="Calibri Light" panose="020F0302020204030204" pitchFamily="34" charset="0"/>
                </a:rPr>
                <a:t>Send</a:t>
              </a:r>
            </a:p>
          </p:txBody>
        </p:sp>
        <p:sp>
          <p:nvSpPr>
            <p:cNvPr id="158" name="Rectangle 157"/>
            <p:cNvSpPr/>
            <p:nvPr/>
          </p:nvSpPr>
          <p:spPr>
            <a:xfrm flipH="1">
              <a:off x="5162145" y="5402650"/>
              <a:ext cx="105033" cy="52722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69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5259938" y="5481594"/>
              <a:ext cx="1838324" cy="395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69" dirty="0">
                  <a:latin typeface="Calibri Light" panose="020F0302020204030204" pitchFamily="34" charset="0"/>
                </a:rPr>
                <a:t>Local processing</a:t>
              </a:r>
            </a:p>
          </p:txBody>
        </p:sp>
        <p:sp>
          <p:nvSpPr>
            <p:cNvPr id="160" name="Rounded Rectangle 159"/>
            <p:cNvSpPr/>
            <p:nvPr/>
          </p:nvSpPr>
          <p:spPr>
            <a:xfrm>
              <a:off x="838200" y="5402650"/>
              <a:ext cx="875343" cy="527221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r>
                <a:rPr lang="en-US" dirty="0">
                  <a:solidFill>
                    <a:prstClr val="white"/>
                  </a:solidFill>
                  <a:latin typeface="Calibri Light" panose="020F0302020204030204" pitchFamily="34" charset="0"/>
                </a:rPr>
                <a:t>Host A</a:t>
              </a:r>
            </a:p>
          </p:txBody>
        </p:sp>
        <p:sp>
          <p:nvSpPr>
            <p:cNvPr id="161" name="Rounded Rectangle 160"/>
            <p:cNvSpPr/>
            <p:nvPr/>
          </p:nvSpPr>
          <p:spPr>
            <a:xfrm>
              <a:off x="1911661" y="5402650"/>
              <a:ext cx="879062" cy="527221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r>
                <a:rPr lang="en-US" dirty="0">
                  <a:solidFill>
                    <a:schemeClr val="tx1"/>
                  </a:solidFill>
                  <a:latin typeface="Calibri Light" panose="020F0302020204030204" pitchFamily="34" charset="0"/>
                </a:rPr>
                <a:t>Host B</a:t>
              </a:r>
            </a:p>
          </p:txBody>
        </p:sp>
      </p:grpSp>
      <p:grpSp>
        <p:nvGrpSpPr>
          <p:cNvPr id="162" name="Group 161"/>
          <p:cNvGrpSpPr/>
          <p:nvPr/>
        </p:nvGrpSpPr>
        <p:grpSpPr>
          <a:xfrm>
            <a:off x="1837628" y="1519572"/>
            <a:ext cx="8351561" cy="1904123"/>
            <a:chOff x="446048" y="2161169"/>
            <a:chExt cx="11877775" cy="2708086"/>
          </a:xfrm>
        </p:grpSpPr>
        <p:sp>
          <p:nvSpPr>
            <p:cNvPr id="163" name="Rectangle 162"/>
            <p:cNvSpPr/>
            <p:nvPr/>
          </p:nvSpPr>
          <p:spPr>
            <a:xfrm>
              <a:off x="446048" y="2161169"/>
              <a:ext cx="11877775" cy="270808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l"/>
              <a:r>
                <a:rPr lang="en-US" sz="2400" dirty="0">
                  <a:solidFill>
                    <a:srgbClr val="000000"/>
                  </a:solidFill>
                  <a:latin typeface="Calibri Light" panose="020F0302020204030204" pitchFamily="34" charset="0"/>
                </a:rPr>
                <a:t>Real trace</a:t>
              </a:r>
            </a:p>
          </p:txBody>
        </p:sp>
        <p:grpSp>
          <p:nvGrpSpPr>
            <p:cNvPr id="164" name="Group 163"/>
            <p:cNvGrpSpPr/>
            <p:nvPr/>
          </p:nvGrpSpPr>
          <p:grpSpPr>
            <a:xfrm>
              <a:off x="1083734" y="2776784"/>
              <a:ext cx="2302204" cy="749825"/>
              <a:chOff x="1083734" y="2776784"/>
              <a:chExt cx="2302204" cy="749825"/>
            </a:xfrm>
          </p:grpSpPr>
          <p:sp>
            <p:nvSpPr>
              <p:cNvPr id="220" name="Rounded Rectangle 219"/>
              <p:cNvSpPr/>
              <p:nvPr/>
            </p:nvSpPr>
            <p:spPr>
              <a:xfrm>
                <a:off x="1083734" y="2776784"/>
                <a:ext cx="2302204" cy="749825"/>
              </a:xfrm>
              <a:prstGeom prst="roundRect">
                <a:avLst/>
              </a:prstGeom>
              <a:solidFill>
                <a:srgbClr val="808785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14353">
                  <a:defRPr/>
                </a:pPr>
                <a:endPara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221" name="Rectangle 220"/>
              <p:cNvSpPr/>
              <p:nvPr/>
            </p:nvSpPr>
            <p:spPr>
              <a:xfrm flipH="1">
                <a:off x="1442537" y="2776784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222" name="Rectangle 221"/>
              <p:cNvSpPr/>
              <p:nvPr/>
            </p:nvSpPr>
            <p:spPr>
              <a:xfrm flipH="1">
                <a:off x="1765806" y="2776784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223" name="Rectangle 222"/>
              <p:cNvSpPr/>
              <p:nvPr/>
            </p:nvSpPr>
            <p:spPr>
              <a:xfrm flipH="1">
                <a:off x="1591917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24" name="Rectangle 223"/>
              <p:cNvSpPr/>
              <p:nvPr/>
            </p:nvSpPr>
            <p:spPr>
              <a:xfrm flipH="1">
                <a:off x="2025409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25" name="Rectangle 224"/>
              <p:cNvSpPr/>
              <p:nvPr/>
            </p:nvSpPr>
            <p:spPr>
              <a:xfrm flipH="1">
                <a:off x="2783760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26" name="Rectangle 225"/>
              <p:cNvSpPr/>
              <p:nvPr/>
            </p:nvSpPr>
            <p:spPr>
              <a:xfrm flipH="1">
                <a:off x="2386559" y="2776784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227" name="Rectangle 226"/>
              <p:cNvSpPr/>
              <p:nvPr/>
            </p:nvSpPr>
            <p:spPr>
              <a:xfrm flipH="1">
                <a:off x="3085127" y="2776784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</p:grpSp>
        <p:grpSp>
          <p:nvGrpSpPr>
            <p:cNvPr id="165" name="Group 164"/>
            <p:cNvGrpSpPr/>
            <p:nvPr/>
          </p:nvGrpSpPr>
          <p:grpSpPr>
            <a:xfrm>
              <a:off x="6484815" y="3849487"/>
              <a:ext cx="3702278" cy="749825"/>
              <a:chOff x="6484815" y="3849487"/>
              <a:chExt cx="3702278" cy="749825"/>
            </a:xfrm>
          </p:grpSpPr>
          <p:sp>
            <p:nvSpPr>
              <p:cNvPr id="209" name="Rounded Rectangle 208"/>
              <p:cNvSpPr/>
              <p:nvPr/>
            </p:nvSpPr>
            <p:spPr>
              <a:xfrm>
                <a:off x="6484815" y="3849487"/>
                <a:ext cx="3702278" cy="749825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14353">
                  <a:defRPr/>
                </a:pPr>
                <a:endPara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210" name="Rectangle 209"/>
              <p:cNvSpPr/>
              <p:nvPr/>
            </p:nvSpPr>
            <p:spPr>
              <a:xfrm flipH="1">
                <a:off x="7261014" y="3849487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211" name="Rectangle 210"/>
              <p:cNvSpPr/>
              <p:nvPr/>
            </p:nvSpPr>
            <p:spPr>
              <a:xfrm flipH="1">
                <a:off x="7694508" y="3849487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212" name="Rectangle 211"/>
              <p:cNvSpPr/>
              <p:nvPr/>
            </p:nvSpPr>
            <p:spPr>
              <a:xfrm flipH="1">
                <a:off x="8369437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213" name="Rectangle 212"/>
              <p:cNvSpPr/>
              <p:nvPr/>
            </p:nvSpPr>
            <p:spPr>
              <a:xfrm flipH="1">
                <a:off x="8981799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214" name="Rectangle 213"/>
              <p:cNvSpPr/>
              <p:nvPr/>
            </p:nvSpPr>
            <p:spPr>
              <a:xfrm flipH="1">
                <a:off x="9594161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215" name="Rectangle 214"/>
              <p:cNvSpPr/>
              <p:nvPr/>
            </p:nvSpPr>
            <p:spPr>
              <a:xfrm flipH="1">
                <a:off x="7076701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16" name="Rectangle 215"/>
              <p:cNvSpPr/>
              <p:nvPr/>
            </p:nvSpPr>
            <p:spPr>
              <a:xfrm flipH="1">
                <a:off x="7476511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17" name="Rectangle 216"/>
              <p:cNvSpPr/>
              <p:nvPr/>
            </p:nvSpPr>
            <p:spPr>
              <a:xfrm flipH="1">
                <a:off x="7903896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18" name="Rectangle 217"/>
              <p:cNvSpPr/>
              <p:nvPr/>
            </p:nvSpPr>
            <p:spPr>
              <a:xfrm flipH="1">
                <a:off x="8605347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19" name="Rectangle 218"/>
              <p:cNvSpPr/>
              <p:nvPr/>
            </p:nvSpPr>
            <p:spPr>
              <a:xfrm flipH="1">
                <a:off x="9432541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</p:grpSp>
        <p:grpSp>
          <p:nvGrpSpPr>
            <p:cNvPr id="166" name="Group 165"/>
            <p:cNvGrpSpPr/>
            <p:nvPr/>
          </p:nvGrpSpPr>
          <p:grpSpPr>
            <a:xfrm>
              <a:off x="4633693" y="2776784"/>
              <a:ext cx="2302201" cy="749825"/>
              <a:chOff x="4633693" y="2776784"/>
              <a:chExt cx="2302201" cy="749825"/>
            </a:xfrm>
          </p:grpSpPr>
          <p:sp>
            <p:nvSpPr>
              <p:cNvPr id="191" name="Rounded Rectangle 190"/>
              <p:cNvSpPr/>
              <p:nvPr/>
            </p:nvSpPr>
            <p:spPr>
              <a:xfrm>
                <a:off x="4633693" y="2776784"/>
                <a:ext cx="2302201" cy="749825"/>
              </a:xfrm>
              <a:prstGeom prst="roundRect">
                <a:avLst/>
              </a:prstGeom>
              <a:solidFill>
                <a:srgbClr val="808785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14353">
                  <a:defRPr/>
                </a:pPr>
                <a:endPara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202" name="Rectangle 201"/>
              <p:cNvSpPr/>
              <p:nvPr/>
            </p:nvSpPr>
            <p:spPr>
              <a:xfrm flipH="1">
                <a:off x="5409396" y="2776784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203" name="Rectangle 202"/>
              <p:cNvSpPr/>
              <p:nvPr/>
            </p:nvSpPr>
            <p:spPr>
              <a:xfrm flipH="1">
                <a:off x="4825208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04" name="Rectangle 203"/>
              <p:cNvSpPr/>
              <p:nvPr/>
            </p:nvSpPr>
            <p:spPr>
              <a:xfrm flipH="1">
                <a:off x="5258700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05" name="Rectangle 204"/>
              <p:cNvSpPr/>
              <p:nvPr/>
            </p:nvSpPr>
            <p:spPr>
              <a:xfrm flipH="1">
                <a:off x="6410126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206" name="Rectangle 205"/>
              <p:cNvSpPr/>
              <p:nvPr/>
            </p:nvSpPr>
            <p:spPr>
              <a:xfrm flipH="1">
                <a:off x="5746382" y="2776784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207" name="Rectangle 206"/>
              <p:cNvSpPr/>
              <p:nvPr/>
            </p:nvSpPr>
            <p:spPr>
              <a:xfrm flipH="1">
                <a:off x="6016022" y="2776784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208" name="Rectangle 207"/>
              <p:cNvSpPr/>
              <p:nvPr/>
            </p:nvSpPr>
            <p:spPr>
              <a:xfrm flipH="1">
                <a:off x="5045614" y="2776784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</p:grpSp>
        <p:grpSp>
          <p:nvGrpSpPr>
            <p:cNvPr id="167" name="Group 166"/>
            <p:cNvGrpSpPr/>
            <p:nvPr/>
          </p:nvGrpSpPr>
          <p:grpSpPr>
            <a:xfrm>
              <a:off x="1517227" y="3849487"/>
              <a:ext cx="2271444" cy="749825"/>
              <a:chOff x="1517227" y="3849487"/>
              <a:chExt cx="2271444" cy="749825"/>
            </a:xfrm>
          </p:grpSpPr>
          <p:sp>
            <p:nvSpPr>
              <p:cNvPr id="186" name="Rounded Rectangle 185"/>
              <p:cNvSpPr/>
              <p:nvPr/>
            </p:nvSpPr>
            <p:spPr>
              <a:xfrm>
                <a:off x="1517227" y="3849487"/>
                <a:ext cx="2271444" cy="749825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14353">
                  <a:defRPr/>
                </a:pPr>
                <a:endPara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187" name="Rectangle 186"/>
              <p:cNvSpPr/>
              <p:nvPr/>
            </p:nvSpPr>
            <p:spPr>
              <a:xfrm flipH="1">
                <a:off x="3192024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88" name="Rectangle 187"/>
              <p:cNvSpPr/>
              <p:nvPr/>
            </p:nvSpPr>
            <p:spPr>
              <a:xfrm flipH="1">
                <a:off x="2729241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89" name="Rectangle 188"/>
              <p:cNvSpPr/>
              <p:nvPr/>
            </p:nvSpPr>
            <p:spPr>
              <a:xfrm flipH="1">
                <a:off x="2387785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90" name="Rectangle 189"/>
              <p:cNvSpPr/>
              <p:nvPr/>
            </p:nvSpPr>
            <p:spPr>
              <a:xfrm flipH="1">
                <a:off x="2040928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</p:grpSp>
        <p:grpSp>
          <p:nvGrpSpPr>
            <p:cNvPr id="168" name="Group 167"/>
            <p:cNvGrpSpPr/>
            <p:nvPr/>
          </p:nvGrpSpPr>
          <p:grpSpPr>
            <a:xfrm>
              <a:off x="4102073" y="3849484"/>
              <a:ext cx="2183580" cy="749828"/>
              <a:chOff x="4102073" y="3849484"/>
              <a:chExt cx="2183580" cy="749828"/>
            </a:xfrm>
          </p:grpSpPr>
          <p:sp>
            <p:nvSpPr>
              <p:cNvPr id="178" name="Rounded Rectangle 177"/>
              <p:cNvSpPr/>
              <p:nvPr/>
            </p:nvSpPr>
            <p:spPr>
              <a:xfrm>
                <a:off x="4102073" y="3849487"/>
                <a:ext cx="2183580" cy="749825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14353">
                  <a:defRPr/>
                </a:pPr>
                <a:endPara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179" name="Rectangle 178"/>
              <p:cNvSpPr/>
              <p:nvPr/>
            </p:nvSpPr>
            <p:spPr>
              <a:xfrm flipH="1">
                <a:off x="4443308" y="3849487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180" name="Rectangle 179"/>
              <p:cNvSpPr/>
              <p:nvPr/>
            </p:nvSpPr>
            <p:spPr>
              <a:xfrm flipH="1">
                <a:off x="5823058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81" name="Rectangle 180"/>
              <p:cNvSpPr/>
              <p:nvPr/>
            </p:nvSpPr>
            <p:spPr>
              <a:xfrm flipH="1">
                <a:off x="5226955" y="3849487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82" name="Rectangle 181"/>
              <p:cNvSpPr/>
              <p:nvPr/>
            </p:nvSpPr>
            <p:spPr>
              <a:xfrm flipH="1">
                <a:off x="5530666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83" name="Rectangle 182"/>
              <p:cNvSpPr/>
              <p:nvPr/>
            </p:nvSpPr>
            <p:spPr>
              <a:xfrm flipH="1">
                <a:off x="4816868" y="3849487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84" name="Rectangle 183"/>
              <p:cNvSpPr/>
              <p:nvPr/>
            </p:nvSpPr>
            <p:spPr>
              <a:xfrm flipH="1">
                <a:off x="4629584" y="3849485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  <p:sp>
            <p:nvSpPr>
              <p:cNvPr id="185" name="Rectangle 184"/>
              <p:cNvSpPr/>
              <p:nvPr/>
            </p:nvSpPr>
            <p:spPr>
              <a:xfrm flipH="1">
                <a:off x="4975539" y="3849484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</p:grpSp>
        <p:grpSp>
          <p:nvGrpSpPr>
            <p:cNvPr id="169" name="Group 168"/>
            <p:cNvGrpSpPr/>
            <p:nvPr/>
          </p:nvGrpSpPr>
          <p:grpSpPr>
            <a:xfrm>
              <a:off x="8778241" y="2776783"/>
              <a:ext cx="2492587" cy="749826"/>
              <a:chOff x="8778241" y="2776783"/>
              <a:chExt cx="2492587" cy="749826"/>
            </a:xfrm>
          </p:grpSpPr>
          <p:sp>
            <p:nvSpPr>
              <p:cNvPr id="170" name="Rounded Rectangle 169"/>
              <p:cNvSpPr/>
              <p:nvPr/>
            </p:nvSpPr>
            <p:spPr>
              <a:xfrm>
                <a:off x="8778241" y="2776784"/>
                <a:ext cx="2492587" cy="749825"/>
              </a:xfrm>
              <a:prstGeom prst="roundRect">
                <a:avLst/>
              </a:prstGeom>
              <a:solidFill>
                <a:srgbClr val="808785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14353">
                  <a:defRPr/>
                </a:pPr>
                <a:endPara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endParaRPr>
              </a:p>
            </p:txBody>
          </p:sp>
          <p:sp>
            <p:nvSpPr>
              <p:cNvPr id="171" name="Rectangle 170"/>
              <p:cNvSpPr/>
              <p:nvPr/>
            </p:nvSpPr>
            <p:spPr>
              <a:xfrm flipH="1">
                <a:off x="9245680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72" name="Rectangle 171"/>
              <p:cNvSpPr/>
              <p:nvPr/>
            </p:nvSpPr>
            <p:spPr>
              <a:xfrm flipH="1">
                <a:off x="10037714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73" name="Rectangle 172"/>
              <p:cNvSpPr/>
              <p:nvPr/>
            </p:nvSpPr>
            <p:spPr>
              <a:xfrm flipH="1">
                <a:off x="10437523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74" name="Rectangle 173"/>
              <p:cNvSpPr/>
              <p:nvPr/>
            </p:nvSpPr>
            <p:spPr>
              <a:xfrm flipH="1">
                <a:off x="10864908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75" name="Rectangle 174"/>
              <p:cNvSpPr/>
              <p:nvPr/>
            </p:nvSpPr>
            <p:spPr>
              <a:xfrm flipH="1">
                <a:off x="9835040" y="2776784"/>
                <a:ext cx="149380" cy="74982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rgbClr val="FFFFFF"/>
                    </a:solidFill>
                    <a:latin typeface="Calibri Light" panose="020F0302020204030204" pitchFamily="34" charset="0"/>
                  </a:rPr>
                  <a:t>S</a:t>
                </a:r>
              </a:p>
            </p:txBody>
          </p:sp>
          <p:sp>
            <p:nvSpPr>
              <p:cNvPr id="176" name="Rectangle 175"/>
              <p:cNvSpPr/>
              <p:nvPr/>
            </p:nvSpPr>
            <p:spPr>
              <a:xfrm flipH="1">
                <a:off x="9571565" y="2776784"/>
                <a:ext cx="149380" cy="74982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L</a:t>
                </a:r>
              </a:p>
            </p:txBody>
          </p:sp>
          <p:sp>
            <p:nvSpPr>
              <p:cNvPr id="177" name="Rectangle 176"/>
              <p:cNvSpPr/>
              <p:nvPr/>
            </p:nvSpPr>
            <p:spPr>
              <a:xfrm flipH="1">
                <a:off x="9008046" y="2776783"/>
                <a:ext cx="149380" cy="74982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6" dirty="0">
                    <a:solidFill>
                      <a:schemeClr val="bg2">
                        <a:lumMod val="20000"/>
                        <a:lumOff val="80000"/>
                      </a:schemeClr>
                    </a:solidFill>
                    <a:latin typeface="Calibri Light" panose="020F0302020204030204" pitchFamily="34" charset="0"/>
                  </a:rPr>
                  <a:t>R</a:t>
                </a:r>
              </a:p>
            </p:txBody>
          </p:sp>
        </p:grpSp>
      </p:grpSp>
      <p:sp>
        <p:nvSpPr>
          <p:cNvPr id="229" name="Rectangle 228"/>
          <p:cNvSpPr/>
          <p:nvPr/>
        </p:nvSpPr>
        <p:spPr>
          <a:xfrm>
            <a:off x="1839080" y="3423695"/>
            <a:ext cx="8351561" cy="190412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r>
              <a:rPr lang="en-US" sz="2400" dirty="0">
                <a:solidFill>
                  <a:srgbClr val="000000"/>
                </a:solidFill>
                <a:latin typeface="Calibri Light" panose="020F0302020204030204" pitchFamily="34" charset="0"/>
              </a:rPr>
              <a:t>Reduced trace</a:t>
            </a:r>
          </a:p>
        </p:txBody>
      </p:sp>
      <p:sp>
        <p:nvSpPr>
          <p:cNvPr id="291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797" dirty="0">
                <a:latin typeface="Calibri Light" panose="020F0302020204030204" pitchFamily="34" charset="0"/>
              </a:rPr>
              <a:t>The atomic trace preserves failures</a:t>
            </a:r>
          </a:p>
        </p:txBody>
      </p:sp>
      <p:sp>
        <p:nvSpPr>
          <p:cNvPr id="135" name="Vertical Scroll 134"/>
          <p:cNvSpPr/>
          <p:nvPr/>
        </p:nvSpPr>
        <p:spPr>
          <a:xfrm>
            <a:off x="7355829" y="2360550"/>
            <a:ext cx="259128" cy="304800"/>
          </a:xfrm>
          <a:prstGeom prst="verticalScroll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00"/>
          </a:p>
        </p:txBody>
      </p:sp>
      <p:sp>
        <p:nvSpPr>
          <p:cNvPr id="136" name="Vertical Scroll 135"/>
          <p:cNvSpPr/>
          <p:nvPr/>
        </p:nvSpPr>
        <p:spPr>
          <a:xfrm>
            <a:off x="5676436" y="1597223"/>
            <a:ext cx="259128" cy="304800"/>
          </a:xfrm>
          <a:prstGeom prst="verticalScroll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00"/>
          </a:p>
        </p:txBody>
      </p:sp>
      <p:sp>
        <p:nvSpPr>
          <p:cNvPr id="137" name="Vertical Scroll 136"/>
          <p:cNvSpPr/>
          <p:nvPr/>
        </p:nvSpPr>
        <p:spPr>
          <a:xfrm>
            <a:off x="3649610" y="1598778"/>
            <a:ext cx="259128" cy="304800"/>
          </a:xfrm>
          <a:prstGeom prst="verticalScroll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00"/>
          </a:p>
        </p:txBody>
      </p:sp>
      <p:sp>
        <p:nvSpPr>
          <p:cNvPr id="138" name="Vertical Scroll 137"/>
          <p:cNvSpPr/>
          <p:nvPr/>
        </p:nvSpPr>
        <p:spPr>
          <a:xfrm>
            <a:off x="7358288" y="4256701"/>
            <a:ext cx="259128" cy="304800"/>
          </a:xfrm>
          <a:prstGeom prst="verticalScroll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00"/>
          </a:p>
        </p:txBody>
      </p:sp>
      <p:sp>
        <p:nvSpPr>
          <p:cNvPr id="139" name="Vertical Scroll 138"/>
          <p:cNvSpPr/>
          <p:nvPr/>
        </p:nvSpPr>
        <p:spPr>
          <a:xfrm>
            <a:off x="5678895" y="3493373"/>
            <a:ext cx="259128" cy="304800"/>
          </a:xfrm>
          <a:prstGeom prst="verticalScroll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00"/>
          </a:p>
        </p:txBody>
      </p:sp>
      <p:sp>
        <p:nvSpPr>
          <p:cNvPr id="140" name="Vertical Scroll 139"/>
          <p:cNvSpPr/>
          <p:nvPr/>
        </p:nvSpPr>
        <p:spPr>
          <a:xfrm>
            <a:off x="3652069" y="3494929"/>
            <a:ext cx="259128" cy="304800"/>
          </a:xfrm>
          <a:prstGeom prst="verticalScroll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00"/>
          </a:p>
        </p:txBody>
      </p:sp>
      <p:grpSp>
        <p:nvGrpSpPr>
          <p:cNvPr id="141" name="Group 140"/>
          <p:cNvGrpSpPr/>
          <p:nvPr/>
        </p:nvGrpSpPr>
        <p:grpSpPr>
          <a:xfrm>
            <a:off x="3064060" y="3852718"/>
            <a:ext cx="130075" cy="535061"/>
            <a:chOff x="1083730" y="2776784"/>
            <a:chExt cx="2302202" cy="760976"/>
          </a:xfrm>
        </p:grpSpPr>
        <p:sp>
          <p:nvSpPr>
            <p:cNvPr id="142" name="Rounded Rectangle 141"/>
            <p:cNvSpPr/>
            <p:nvPr/>
          </p:nvSpPr>
          <p:spPr>
            <a:xfrm>
              <a:off x="1083730" y="2776784"/>
              <a:ext cx="2302202" cy="749825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 flipH="1">
              <a:off x="1442537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 flipH="1">
              <a:off x="1765806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45" name="Rectangle 144"/>
            <p:cNvSpPr/>
            <p:nvPr/>
          </p:nvSpPr>
          <p:spPr>
            <a:xfrm flipH="1">
              <a:off x="1591917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46" name="Rectangle 145"/>
            <p:cNvSpPr/>
            <p:nvPr/>
          </p:nvSpPr>
          <p:spPr>
            <a:xfrm flipH="1">
              <a:off x="2025407" y="2776784"/>
              <a:ext cx="149379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47" name="Rectangle 146"/>
            <p:cNvSpPr/>
            <p:nvPr/>
          </p:nvSpPr>
          <p:spPr>
            <a:xfrm flipH="1">
              <a:off x="2792170" y="2787935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48" name="Rectangle 147"/>
            <p:cNvSpPr/>
            <p:nvPr/>
          </p:nvSpPr>
          <p:spPr>
            <a:xfrm flipH="1">
              <a:off x="2386559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49" name="Rectangle 148"/>
            <p:cNvSpPr/>
            <p:nvPr/>
          </p:nvSpPr>
          <p:spPr>
            <a:xfrm flipH="1">
              <a:off x="3085127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3237543" y="4605561"/>
            <a:ext cx="125852" cy="527221"/>
            <a:chOff x="1517227" y="3849487"/>
            <a:chExt cx="2271444" cy="749825"/>
          </a:xfrm>
        </p:grpSpPr>
        <p:sp>
          <p:nvSpPr>
            <p:cNvPr id="151" name="Rounded Rectangle 150"/>
            <p:cNvSpPr/>
            <p:nvPr/>
          </p:nvSpPr>
          <p:spPr>
            <a:xfrm>
              <a:off x="1517227" y="3849487"/>
              <a:ext cx="2271444" cy="749825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52" name="Rectangle 151"/>
            <p:cNvSpPr/>
            <p:nvPr/>
          </p:nvSpPr>
          <p:spPr>
            <a:xfrm flipH="1">
              <a:off x="3192024" y="3849487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92" name="Rectangle 191"/>
            <p:cNvSpPr/>
            <p:nvPr/>
          </p:nvSpPr>
          <p:spPr>
            <a:xfrm flipH="1">
              <a:off x="2729241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93" name="Rectangle 192"/>
            <p:cNvSpPr/>
            <p:nvPr/>
          </p:nvSpPr>
          <p:spPr>
            <a:xfrm flipH="1">
              <a:off x="2387785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94" name="Rectangle 193"/>
            <p:cNvSpPr/>
            <p:nvPr/>
          </p:nvSpPr>
          <p:spPr>
            <a:xfrm flipH="1">
              <a:off x="2040928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</p:grpSp>
      <p:grpSp>
        <p:nvGrpSpPr>
          <p:cNvPr id="195" name="Group 194"/>
          <p:cNvGrpSpPr/>
          <p:nvPr/>
        </p:nvGrpSpPr>
        <p:grpSpPr>
          <a:xfrm>
            <a:off x="5517783" y="3829807"/>
            <a:ext cx="100555" cy="527221"/>
            <a:chOff x="4633693" y="2776784"/>
            <a:chExt cx="2302201" cy="749825"/>
          </a:xfrm>
        </p:grpSpPr>
        <p:sp>
          <p:nvSpPr>
            <p:cNvPr id="196" name="Rounded Rectangle 195"/>
            <p:cNvSpPr/>
            <p:nvPr/>
          </p:nvSpPr>
          <p:spPr>
            <a:xfrm>
              <a:off x="4633693" y="2776784"/>
              <a:ext cx="2302201" cy="749825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97" name="Rectangle 196"/>
            <p:cNvSpPr/>
            <p:nvPr/>
          </p:nvSpPr>
          <p:spPr>
            <a:xfrm flipH="1">
              <a:off x="5409396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98" name="Rectangle 197"/>
            <p:cNvSpPr/>
            <p:nvPr/>
          </p:nvSpPr>
          <p:spPr>
            <a:xfrm flipH="1">
              <a:off x="4825208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199" name="Rectangle 198"/>
            <p:cNvSpPr/>
            <p:nvPr/>
          </p:nvSpPr>
          <p:spPr>
            <a:xfrm flipH="1">
              <a:off x="5258700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00" name="Rectangle 199"/>
            <p:cNvSpPr/>
            <p:nvPr/>
          </p:nvSpPr>
          <p:spPr>
            <a:xfrm flipH="1">
              <a:off x="6410126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01" name="Rectangle 200"/>
            <p:cNvSpPr/>
            <p:nvPr/>
          </p:nvSpPr>
          <p:spPr>
            <a:xfrm flipH="1">
              <a:off x="5746382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28" name="Rectangle 227"/>
            <p:cNvSpPr/>
            <p:nvPr/>
          </p:nvSpPr>
          <p:spPr>
            <a:xfrm flipH="1">
              <a:off x="6016022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92" name="Rectangle 291"/>
            <p:cNvSpPr/>
            <p:nvPr/>
          </p:nvSpPr>
          <p:spPr>
            <a:xfrm flipH="1">
              <a:off x="5045614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</p:grpSp>
      <p:grpSp>
        <p:nvGrpSpPr>
          <p:cNvPr id="293" name="Group 292"/>
          <p:cNvGrpSpPr/>
          <p:nvPr/>
        </p:nvGrpSpPr>
        <p:grpSpPr>
          <a:xfrm>
            <a:off x="5284900" y="4597523"/>
            <a:ext cx="63020" cy="527223"/>
            <a:chOff x="4102073" y="3849484"/>
            <a:chExt cx="2183580" cy="749828"/>
          </a:xfrm>
        </p:grpSpPr>
        <p:sp>
          <p:nvSpPr>
            <p:cNvPr id="294" name="Rounded Rectangle 293"/>
            <p:cNvSpPr/>
            <p:nvPr/>
          </p:nvSpPr>
          <p:spPr>
            <a:xfrm>
              <a:off x="4102073" y="3849487"/>
              <a:ext cx="2183580" cy="749825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95" name="Rectangle 294"/>
            <p:cNvSpPr/>
            <p:nvPr/>
          </p:nvSpPr>
          <p:spPr>
            <a:xfrm flipH="1">
              <a:off x="4443308" y="3849487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96" name="Rectangle 295"/>
            <p:cNvSpPr/>
            <p:nvPr/>
          </p:nvSpPr>
          <p:spPr>
            <a:xfrm flipH="1">
              <a:off x="5823058" y="3849487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97" name="Rectangle 296"/>
            <p:cNvSpPr/>
            <p:nvPr/>
          </p:nvSpPr>
          <p:spPr>
            <a:xfrm flipH="1">
              <a:off x="5226955" y="3849487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98" name="Rectangle 297"/>
            <p:cNvSpPr/>
            <p:nvPr/>
          </p:nvSpPr>
          <p:spPr>
            <a:xfrm flipH="1">
              <a:off x="5530666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99" name="Rectangle 298"/>
            <p:cNvSpPr/>
            <p:nvPr/>
          </p:nvSpPr>
          <p:spPr>
            <a:xfrm flipH="1">
              <a:off x="4816868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00" name="Rectangle 299"/>
            <p:cNvSpPr/>
            <p:nvPr/>
          </p:nvSpPr>
          <p:spPr>
            <a:xfrm flipH="1">
              <a:off x="4629584" y="3849485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01" name="Rectangle 300"/>
            <p:cNvSpPr/>
            <p:nvPr/>
          </p:nvSpPr>
          <p:spPr>
            <a:xfrm flipH="1">
              <a:off x="4975539" y="38494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</p:grpSp>
      <p:grpSp>
        <p:nvGrpSpPr>
          <p:cNvPr id="302" name="Group 301"/>
          <p:cNvGrpSpPr/>
          <p:nvPr/>
        </p:nvGrpSpPr>
        <p:grpSpPr>
          <a:xfrm>
            <a:off x="8206198" y="3847320"/>
            <a:ext cx="132500" cy="527221"/>
            <a:chOff x="8778241" y="2776783"/>
            <a:chExt cx="2492587" cy="749826"/>
          </a:xfrm>
        </p:grpSpPr>
        <p:sp>
          <p:nvSpPr>
            <p:cNvPr id="303" name="Rounded Rectangle 302"/>
            <p:cNvSpPr/>
            <p:nvPr/>
          </p:nvSpPr>
          <p:spPr>
            <a:xfrm>
              <a:off x="8778241" y="2776784"/>
              <a:ext cx="2492587" cy="749825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04" name="Rectangle 303"/>
            <p:cNvSpPr/>
            <p:nvPr/>
          </p:nvSpPr>
          <p:spPr>
            <a:xfrm flipH="1">
              <a:off x="9245680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05" name="Rectangle 304"/>
            <p:cNvSpPr/>
            <p:nvPr/>
          </p:nvSpPr>
          <p:spPr>
            <a:xfrm flipH="1">
              <a:off x="10037714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06" name="Rectangle 305"/>
            <p:cNvSpPr/>
            <p:nvPr/>
          </p:nvSpPr>
          <p:spPr>
            <a:xfrm flipH="1">
              <a:off x="10437523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07" name="Rectangle 306"/>
            <p:cNvSpPr/>
            <p:nvPr/>
          </p:nvSpPr>
          <p:spPr>
            <a:xfrm flipH="1">
              <a:off x="10864908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08" name="Rectangle 307"/>
            <p:cNvSpPr/>
            <p:nvPr/>
          </p:nvSpPr>
          <p:spPr>
            <a:xfrm flipH="1">
              <a:off x="9835040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09" name="Rectangle 308"/>
            <p:cNvSpPr/>
            <p:nvPr/>
          </p:nvSpPr>
          <p:spPr>
            <a:xfrm flipH="1">
              <a:off x="9571565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10" name="Rectangle 309"/>
            <p:cNvSpPr/>
            <p:nvPr/>
          </p:nvSpPr>
          <p:spPr>
            <a:xfrm flipH="1">
              <a:off x="9008046" y="2776783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</p:grpSp>
      <p:grpSp>
        <p:nvGrpSpPr>
          <p:cNvPr id="311" name="Group 310"/>
          <p:cNvGrpSpPr/>
          <p:nvPr/>
        </p:nvGrpSpPr>
        <p:grpSpPr>
          <a:xfrm>
            <a:off x="7240544" y="4601083"/>
            <a:ext cx="165875" cy="527221"/>
            <a:chOff x="6484815" y="3849487"/>
            <a:chExt cx="3702278" cy="749825"/>
          </a:xfrm>
        </p:grpSpPr>
        <p:sp>
          <p:nvSpPr>
            <p:cNvPr id="312" name="Rounded Rectangle 311"/>
            <p:cNvSpPr/>
            <p:nvPr/>
          </p:nvSpPr>
          <p:spPr>
            <a:xfrm>
              <a:off x="6484815" y="3849487"/>
              <a:ext cx="3702278" cy="749825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13" name="Rectangle 312"/>
            <p:cNvSpPr/>
            <p:nvPr/>
          </p:nvSpPr>
          <p:spPr>
            <a:xfrm flipH="1">
              <a:off x="7261014" y="3849487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14" name="Rectangle 313"/>
            <p:cNvSpPr/>
            <p:nvPr/>
          </p:nvSpPr>
          <p:spPr>
            <a:xfrm flipH="1">
              <a:off x="7694508" y="3849487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15" name="Rectangle 314"/>
            <p:cNvSpPr/>
            <p:nvPr/>
          </p:nvSpPr>
          <p:spPr>
            <a:xfrm flipH="1">
              <a:off x="8369437" y="3849487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16" name="Rectangle 315"/>
            <p:cNvSpPr/>
            <p:nvPr/>
          </p:nvSpPr>
          <p:spPr>
            <a:xfrm flipH="1">
              <a:off x="8981799" y="3849487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17" name="Rectangle 316"/>
            <p:cNvSpPr/>
            <p:nvPr/>
          </p:nvSpPr>
          <p:spPr>
            <a:xfrm flipH="1">
              <a:off x="9594161" y="3849487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rgbClr val="FFFFFF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18" name="Rectangle 317"/>
            <p:cNvSpPr/>
            <p:nvPr/>
          </p:nvSpPr>
          <p:spPr>
            <a:xfrm flipH="1">
              <a:off x="7076701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19" name="Rectangle 318"/>
            <p:cNvSpPr/>
            <p:nvPr/>
          </p:nvSpPr>
          <p:spPr>
            <a:xfrm flipH="1">
              <a:off x="7476511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25" name="Rectangle 324"/>
            <p:cNvSpPr/>
            <p:nvPr/>
          </p:nvSpPr>
          <p:spPr>
            <a:xfrm flipH="1">
              <a:off x="7903896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26" name="Rectangle 325"/>
            <p:cNvSpPr/>
            <p:nvPr/>
          </p:nvSpPr>
          <p:spPr>
            <a:xfrm flipH="1">
              <a:off x="8605347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327" name="Rectangle 326"/>
            <p:cNvSpPr/>
            <p:nvPr/>
          </p:nvSpPr>
          <p:spPr>
            <a:xfrm flipH="1">
              <a:off x="9432541" y="3849487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</p:grpSp>
      <p:grpSp>
        <p:nvGrpSpPr>
          <p:cNvPr id="328" name="Group 327"/>
          <p:cNvGrpSpPr/>
          <p:nvPr/>
        </p:nvGrpSpPr>
        <p:grpSpPr>
          <a:xfrm>
            <a:off x="8835219" y="2756831"/>
            <a:ext cx="457610" cy="518765"/>
            <a:chOff x="6315327" y="1295400"/>
            <a:chExt cx="457610" cy="518765"/>
          </a:xfrm>
          <a:solidFill>
            <a:srgbClr val="00B0F0"/>
          </a:solidFill>
        </p:grpSpPr>
        <p:sp>
          <p:nvSpPr>
            <p:cNvPr id="329" name="Vertical Scroll 328"/>
            <p:cNvSpPr/>
            <p:nvPr/>
          </p:nvSpPr>
          <p:spPr>
            <a:xfrm>
              <a:off x="6315327" y="1295400"/>
              <a:ext cx="259128" cy="304800"/>
            </a:xfrm>
            <a:prstGeom prst="verticalScroll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200"/>
            </a:p>
          </p:txBody>
        </p:sp>
        <p:sp>
          <p:nvSpPr>
            <p:cNvPr id="330" name="Vertical Scroll 329"/>
            <p:cNvSpPr/>
            <p:nvPr/>
          </p:nvSpPr>
          <p:spPr>
            <a:xfrm>
              <a:off x="6414568" y="1402383"/>
              <a:ext cx="259128" cy="304800"/>
            </a:xfrm>
            <a:prstGeom prst="verticalScroll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200"/>
            </a:p>
          </p:txBody>
        </p:sp>
        <p:sp>
          <p:nvSpPr>
            <p:cNvPr id="331" name="Vertical Scroll 330"/>
            <p:cNvSpPr/>
            <p:nvPr/>
          </p:nvSpPr>
          <p:spPr>
            <a:xfrm>
              <a:off x="6513809" y="1509365"/>
              <a:ext cx="259128" cy="304800"/>
            </a:xfrm>
            <a:prstGeom prst="verticalScroll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200"/>
            </a:p>
          </p:txBody>
        </p:sp>
      </p:grpSp>
      <p:pic>
        <p:nvPicPr>
          <p:cNvPr id="332" name="Picture 3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7502" y="2791889"/>
            <a:ext cx="485819" cy="484200"/>
          </a:xfrm>
          <a:prstGeom prst="rect">
            <a:avLst/>
          </a:prstGeom>
        </p:spPr>
      </p:pic>
      <p:grpSp>
        <p:nvGrpSpPr>
          <p:cNvPr id="333" name="Group 332"/>
          <p:cNvGrpSpPr/>
          <p:nvPr/>
        </p:nvGrpSpPr>
        <p:grpSpPr>
          <a:xfrm>
            <a:off x="8805175" y="4631895"/>
            <a:ext cx="457610" cy="518765"/>
            <a:chOff x="6315327" y="1295400"/>
            <a:chExt cx="457610" cy="518765"/>
          </a:xfrm>
          <a:solidFill>
            <a:srgbClr val="00B0F0"/>
          </a:solidFill>
        </p:grpSpPr>
        <p:sp>
          <p:nvSpPr>
            <p:cNvPr id="334" name="Vertical Scroll 333"/>
            <p:cNvSpPr/>
            <p:nvPr/>
          </p:nvSpPr>
          <p:spPr>
            <a:xfrm>
              <a:off x="6315327" y="1295400"/>
              <a:ext cx="259128" cy="304800"/>
            </a:xfrm>
            <a:prstGeom prst="verticalScroll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200"/>
            </a:p>
          </p:txBody>
        </p:sp>
        <p:sp>
          <p:nvSpPr>
            <p:cNvPr id="335" name="Vertical Scroll 334"/>
            <p:cNvSpPr/>
            <p:nvPr/>
          </p:nvSpPr>
          <p:spPr>
            <a:xfrm>
              <a:off x="6414568" y="1402383"/>
              <a:ext cx="259128" cy="304800"/>
            </a:xfrm>
            <a:prstGeom prst="verticalScroll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200"/>
            </a:p>
          </p:txBody>
        </p:sp>
        <p:sp>
          <p:nvSpPr>
            <p:cNvPr id="336" name="Vertical Scroll 335"/>
            <p:cNvSpPr/>
            <p:nvPr/>
          </p:nvSpPr>
          <p:spPr>
            <a:xfrm>
              <a:off x="6513809" y="1509365"/>
              <a:ext cx="259128" cy="304800"/>
            </a:xfrm>
            <a:prstGeom prst="verticalScroll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200"/>
            </a:p>
          </p:txBody>
        </p:sp>
      </p:grpSp>
      <p:pic>
        <p:nvPicPr>
          <p:cNvPr id="337" name="Picture 3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855" y="4666265"/>
            <a:ext cx="908034" cy="479608"/>
          </a:xfrm>
          <a:prstGeom prst="rect">
            <a:avLst/>
          </a:prstGeom>
        </p:spPr>
      </p:pic>
      <p:pic>
        <p:nvPicPr>
          <p:cNvPr id="338" name="Picture 3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7459" y="4666953"/>
            <a:ext cx="485819" cy="484200"/>
          </a:xfrm>
          <a:prstGeom prst="rect">
            <a:avLst/>
          </a:prstGeom>
        </p:spPr>
      </p:pic>
      <p:sp>
        <p:nvSpPr>
          <p:cNvPr id="230" name="Rounded Rectangle 229" hidden="1"/>
          <p:cNvSpPr/>
          <p:nvPr/>
        </p:nvSpPr>
        <p:spPr>
          <a:xfrm>
            <a:off x="2538284" y="3663067"/>
            <a:ext cx="7836323" cy="1617969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Calibri Light" panose="020F0302020204030204" pitchFamily="34" charset="0"/>
              </a:rPr>
              <a:t>Constraining the implementation lets us think of the entire distributed system as hosts taking one step at a time.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77FC1-9AC3-FA49-A045-21EB6B76CD53}" type="datetime1">
              <a:rPr lang="en-US" smtClean="0"/>
              <a:t>11/7/24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93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75781E-6 1.71875E-6 L -0.06726 -0.0001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69" y="-16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4063E-6 4.47917E-6 L -0.02527 -0.00017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0" y="-16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7969E-6 -3.64583E-6 L -0.01599 0.0003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6" y="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 animBg="1"/>
      <p:bldP spid="136" grpId="0" animBg="1"/>
      <p:bldP spid="137" grpId="0" animBg="1"/>
      <p:bldP spid="138" grpId="0" animBg="1"/>
      <p:bldP spid="138" grpId="1" animBg="1"/>
      <p:bldP spid="139" grpId="0" animBg="1"/>
      <p:bldP spid="139" grpId="1" animBg="1"/>
      <p:bldP spid="140" grpId="0" animBg="1"/>
      <p:bldP spid="140" grpId="1" animBg="1"/>
      <p:bldP spid="23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6" name="Group 165"/>
          <p:cNvGrpSpPr/>
          <p:nvPr/>
        </p:nvGrpSpPr>
        <p:grpSpPr>
          <a:xfrm>
            <a:off x="4263083" y="2691489"/>
            <a:ext cx="3665834" cy="1005086"/>
            <a:chOff x="4633693" y="2776784"/>
            <a:chExt cx="2302201" cy="749825"/>
          </a:xfrm>
        </p:grpSpPr>
        <p:sp>
          <p:nvSpPr>
            <p:cNvPr id="191" name="Rounded Rectangle 190"/>
            <p:cNvSpPr/>
            <p:nvPr/>
          </p:nvSpPr>
          <p:spPr>
            <a:xfrm>
              <a:off x="4633693" y="2776784"/>
              <a:ext cx="2302201" cy="749825"/>
            </a:xfrm>
            <a:prstGeom prst="roundRect">
              <a:avLst/>
            </a:prstGeom>
            <a:solidFill>
              <a:srgbClr val="808785"/>
            </a:solidFill>
            <a:ln>
              <a:solidFill>
                <a:srgbClr val="00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4353">
                <a:defRPr/>
              </a:pPr>
              <a:endParaRPr lang="en-US" sz="1406" dirty="0">
                <a:solidFill>
                  <a:schemeClr val="bg2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202" name="Rectangle 201"/>
            <p:cNvSpPr/>
            <p:nvPr/>
          </p:nvSpPr>
          <p:spPr>
            <a:xfrm flipH="1">
              <a:off x="5469961" y="2776784"/>
              <a:ext cx="149380" cy="74982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C</a:t>
              </a:r>
            </a:p>
          </p:txBody>
        </p:sp>
        <p:sp>
          <p:nvSpPr>
            <p:cNvPr id="203" name="Rectangle 202"/>
            <p:cNvSpPr/>
            <p:nvPr/>
          </p:nvSpPr>
          <p:spPr>
            <a:xfrm flipH="1">
              <a:off x="4825208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04" name="Rectangle 203"/>
            <p:cNvSpPr/>
            <p:nvPr/>
          </p:nvSpPr>
          <p:spPr>
            <a:xfrm flipH="1">
              <a:off x="5258700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05" name="Rectangle 204"/>
            <p:cNvSpPr/>
            <p:nvPr/>
          </p:nvSpPr>
          <p:spPr>
            <a:xfrm flipH="1">
              <a:off x="6410126" y="2776784"/>
              <a:ext cx="149380" cy="7498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L</a:t>
              </a:r>
            </a:p>
          </p:txBody>
        </p:sp>
        <p:sp>
          <p:nvSpPr>
            <p:cNvPr id="206" name="Rectangle 205"/>
            <p:cNvSpPr/>
            <p:nvPr/>
          </p:nvSpPr>
          <p:spPr>
            <a:xfrm flipH="1">
              <a:off x="5746382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rgbClr val="FFFFFF"/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207" name="Rectangle 206"/>
            <p:cNvSpPr/>
            <p:nvPr/>
          </p:nvSpPr>
          <p:spPr>
            <a:xfrm flipH="1">
              <a:off x="6016022" y="2776784"/>
              <a:ext cx="149380" cy="74982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rgbClr val="FFFFFF"/>
                  </a:solidFill>
                  <a:latin typeface="Calibri Light" panose="020F0302020204030204" pitchFamily="34" charset="0"/>
                </a:rPr>
                <a:t>S</a:t>
              </a:r>
            </a:p>
          </p:txBody>
        </p:sp>
        <p:sp>
          <p:nvSpPr>
            <p:cNvPr id="208" name="Rectangle 207"/>
            <p:cNvSpPr/>
            <p:nvPr/>
          </p:nvSpPr>
          <p:spPr>
            <a:xfrm flipH="1">
              <a:off x="5045614" y="2776784"/>
              <a:ext cx="149380" cy="749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6" dirty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libri Light" panose="020F0302020204030204" pitchFamily="34" charset="0"/>
                </a:rPr>
                <a:t>R</a:t>
              </a:r>
            </a:p>
          </p:txBody>
        </p:sp>
      </p:grpSp>
      <p:sp>
        <p:nvSpPr>
          <p:cNvPr id="291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797" dirty="0">
                <a:latin typeface="Calibri Light" panose="020F0302020204030204" pitchFamily="34" charset="0"/>
              </a:rPr>
              <a:t>Reading the clock is a “non-mover”</a:t>
            </a:r>
          </a:p>
        </p:txBody>
      </p:sp>
      <p:sp>
        <p:nvSpPr>
          <p:cNvPr id="230" name="Rounded Rectangle 229" hidden="1"/>
          <p:cNvSpPr/>
          <p:nvPr/>
        </p:nvSpPr>
        <p:spPr>
          <a:xfrm>
            <a:off x="2538284" y="3663067"/>
            <a:ext cx="7836323" cy="1617969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Calibri Light" panose="020F0302020204030204" pitchFamily="34" charset="0"/>
              </a:rPr>
              <a:t>Constraining the implementation lets us think of the entire distributed system as hosts taking one step at a time.</a:t>
            </a:r>
          </a:p>
        </p:txBody>
      </p:sp>
      <p:sp>
        <p:nvSpPr>
          <p:cNvPr id="231" name="Rounded Rectangular Callout 230"/>
          <p:cNvSpPr/>
          <p:nvPr/>
        </p:nvSpPr>
        <p:spPr>
          <a:xfrm>
            <a:off x="3887644" y="4494970"/>
            <a:ext cx="4532245" cy="1103398"/>
          </a:xfrm>
          <a:prstGeom prst="wedgeRoundRectCallout">
            <a:avLst>
              <a:gd name="adj1" fmla="val -19650"/>
              <a:gd name="adj2" fmla="val -38151"/>
              <a:gd name="adj3" fmla="val 16667"/>
            </a:avLst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Calibri Light" panose="020F0302020204030204" pitchFamily="34" charset="0"/>
              </a:rPr>
              <a:t>You can only have one of these, and it must be the “atomic point”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B0EFD-D39B-3C48-B0C4-AED0133B86F1}" type="datetime1">
              <a:rPr lang="en-US" smtClean="0"/>
              <a:t>11/7/24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371395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/>
          <p:nvPr/>
        </p:nvSpPr>
        <p:spPr>
          <a:xfrm>
            <a:off x="2816139" y="2969370"/>
            <a:ext cx="3090805" cy="2233361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t" anchorCtr="0">
            <a:noAutofit/>
          </a:bodyPr>
          <a:lstStyle/>
          <a:p>
            <a:pPr algn="ctr" defTabSz="410751" hangingPunct="0"/>
            <a:r>
              <a:rPr lang="en-US" sz="2531">
                <a:solidFill>
                  <a:srgbClr val="000000"/>
                </a:solidFill>
                <a:latin typeface="Calibri Light" charset="0"/>
                <a:ea typeface="Calibri Light" charset="0"/>
                <a:cs typeface="Calibri Light" charset="0"/>
                <a:sym typeface="Gill Sans Light"/>
              </a:rPr>
              <a:t>Distributed system</a:t>
            </a:r>
            <a:endParaRPr lang="en-US" sz="2531" dirty="0">
              <a:solidFill>
                <a:srgbClr val="000000"/>
              </a:solidFill>
              <a:latin typeface="Calibri Light" charset="0"/>
              <a:ea typeface="Calibri Light" charset="0"/>
              <a:cs typeface="Calibri Light" charset="0"/>
              <a:sym typeface="Gill Sans Light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275248" y="3816339"/>
            <a:ext cx="778294" cy="879410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noAutofit/>
          </a:bodyPr>
          <a:lstStyle/>
          <a:p>
            <a:pPr algn="ctr" defTabSz="410751" hangingPunct="0"/>
            <a:r>
              <a:rPr lang="en-US" sz="2531" dirty="0">
                <a:solidFill>
                  <a:srgbClr val="000000"/>
                </a:solidFill>
                <a:latin typeface="Calibri Light" charset="0"/>
                <a:ea typeface="Calibri Light" charset="0"/>
                <a:cs typeface="Calibri Light" charset="0"/>
                <a:sym typeface="Gill Sans Light"/>
              </a:rPr>
              <a:t>Host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229120" y="3602027"/>
            <a:ext cx="1347914" cy="879410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noAutofit/>
          </a:bodyPr>
          <a:lstStyle/>
          <a:p>
            <a:pPr algn="ctr" defTabSz="410751" hangingPunct="0"/>
            <a:r>
              <a:rPr lang="en-US" sz="2531" dirty="0">
                <a:solidFill>
                  <a:srgbClr val="000000"/>
                </a:solidFill>
                <a:latin typeface="Calibri Light" charset="0"/>
                <a:ea typeface="Calibri Light" charset="0"/>
                <a:cs typeface="Calibri Light" charset="0"/>
                <a:sym typeface="Gill Sans Light"/>
              </a:rPr>
              <a:t>Network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168092" y="3709183"/>
            <a:ext cx="778294" cy="879410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noAutofit/>
          </a:bodyPr>
          <a:lstStyle/>
          <a:p>
            <a:pPr algn="ctr" defTabSz="410751" hangingPunct="0"/>
            <a:r>
              <a:rPr lang="en-US" sz="2531" dirty="0">
                <a:solidFill>
                  <a:srgbClr val="000000"/>
                </a:solidFill>
                <a:latin typeface="Calibri Light" charset="0"/>
                <a:ea typeface="Calibri Light" charset="0"/>
                <a:cs typeface="Calibri Light" charset="0"/>
                <a:sym typeface="Gill Sans Light"/>
              </a:rPr>
              <a:t>Host</a:t>
            </a:r>
          </a:p>
        </p:txBody>
      </p:sp>
      <p:sp>
        <p:nvSpPr>
          <p:cNvPr id="5" name="Rectangle 4"/>
          <p:cNvSpPr/>
          <p:nvPr/>
        </p:nvSpPr>
        <p:spPr>
          <a:xfrm>
            <a:off x="3063999" y="3600807"/>
            <a:ext cx="778294" cy="879410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000000"/>
            </a:solidFill>
            <a:prstDash val="sysDot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noAutofit/>
          </a:bodyPr>
          <a:lstStyle/>
          <a:p>
            <a:pPr algn="ctr" defTabSz="410751" hangingPunct="0"/>
            <a:r>
              <a:rPr lang="en-US" sz="2531" dirty="0">
                <a:solidFill>
                  <a:srgbClr val="000000">
                    <a:alpha val="42000"/>
                  </a:srgbClr>
                </a:solidFill>
                <a:latin typeface="Calibri Light" charset="0"/>
                <a:ea typeface="Calibri Light" charset="0"/>
                <a:cs typeface="Calibri Light" charset="0"/>
                <a:sym typeface="Gill Sans Light"/>
              </a:rPr>
              <a:t>Host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979214" y="1286582"/>
            <a:ext cx="778294" cy="879410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noAutofit/>
          </a:bodyPr>
          <a:lstStyle/>
          <a:p>
            <a:pPr algn="ctr" defTabSz="410751" hangingPunct="0"/>
            <a:r>
              <a:rPr lang="en-US" sz="2531" dirty="0">
                <a:solidFill>
                  <a:srgbClr val="000000"/>
                </a:solidFill>
                <a:latin typeface="Calibri Light" charset="0"/>
                <a:ea typeface="Calibri Light" charset="0"/>
                <a:cs typeface="Calibri Light" charset="0"/>
                <a:sym typeface="Gill Sans Light"/>
              </a:rPr>
              <a:t>Spec</a:t>
            </a:r>
          </a:p>
        </p:txBody>
      </p:sp>
      <p:sp>
        <p:nvSpPr>
          <p:cNvPr id="15" name="Down Arrow 14"/>
          <p:cNvSpPr/>
          <p:nvPr/>
        </p:nvSpPr>
        <p:spPr>
          <a:xfrm rot="10800000">
            <a:off x="4169851" y="2278049"/>
            <a:ext cx="451342" cy="573207"/>
          </a:xfrm>
          <a:prstGeom prst="downArrow">
            <a:avLst/>
          </a:prstGeom>
          <a:solidFill>
            <a:srgbClr val="FFFFFF"/>
          </a:solidFill>
          <a:ln w="19050" cap="flat">
            <a:solidFill>
              <a:srgbClr val="000000"/>
            </a:solidFill>
            <a:prstDash val="sysDot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hangingPunct="0"/>
            <a:endParaRPr lang="en-US" sz="2531">
              <a:solidFill>
                <a:srgbClr val="FFFFFF"/>
              </a:solidFill>
              <a:sym typeface="Gill Sans Light"/>
            </a:endParaRPr>
          </a:p>
        </p:txBody>
      </p:sp>
      <p:sp>
        <p:nvSpPr>
          <p:cNvPr id="12" name="Down Arrow 11"/>
          <p:cNvSpPr/>
          <p:nvPr/>
        </p:nvSpPr>
        <p:spPr>
          <a:xfrm rot="10800000">
            <a:off x="7296243" y="2260226"/>
            <a:ext cx="451342" cy="573207"/>
          </a:xfrm>
          <a:prstGeom prst="downArrow">
            <a:avLst/>
          </a:prstGeom>
          <a:solidFill>
            <a:srgbClr val="FFFFFF"/>
          </a:solidFill>
          <a:ln w="1905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hangingPunct="0"/>
            <a:endParaRPr lang="en-US" sz="2531">
              <a:solidFill>
                <a:srgbClr val="FFFFFF"/>
              </a:solidFill>
              <a:sym typeface="Gill Sans Ligh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132768" y="3600807"/>
            <a:ext cx="778294" cy="879410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noAutofit/>
          </a:bodyPr>
          <a:lstStyle/>
          <a:p>
            <a:pPr algn="ctr" defTabSz="410751" hangingPunct="0"/>
            <a:r>
              <a:rPr lang="en-US" sz="2531" dirty="0">
                <a:solidFill>
                  <a:srgbClr val="000000"/>
                </a:solidFill>
                <a:latin typeface="Calibri Light" charset="0"/>
                <a:ea typeface="Calibri Light" charset="0"/>
                <a:cs typeface="Calibri Light" charset="0"/>
                <a:sym typeface="Gill Sans Light"/>
              </a:rPr>
              <a:t>Host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264302" y="1256820"/>
            <a:ext cx="0" cy="4206336"/>
          </a:xfrm>
          <a:prstGeom prst="line">
            <a:avLst/>
          </a:prstGeom>
          <a:noFill/>
          <a:ln w="25400" cap="flat">
            <a:solidFill>
              <a:srgbClr val="5A5F5E"/>
            </a:solidFill>
            <a:prstDash val="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" name="Left Brace 7"/>
          <p:cNvSpPr/>
          <p:nvPr/>
        </p:nvSpPr>
        <p:spPr>
          <a:xfrm rot="5400000">
            <a:off x="4327531" y="-695629"/>
            <a:ext cx="214867" cy="3571500"/>
          </a:xfrm>
          <a:prstGeom prst="leftBrace">
            <a:avLst>
              <a:gd name="adj1" fmla="val 30621"/>
              <a:gd name="adj2" fmla="val 50000"/>
            </a:avLst>
          </a:prstGeom>
          <a:noFill/>
          <a:ln w="25400" cap="flat">
            <a:solidFill>
              <a:srgbClr val="5A5F5E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4293" tIns="32146" rIns="64293" bIns="32146" numCol="1" spcCol="38100" rtlCol="0" anchor="t">
            <a:noAutofit/>
          </a:bodyPr>
          <a:lstStyle/>
          <a:p>
            <a:pPr defTabSz="642915" latinLnBrk="1" hangingPunct="0"/>
            <a:endParaRPr lang="en-US" sz="1266">
              <a:solidFill>
                <a:srgbClr val="000000"/>
              </a:solidFill>
            </a:endParaRPr>
          </a:p>
        </p:txBody>
      </p:sp>
      <p:sp>
        <p:nvSpPr>
          <p:cNvPr id="20" name="Left Brace 19"/>
          <p:cNvSpPr/>
          <p:nvPr/>
        </p:nvSpPr>
        <p:spPr>
          <a:xfrm rot="5400000">
            <a:off x="7972330" y="-695629"/>
            <a:ext cx="214867" cy="3571500"/>
          </a:xfrm>
          <a:prstGeom prst="leftBrace">
            <a:avLst>
              <a:gd name="adj1" fmla="val 30621"/>
              <a:gd name="adj2" fmla="val 50000"/>
            </a:avLst>
          </a:prstGeom>
          <a:noFill/>
          <a:ln w="25400" cap="flat">
            <a:solidFill>
              <a:srgbClr val="5A5F5E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4293" tIns="32146" rIns="64293" bIns="32146" numCol="1" spcCol="38100" rtlCol="0" anchor="t">
            <a:noAutofit/>
          </a:bodyPr>
          <a:lstStyle/>
          <a:p>
            <a:pPr defTabSz="642915" latinLnBrk="1" hangingPunct="0"/>
            <a:endParaRPr lang="en-US" sz="1266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53112" y="5214784"/>
            <a:ext cx="2513035" cy="111088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hangingPunct="0"/>
            <a:r>
              <a:rPr lang="en-US" sz="3375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*.</a:t>
            </a:r>
            <a:r>
              <a:rPr lang="en-US" sz="3375" dirty="0" err="1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t.dfy</a:t>
            </a:r>
            <a:endParaRPr lang="en-US" sz="3375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 defTabSz="410751" hangingPunct="0"/>
            <a:r>
              <a:rPr lang="en-US" sz="3375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(Trusted)</a:t>
            </a:r>
            <a:endParaRPr lang="en-US" sz="3375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  <a:sym typeface="Gill Sans Ligh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294013" y="5214784"/>
            <a:ext cx="2541229" cy="111088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hangingPunct="0"/>
            <a:r>
              <a:rPr lang="en-US" sz="3375" dirty="0">
                <a:latin typeface="Calibri" charset="0"/>
                <a:ea typeface="Calibri" charset="0"/>
                <a:cs typeface="Calibri" charset="0"/>
              </a:rPr>
              <a:t>*.</a:t>
            </a:r>
            <a:r>
              <a:rPr lang="en-US" sz="3375" dirty="0" err="1">
                <a:latin typeface="Calibri" charset="0"/>
                <a:ea typeface="Calibri" charset="0"/>
                <a:cs typeface="Calibri" charset="0"/>
              </a:rPr>
              <a:t>v.dfy</a:t>
            </a:r>
            <a:endParaRPr lang="en-US" sz="3375" dirty="0">
              <a:latin typeface="Calibri" charset="0"/>
              <a:ea typeface="Calibri" charset="0"/>
              <a:cs typeface="Calibri" charset="0"/>
              <a:sym typeface="Gill Sans Light"/>
            </a:endParaRPr>
          </a:p>
          <a:p>
            <a:pPr algn="ctr" defTabSz="410751" hangingPunct="0"/>
            <a:r>
              <a:rPr lang="en-US" sz="3375" dirty="0">
                <a:latin typeface="Calibri" charset="0"/>
                <a:ea typeface="Calibri" charset="0"/>
                <a:cs typeface="Calibri" charset="0"/>
                <a:sym typeface="Gill Sans Light"/>
              </a:rPr>
              <a:t>(Verified)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FB8E-A062-5848-80F9-F47F7833BF2E}" type="datetime1">
              <a:rPr lang="en-US" smtClean="0"/>
              <a:t>11/7/24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4</a:t>
            </a:fld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2787895" y="532344"/>
            <a:ext cx="3381315" cy="44146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hangingPunct="0"/>
            <a:r>
              <a:rPr lang="en-US" sz="2400" dirty="0">
                <a:ea typeface="Calibri Light" charset="0"/>
                <a:cs typeface="Calibri Light" charset="0"/>
                <a:sym typeface="Gill Sans Light"/>
              </a:rPr>
              <a:t>code you need to inspect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220715" y="521502"/>
            <a:ext cx="4162053" cy="44146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hangingPunct="0"/>
            <a:r>
              <a:rPr lang="en-US" sz="2400" dirty="0">
                <a:ea typeface="Calibri Light" charset="0"/>
                <a:cs typeface="Calibri Light" charset="0"/>
                <a:sym typeface="Gill Sans Light"/>
              </a:rPr>
              <a:t>code the verifier checks for you</a:t>
            </a:r>
          </a:p>
        </p:txBody>
      </p:sp>
    </p:spTree>
    <p:extLst>
      <p:ext uri="{BB962C8B-B14F-4D97-AF65-F5344CB8AC3E}">
        <p14:creationId xmlns:p14="http://schemas.microsoft.com/office/powerpoint/2010/main" val="11812572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verification game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Player 1: the benign verification expert</a:t>
            </a:r>
          </a:p>
          <a:p>
            <a:r>
              <a:rPr lang="en-US" dirty="0"/>
              <a:t>Player 2: the malicious engineer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DBB9F-DC3D-6446-BAB4-7519EF92C0F2}" type="datetime1">
              <a:rPr lang="en-US" smtClean="0"/>
              <a:t>11/7/24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5</a:t>
            </a:fld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838200" y="3058160"/>
            <a:ext cx="6456680" cy="835495"/>
            <a:chOff x="838200" y="3058160"/>
            <a:chExt cx="6456680" cy="83549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0" y="3058160"/>
              <a:ext cx="835495" cy="835495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1818640" y="3062658"/>
              <a:ext cx="54762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Player 1 sets up the trusted environment</a:t>
              </a:r>
            </a:p>
            <a:p>
              <a:r>
                <a:rPr lang="en-US" sz="2400" dirty="0"/>
                <a:t>(i.e. all </a:t>
              </a:r>
              <a:r>
                <a:rPr lang="en-US" sz="2200" dirty="0">
                  <a:latin typeface="Consolas" charset="0"/>
                  <a:ea typeface="Consolas" charset="0"/>
                  <a:cs typeface="Consolas" charset="0"/>
                </a:rPr>
                <a:t>.</a:t>
              </a:r>
              <a:r>
                <a:rPr lang="en-US" sz="2200" dirty="0" err="1">
                  <a:latin typeface="Consolas" charset="0"/>
                  <a:ea typeface="Consolas" charset="0"/>
                  <a:cs typeface="Consolas" charset="0"/>
                </a:rPr>
                <a:t>t.dfy</a:t>
              </a:r>
              <a:r>
                <a:rPr lang="en-US" sz="2400" dirty="0"/>
                <a:t> files)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377012" y="3992873"/>
            <a:ext cx="6768935" cy="835495"/>
            <a:chOff x="3377012" y="3992873"/>
            <a:chExt cx="6768935" cy="835495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10452" y="3992873"/>
              <a:ext cx="835495" cy="835495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3377012" y="3992873"/>
              <a:ext cx="59334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Player 2 writes the implementation and proof</a:t>
              </a:r>
            </a:p>
            <a:p>
              <a:r>
                <a:rPr lang="en-US" sz="2400" dirty="0"/>
                <a:t>(i.e. all </a:t>
              </a:r>
              <a:r>
                <a:rPr lang="en-US" sz="2200" dirty="0">
                  <a:latin typeface="Consolas" charset="0"/>
                  <a:ea typeface="Consolas" charset="0"/>
                  <a:cs typeface="Consolas" charset="0"/>
                </a:rPr>
                <a:t>.</a:t>
              </a:r>
              <a:r>
                <a:rPr lang="en-US" sz="2200" dirty="0" err="1">
                  <a:latin typeface="Consolas" charset="0"/>
                  <a:ea typeface="Consolas" charset="0"/>
                  <a:cs typeface="Consolas" charset="0"/>
                </a:rPr>
                <a:t>v.dfy</a:t>
              </a:r>
              <a:r>
                <a:rPr lang="en-US" sz="2400" dirty="0"/>
                <a:t> files)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838200" y="4923088"/>
            <a:ext cx="6456680" cy="835495"/>
            <a:chOff x="838200" y="4923088"/>
            <a:chExt cx="6456680" cy="835495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0" y="4923088"/>
              <a:ext cx="835495" cy="835495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1818640" y="5110002"/>
              <a:ext cx="54762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Player 1 runs the build system</a:t>
              </a:r>
            </a:p>
          </p:txBody>
        </p:sp>
      </p:grpSp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920" y="1855346"/>
            <a:ext cx="403695" cy="40369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9045" y="2406019"/>
            <a:ext cx="404687" cy="40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513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/>
          <p:nvPr/>
        </p:nvSpPr>
        <p:spPr>
          <a:xfrm>
            <a:off x="2816139" y="2969370"/>
            <a:ext cx="3090805" cy="2233361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t" anchorCtr="0">
            <a:noAutofit/>
          </a:bodyPr>
          <a:lstStyle/>
          <a:p>
            <a:pPr algn="ctr" defTabSz="410751" hangingPunct="0"/>
            <a:r>
              <a:rPr lang="en-US" sz="2531">
                <a:solidFill>
                  <a:srgbClr val="000000"/>
                </a:solidFill>
                <a:latin typeface="Calibri Light" charset="0"/>
                <a:ea typeface="Calibri Light" charset="0"/>
                <a:cs typeface="Calibri Light" charset="0"/>
                <a:sym typeface="Gill Sans Light"/>
              </a:rPr>
              <a:t>Distributed system</a:t>
            </a:r>
            <a:endParaRPr lang="en-US" sz="2531" dirty="0">
              <a:solidFill>
                <a:srgbClr val="000000"/>
              </a:solidFill>
              <a:latin typeface="Calibri Light" charset="0"/>
              <a:ea typeface="Calibri Light" charset="0"/>
              <a:cs typeface="Calibri Light" charset="0"/>
              <a:sym typeface="Gill Sans Light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275248" y="3816339"/>
            <a:ext cx="778294" cy="879410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noAutofit/>
          </a:bodyPr>
          <a:lstStyle/>
          <a:p>
            <a:pPr algn="ctr" defTabSz="410751" hangingPunct="0"/>
            <a:r>
              <a:rPr lang="en-US" sz="2531" dirty="0">
                <a:solidFill>
                  <a:srgbClr val="000000"/>
                </a:solidFill>
                <a:latin typeface="Calibri Light" charset="0"/>
                <a:ea typeface="Calibri Light" charset="0"/>
                <a:cs typeface="Calibri Light" charset="0"/>
                <a:sym typeface="Gill Sans Light"/>
              </a:rPr>
              <a:t>Host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229120" y="3602027"/>
            <a:ext cx="1347914" cy="879410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noAutofit/>
          </a:bodyPr>
          <a:lstStyle/>
          <a:p>
            <a:pPr algn="ctr" defTabSz="410751" hangingPunct="0"/>
            <a:r>
              <a:rPr lang="en-US" sz="2531" dirty="0">
                <a:solidFill>
                  <a:srgbClr val="000000"/>
                </a:solidFill>
                <a:latin typeface="Calibri Light" charset="0"/>
                <a:ea typeface="Calibri Light" charset="0"/>
                <a:cs typeface="Calibri Light" charset="0"/>
                <a:sym typeface="Gill Sans Light"/>
              </a:rPr>
              <a:t>Network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168092" y="3709183"/>
            <a:ext cx="778294" cy="879410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noAutofit/>
          </a:bodyPr>
          <a:lstStyle/>
          <a:p>
            <a:pPr algn="ctr" defTabSz="410751" hangingPunct="0"/>
            <a:r>
              <a:rPr lang="en-US" sz="2531" dirty="0">
                <a:solidFill>
                  <a:srgbClr val="000000"/>
                </a:solidFill>
                <a:latin typeface="Calibri Light" charset="0"/>
                <a:ea typeface="Calibri Light" charset="0"/>
                <a:cs typeface="Calibri Light" charset="0"/>
                <a:sym typeface="Gill Sans Light"/>
              </a:rPr>
              <a:t>Host</a:t>
            </a:r>
          </a:p>
        </p:txBody>
      </p:sp>
      <p:sp>
        <p:nvSpPr>
          <p:cNvPr id="5" name="Rectangle 4"/>
          <p:cNvSpPr/>
          <p:nvPr/>
        </p:nvSpPr>
        <p:spPr>
          <a:xfrm>
            <a:off x="3063999" y="3600807"/>
            <a:ext cx="778294" cy="879410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000000"/>
            </a:solidFill>
            <a:prstDash val="sysDot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noAutofit/>
          </a:bodyPr>
          <a:lstStyle/>
          <a:p>
            <a:pPr algn="ctr" defTabSz="410751" hangingPunct="0"/>
            <a:r>
              <a:rPr lang="en-US" sz="2531" dirty="0">
                <a:solidFill>
                  <a:srgbClr val="000000">
                    <a:alpha val="42000"/>
                  </a:srgbClr>
                </a:solidFill>
                <a:latin typeface="Calibri Light" charset="0"/>
                <a:ea typeface="Calibri Light" charset="0"/>
                <a:cs typeface="Calibri Light" charset="0"/>
                <a:sym typeface="Gill Sans Light"/>
              </a:rPr>
              <a:t>Host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979214" y="1286582"/>
            <a:ext cx="778294" cy="879410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noAutofit/>
          </a:bodyPr>
          <a:lstStyle/>
          <a:p>
            <a:pPr algn="ctr" defTabSz="410751" hangingPunct="0"/>
            <a:r>
              <a:rPr lang="en-US" sz="2531" dirty="0">
                <a:solidFill>
                  <a:srgbClr val="000000"/>
                </a:solidFill>
                <a:latin typeface="Calibri Light" charset="0"/>
                <a:ea typeface="Calibri Light" charset="0"/>
                <a:cs typeface="Calibri Light" charset="0"/>
                <a:sym typeface="Gill Sans Light"/>
              </a:rPr>
              <a:t>Spec</a:t>
            </a:r>
          </a:p>
        </p:txBody>
      </p:sp>
      <p:sp>
        <p:nvSpPr>
          <p:cNvPr id="15" name="Down Arrow 14"/>
          <p:cNvSpPr/>
          <p:nvPr/>
        </p:nvSpPr>
        <p:spPr>
          <a:xfrm rot="10800000">
            <a:off x="4169851" y="2278049"/>
            <a:ext cx="451342" cy="573207"/>
          </a:xfrm>
          <a:prstGeom prst="downArrow">
            <a:avLst/>
          </a:prstGeom>
          <a:solidFill>
            <a:srgbClr val="FFFFFF"/>
          </a:solidFill>
          <a:ln w="19050" cap="flat">
            <a:solidFill>
              <a:srgbClr val="000000"/>
            </a:solidFill>
            <a:prstDash val="sysDot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hangingPunct="0"/>
            <a:endParaRPr lang="en-US" sz="2531">
              <a:solidFill>
                <a:srgbClr val="FFFFFF"/>
              </a:solidFill>
              <a:sym typeface="Gill Sans Light"/>
            </a:endParaRPr>
          </a:p>
        </p:txBody>
      </p:sp>
      <p:sp>
        <p:nvSpPr>
          <p:cNvPr id="12" name="Down Arrow 11"/>
          <p:cNvSpPr/>
          <p:nvPr/>
        </p:nvSpPr>
        <p:spPr>
          <a:xfrm rot="10800000">
            <a:off x="7374621" y="2260226"/>
            <a:ext cx="451342" cy="573207"/>
          </a:xfrm>
          <a:prstGeom prst="downArrow">
            <a:avLst/>
          </a:prstGeom>
          <a:solidFill>
            <a:srgbClr val="FFFFFF"/>
          </a:solidFill>
          <a:ln w="1905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hangingPunct="0"/>
            <a:endParaRPr lang="en-US" sz="2531">
              <a:solidFill>
                <a:srgbClr val="FFFFFF"/>
              </a:solidFill>
              <a:sym typeface="Gill Sans Ligh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211146" y="3600807"/>
            <a:ext cx="778294" cy="879410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noAutofit/>
          </a:bodyPr>
          <a:lstStyle/>
          <a:p>
            <a:pPr algn="ctr" defTabSz="410751" hangingPunct="0"/>
            <a:r>
              <a:rPr lang="en-US" sz="2531" dirty="0">
                <a:solidFill>
                  <a:srgbClr val="000000"/>
                </a:solidFill>
                <a:latin typeface="Calibri Light" charset="0"/>
                <a:ea typeface="Calibri Light" charset="0"/>
                <a:cs typeface="Calibri Light" charset="0"/>
                <a:sym typeface="Gill Sans Light"/>
              </a:rPr>
              <a:t>Host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264302" y="1256820"/>
            <a:ext cx="0" cy="4206336"/>
          </a:xfrm>
          <a:prstGeom prst="line">
            <a:avLst/>
          </a:prstGeom>
          <a:noFill/>
          <a:ln w="25400" cap="flat">
            <a:solidFill>
              <a:srgbClr val="5A5F5E"/>
            </a:solidFill>
            <a:prstDash val="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" name="Left Brace 7"/>
          <p:cNvSpPr/>
          <p:nvPr/>
        </p:nvSpPr>
        <p:spPr>
          <a:xfrm rot="5400000">
            <a:off x="4327531" y="-695629"/>
            <a:ext cx="214867" cy="3571500"/>
          </a:xfrm>
          <a:prstGeom prst="leftBrace">
            <a:avLst>
              <a:gd name="adj1" fmla="val 30621"/>
              <a:gd name="adj2" fmla="val 50000"/>
            </a:avLst>
          </a:prstGeom>
          <a:noFill/>
          <a:ln w="25400" cap="flat">
            <a:solidFill>
              <a:srgbClr val="5A5F5E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4293" tIns="32146" rIns="64293" bIns="32146" numCol="1" spcCol="38100" rtlCol="0" anchor="t">
            <a:noAutofit/>
          </a:bodyPr>
          <a:lstStyle/>
          <a:p>
            <a:pPr defTabSz="642915" latinLnBrk="1" hangingPunct="0"/>
            <a:endParaRPr lang="en-US" sz="1266">
              <a:solidFill>
                <a:srgbClr val="000000"/>
              </a:solidFill>
            </a:endParaRPr>
          </a:p>
        </p:txBody>
      </p:sp>
      <p:sp>
        <p:nvSpPr>
          <p:cNvPr id="20" name="Left Brace 19"/>
          <p:cNvSpPr/>
          <p:nvPr/>
        </p:nvSpPr>
        <p:spPr>
          <a:xfrm rot="5400000">
            <a:off x="7972330" y="-695629"/>
            <a:ext cx="214867" cy="3571500"/>
          </a:xfrm>
          <a:prstGeom prst="leftBrace">
            <a:avLst>
              <a:gd name="adj1" fmla="val 30621"/>
              <a:gd name="adj2" fmla="val 50000"/>
            </a:avLst>
          </a:prstGeom>
          <a:noFill/>
          <a:ln w="25400" cap="flat">
            <a:solidFill>
              <a:srgbClr val="5A5F5E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4293" tIns="32146" rIns="64293" bIns="32146" numCol="1" spcCol="38100" rtlCol="0" anchor="t">
            <a:noAutofit/>
          </a:bodyPr>
          <a:lstStyle/>
          <a:p>
            <a:pPr defTabSz="642915" latinLnBrk="1" hangingPunct="0"/>
            <a:endParaRPr lang="en-US" sz="1266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53112" y="5214784"/>
            <a:ext cx="2513035" cy="111088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hangingPunct="0"/>
            <a:r>
              <a:rPr lang="en-US" sz="3375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*.</a:t>
            </a:r>
            <a:r>
              <a:rPr lang="en-US" sz="3375" dirty="0" err="1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t.dfy</a:t>
            </a:r>
            <a:endParaRPr lang="en-US" sz="3375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 defTabSz="410751" hangingPunct="0"/>
            <a:r>
              <a:rPr lang="en-US" sz="3375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(Trusted)</a:t>
            </a:r>
            <a:endParaRPr lang="en-US" sz="3375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  <a:sym typeface="Gill Sans Ligh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294013" y="5214784"/>
            <a:ext cx="2541229" cy="111088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hangingPunct="0"/>
            <a:r>
              <a:rPr lang="en-US" sz="3375" dirty="0">
                <a:latin typeface="Calibri" charset="0"/>
                <a:ea typeface="Calibri" charset="0"/>
                <a:cs typeface="Calibri" charset="0"/>
              </a:rPr>
              <a:t>*.</a:t>
            </a:r>
            <a:r>
              <a:rPr lang="en-US" sz="3375" dirty="0" err="1">
                <a:latin typeface="Calibri" charset="0"/>
                <a:ea typeface="Calibri" charset="0"/>
                <a:cs typeface="Calibri" charset="0"/>
              </a:rPr>
              <a:t>v.dfy</a:t>
            </a:r>
            <a:endParaRPr lang="en-US" sz="3375" dirty="0">
              <a:latin typeface="Calibri" charset="0"/>
              <a:ea typeface="Calibri" charset="0"/>
              <a:cs typeface="Calibri" charset="0"/>
              <a:sym typeface="Gill Sans Light"/>
            </a:endParaRPr>
          </a:p>
          <a:p>
            <a:pPr algn="ctr" defTabSz="410751" hangingPunct="0"/>
            <a:r>
              <a:rPr lang="en-US" sz="3375" dirty="0">
                <a:latin typeface="Calibri" charset="0"/>
                <a:ea typeface="Calibri" charset="0"/>
                <a:cs typeface="Calibri" charset="0"/>
                <a:sym typeface="Gill Sans Light"/>
              </a:rPr>
              <a:t>(Verified)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27415" y="2736298"/>
            <a:ext cx="7732606" cy="418384"/>
          </a:xfrm>
          <a:prstGeom prst="rect">
            <a:avLst/>
          </a:prstGeom>
          <a:solidFill>
            <a:srgbClr val="B7DEE8"/>
          </a:solidFill>
          <a:ln w="254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defTabSz="410751" hangingPunct="0"/>
            <a:r>
              <a:rPr lang="en-US" sz="2250" dirty="0">
                <a:solidFill>
                  <a:srgbClr val="535353"/>
                </a:solidFill>
                <a:latin typeface="Calibri Light" charset="0"/>
                <a:ea typeface="Calibri Light" charset="0"/>
                <a:cs typeface="Calibri Light" charset="0"/>
                <a:sym typeface="Gill Sans Light"/>
              </a:rPr>
              <a:t>Q: Can the abstraction function </a:t>
            </a:r>
            <a:r>
              <a:rPr lang="en-US" sz="1969" dirty="0">
                <a:solidFill>
                  <a:srgbClr val="535353"/>
                </a:solidFill>
                <a:latin typeface="Consolas" charset="0"/>
                <a:ea typeface="Consolas" charset="0"/>
                <a:cs typeface="Consolas" charset="0"/>
                <a:sym typeface="Gill Sans Light"/>
              </a:rPr>
              <a:t>Abstraction()</a:t>
            </a:r>
            <a:r>
              <a:rPr lang="en-US" sz="2250" dirty="0">
                <a:solidFill>
                  <a:srgbClr val="535353"/>
                </a:solidFill>
                <a:latin typeface="Calibri Light" charset="0"/>
                <a:ea typeface="Calibri Light" charset="0"/>
                <a:cs typeface="Calibri Light" charset="0"/>
                <a:sym typeface="Gill Sans Light"/>
              </a:rPr>
              <a:t> be untrusted?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BF-2D16-964F-A075-2283113ABB3E}" type="datetime1">
              <a:rPr lang="en-US" smtClean="0"/>
              <a:t>11/7/24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6</a:t>
            </a:fld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2787895" y="532344"/>
            <a:ext cx="3381315" cy="44146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hangingPunct="0"/>
            <a:r>
              <a:rPr lang="en-US" sz="2400" dirty="0">
                <a:ea typeface="Calibri Light" charset="0"/>
                <a:cs typeface="Calibri Light" charset="0"/>
                <a:sym typeface="Gill Sans Light"/>
              </a:rPr>
              <a:t>code you need to inspect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220715" y="521502"/>
            <a:ext cx="4162053" cy="44146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hangingPunct="0"/>
            <a:r>
              <a:rPr lang="en-US" sz="2400" dirty="0">
                <a:ea typeface="Calibri Light" charset="0"/>
                <a:cs typeface="Calibri Light" charset="0"/>
                <a:sym typeface="Gill Sans Light"/>
              </a:rPr>
              <a:t>code the verifier checks for you</a:t>
            </a:r>
          </a:p>
        </p:txBody>
      </p:sp>
    </p:spTree>
    <p:extLst>
      <p:ext uri="{BB962C8B-B14F-4D97-AF65-F5344CB8AC3E}">
        <p14:creationId xmlns:p14="http://schemas.microsoft.com/office/powerpoint/2010/main" val="177428609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73"/>
          <p:cNvSpPr txBox="1">
            <a:spLocks/>
          </p:cNvSpPr>
          <p:nvPr/>
        </p:nvSpPr>
        <p:spPr>
          <a:xfrm>
            <a:off x="1926592" y="223345"/>
            <a:ext cx="8643938" cy="1367654"/>
          </a:xfrm>
          <a:prstGeom prst="rect">
            <a:avLst/>
          </a:prstGeom>
        </p:spPr>
        <p:txBody>
          <a:bodyPr/>
          <a:lstStyle>
            <a:lvl1pPr marL="304800" marR="0" indent="-304800" algn="l" defTabSz="584200" rtl="0" latinLnBrk="0">
              <a:lnSpc>
                <a:spcPct val="120000"/>
              </a:lnSpc>
              <a:spcBef>
                <a:spcPts val="3800"/>
              </a:spcBef>
              <a:spcAft>
                <a:spcPts val="0"/>
              </a:spcAft>
              <a:buClr>
                <a:srgbClr val="535353"/>
              </a:buClr>
              <a:buSzPct val="82000"/>
              <a:buFontTx/>
              <a:buChar char="•"/>
              <a:tabLst/>
              <a:defRPr sz="4600" b="0" i="0" u="none" strike="noStrike" cap="none" spc="0" baseline="0">
                <a:ln>
                  <a:noFill/>
                </a:ln>
                <a:solidFill>
                  <a:srgbClr val="525252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1pPr>
            <a:lvl2pPr marL="685800" marR="0" indent="-304800" algn="l" defTabSz="584200" rtl="0" latinLnBrk="0">
              <a:lnSpc>
                <a:spcPct val="120000"/>
              </a:lnSpc>
              <a:spcBef>
                <a:spcPts val="3800"/>
              </a:spcBef>
              <a:spcAft>
                <a:spcPts val="0"/>
              </a:spcAft>
              <a:buClr>
                <a:srgbClr val="535353"/>
              </a:buClr>
              <a:buSzPct val="82000"/>
              <a:buFontTx/>
              <a:buChar char="•"/>
              <a:tabLst/>
              <a:defRPr sz="4600" b="0" i="0" u="none" strike="noStrike" cap="none" spc="0" baseline="0">
                <a:ln>
                  <a:noFill/>
                </a:ln>
                <a:solidFill>
                  <a:srgbClr val="525252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1066800" marR="0" indent="-304800" algn="l" defTabSz="584200" rtl="0" latinLnBrk="0">
              <a:lnSpc>
                <a:spcPct val="120000"/>
              </a:lnSpc>
              <a:spcBef>
                <a:spcPts val="3800"/>
              </a:spcBef>
              <a:spcAft>
                <a:spcPts val="0"/>
              </a:spcAft>
              <a:buClr>
                <a:srgbClr val="535353"/>
              </a:buClr>
              <a:buSzPct val="82000"/>
              <a:buFontTx/>
              <a:buChar char="•"/>
              <a:tabLst/>
              <a:defRPr sz="4600" b="0" i="0" u="none" strike="noStrike" cap="none" spc="0" baseline="0">
                <a:ln>
                  <a:noFill/>
                </a:ln>
                <a:solidFill>
                  <a:srgbClr val="525252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1447800" marR="0" indent="-304800" algn="l" defTabSz="584200" rtl="0" latinLnBrk="0">
              <a:lnSpc>
                <a:spcPct val="120000"/>
              </a:lnSpc>
              <a:spcBef>
                <a:spcPts val="3800"/>
              </a:spcBef>
              <a:spcAft>
                <a:spcPts val="0"/>
              </a:spcAft>
              <a:buClr>
                <a:srgbClr val="535353"/>
              </a:buClr>
              <a:buSzPct val="82000"/>
              <a:buFontTx/>
              <a:buChar char="•"/>
              <a:tabLst/>
              <a:defRPr sz="4600" b="0" i="0" u="none" strike="noStrike" cap="none" spc="0" baseline="0">
                <a:ln>
                  <a:noFill/>
                </a:ln>
                <a:solidFill>
                  <a:srgbClr val="525252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1828800" marR="0" indent="-304800" algn="l" defTabSz="584200" rtl="0" latinLnBrk="0">
              <a:lnSpc>
                <a:spcPct val="120000"/>
              </a:lnSpc>
              <a:spcBef>
                <a:spcPts val="3800"/>
              </a:spcBef>
              <a:spcAft>
                <a:spcPts val="0"/>
              </a:spcAft>
              <a:buClr>
                <a:srgbClr val="535353"/>
              </a:buClr>
              <a:buSzPct val="82000"/>
              <a:buFontTx/>
              <a:buChar char="•"/>
              <a:tabLst/>
              <a:defRPr sz="4600" b="0" i="0" u="none" strike="noStrike" cap="none" spc="0" baseline="0">
                <a:ln>
                  <a:noFill/>
                </a:ln>
                <a:solidFill>
                  <a:srgbClr val="525252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2209800" marR="0" indent="-304800" algn="l" defTabSz="584200" rtl="0" latinLnBrk="0">
              <a:lnSpc>
                <a:spcPct val="120000"/>
              </a:lnSpc>
              <a:spcBef>
                <a:spcPts val="3800"/>
              </a:spcBef>
              <a:spcAft>
                <a:spcPts val="0"/>
              </a:spcAft>
              <a:buClr>
                <a:srgbClr val="535353"/>
              </a:buClr>
              <a:buSzPct val="82000"/>
              <a:buFontTx/>
              <a:buChar char="•"/>
              <a:tabLst/>
              <a:defRPr sz="4600" b="0" i="0" u="none" strike="noStrike" cap="none" spc="0" baseline="0">
                <a:ln>
                  <a:noFill/>
                </a:ln>
                <a:solidFill>
                  <a:srgbClr val="525252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2590800" marR="0" indent="-304800" algn="l" defTabSz="584200" rtl="0" latinLnBrk="0">
              <a:lnSpc>
                <a:spcPct val="120000"/>
              </a:lnSpc>
              <a:spcBef>
                <a:spcPts val="3800"/>
              </a:spcBef>
              <a:spcAft>
                <a:spcPts val="0"/>
              </a:spcAft>
              <a:buClr>
                <a:srgbClr val="535353"/>
              </a:buClr>
              <a:buSzPct val="82000"/>
              <a:buFontTx/>
              <a:buChar char="•"/>
              <a:tabLst/>
              <a:defRPr sz="4600" b="0" i="0" u="none" strike="noStrike" cap="none" spc="0" baseline="0">
                <a:ln>
                  <a:noFill/>
                </a:ln>
                <a:solidFill>
                  <a:srgbClr val="525252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2971800" marR="0" indent="-304800" algn="l" defTabSz="584200" rtl="0" latinLnBrk="0">
              <a:lnSpc>
                <a:spcPct val="120000"/>
              </a:lnSpc>
              <a:spcBef>
                <a:spcPts val="3800"/>
              </a:spcBef>
              <a:spcAft>
                <a:spcPts val="0"/>
              </a:spcAft>
              <a:buClr>
                <a:srgbClr val="535353"/>
              </a:buClr>
              <a:buSzPct val="82000"/>
              <a:buFontTx/>
              <a:buChar char="•"/>
              <a:tabLst/>
              <a:defRPr sz="4600" b="0" i="0" u="none" strike="noStrike" cap="none" spc="0" baseline="0">
                <a:ln>
                  <a:noFill/>
                </a:ln>
                <a:solidFill>
                  <a:srgbClr val="525252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3352800" marR="0" indent="-304800" algn="l" defTabSz="584200" rtl="0" latinLnBrk="0">
              <a:lnSpc>
                <a:spcPct val="120000"/>
              </a:lnSpc>
              <a:spcBef>
                <a:spcPts val="3800"/>
              </a:spcBef>
              <a:spcAft>
                <a:spcPts val="0"/>
              </a:spcAft>
              <a:buClr>
                <a:srgbClr val="535353"/>
              </a:buClr>
              <a:buSzPct val="82000"/>
              <a:buFontTx/>
              <a:buChar char="•"/>
              <a:tabLst/>
              <a:defRPr sz="4600" b="0" i="0" u="none" strike="noStrike" cap="none" spc="0" baseline="0">
                <a:ln>
                  <a:noFill/>
                </a:ln>
                <a:solidFill>
                  <a:srgbClr val="525252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marL="0" indent="0">
              <a:buNone/>
            </a:pPr>
            <a:endParaRPr lang="en-US" sz="3234" dirty="0">
              <a:latin typeface="Calibri Light" panose="020F03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65446" y="2195069"/>
            <a:ext cx="5676653" cy="2213555"/>
          </a:xfrm>
          <a:prstGeom prst="rect">
            <a:avLst/>
          </a:prstGeom>
          <a:solidFill>
            <a:srgbClr val="B7DEE8"/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pPr lvl="0" algn="l"/>
            <a:r>
              <a:rPr lang="en" sz="1969" dirty="0">
                <a:latin typeface="Consolas"/>
                <a:ea typeface="Consolas"/>
                <a:cs typeface="Consolas"/>
                <a:sym typeface="Consolas"/>
              </a:rPr>
              <a:t>function </a:t>
            </a:r>
            <a:r>
              <a:rPr lang="en-US" sz="1969" dirty="0">
                <a:latin typeface="Consolas"/>
                <a:ea typeface="Consolas"/>
                <a:cs typeface="Consolas"/>
                <a:sym typeface="Consolas"/>
              </a:rPr>
              <a:t>Abstraction</a:t>
            </a:r>
            <a:r>
              <a:rPr lang="en" sz="1969" dirty="0">
                <a:latin typeface="Consolas"/>
                <a:ea typeface="Consolas"/>
                <a:cs typeface="Consolas"/>
                <a:sym typeface="Consolas"/>
              </a:rPr>
              <a:t>(v:</a:t>
            </a:r>
            <a:r>
              <a:rPr lang="en-US" sz="1969" dirty="0">
                <a:latin typeface="Consolas"/>
                <a:ea typeface="Consolas"/>
                <a:cs typeface="Consolas"/>
                <a:sym typeface="Consolas"/>
              </a:rPr>
              <a:t>Variables</a:t>
            </a:r>
            <a:r>
              <a:rPr lang="en" sz="1969" dirty="0">
                <a:latin typeface="Consolas"/>
                <a:ea typeface="Consolas"/>
                <a:cs typeface="Consolas"/>
                <a:sym typeface="Consolas"/>
              </a:rPr>
              <a:t>) : </a:t>
            </a:r>
            <a:endParaRPr lang="en-US" sz="1969" dirty="0">
              <a:latin typeface="Consolas"/>
              <a:ea typeface="Consolas"/>
              <a:cs typeface="Consolas"/>
              <a:sym typeface="Consolas"/>
            </a:endParaRPr>
          </a:p>
          <a:p>
            <a:pPr lvl="0" algn="l"/>
            <a:r>
              <a:rPr lang="en-US" sz="1969" dirty="0">
                <a:latin typeface="Consolas"/>
                <a:ea typeface="Consolas"/>
                <a:cs typeface="Consolas"/>
                <a:sym typeface="Consolas"/>
              </a:rPr>
              <a:t>		</a:t>
            </a:r>
            <a:r>
              <a:rPr lang="en-US" sz="1969" dirty="0" err="1">
                <a:latin typeface="Consolas"/>
                <a:ea typeface="Consolas"/>
                <a:cs typeface="Consolas"/>
                <a:sym typeface="Consolas"/>
              </a:rPr>
              <a:t>Spec.Variables</a:t>
            </a:r>
            <a:r>
              <a:rPr lang="en" sz="1969" dirty="0">
                <a:latin typeface="Consolas"/>
                <a:ea typeface="Consolas"/>
                <a:cs typeface="Consolas"/>
                <a:sym typeface="Consolas"/>
              </a:rPr>
              <a:t> {</a:t>
            </a:r>
          </a:p>
          <a:p>
            <a:pPr indent="321457"/>
            <a:r>
              <a:rPr lang="en" sz="1969" dirty="0" err="1">
                <a:latin typeface="Consolas"/>
                <a:ea typeface="Consolas"/>
                <a:cs typeface="Consolas"/>
                <a:sym typeface="Consolas"/>
              </a:rPr>
              <a:t>var</a:t>
            </a:r>
            <a:r>
              <a:rPr lang="en" sz="1969" dirty="0">
                <a:latin typeface="Consolas"/>
                <a:ea typeface="Consolas"/>
                <a:cs typeface="Consolas"/>
                <a:sym typeface="Consolas"/>
              </a:rPr>
              <a:t> a0 :| </a:t>
            </a:r>
            <a:r>
              <a:rPr lang="en-US" sz="1969" dirty="0">
                <a:latin typeface="Consolas"/>
                <a:ea typeface="Consolas"/>
                <a:cs typeface="Consolas"/>
                <a:sym typeface="Consolas"/>
              </a:rPr>
              <a:t>Spec</a:t>
            </a:r>
            <a:r>
              <a:rPr lang="en" sz="1969" dirty="0" err="1">
                <a:latin typeface="Consolas"/>
                <a:ea typeface="Consolas"/>
                <a:cs typeface="Consolas"/>
                <a:sym typeface="Consolas"/>
              </a:rPr>
              <a:t>Init</a:t>
            </a:r>
            <a:r>
              <a:rPr lang="en" sz="1969" dirty="0">
                <a:latin typeface="Consolas"/>
                <a:ea typeface="Consolas"/>
                <a:cs typeface="Consolas"/>
                <a:sym typeface="Consolas"/>
              </a:rPr>
              <a:t>(a0);</a:t>
            </a:r>
          </a:p>
          <a:p>
            <a:pPr indent="321457"/>
            <a:r>
              <a:rPr lang="en" sz="1969" dirty="0">
                <a:latin typeface="Consolas"/>
                <a:ea typeface="Consolas"/>
                <a:cs typeface="Consolas"/>
                <a:sym typeface="Consolas"/>
              </a:rPr>
              <a:t>a0</a:t>
            </a:r>
          </a:p>
          <a:p>
            <a:pPr lvl="0" algn="l"/>
            <a:r>
              <a:rPr lang="en" sz="1969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lvl="0" algn="l"/>
            <a:endParaRPr lang="en" sz="1969" dirty="0">
              <a:latin typeface="Consolas"/>
              <a:ea typeface="Consolas"/>
              <a:cs typeface="Consolas"/>
              <a:sym typeface="Consolas"/>
            </a:endParaRPr>
          </a:p>
          <a:p>
            <a:pPr lvl="0" algn="l"/>
            <a:r>
              <a:rPr lang="en" sz="1969" dirty="0">
                <a:latin typeface="Consolas"/>
                <a:ea typeface="Consolas"/>
                <a:cs typeface="Consolas"/>
                <a:sym typeface="Consolas"/>
              </a:rPr>
              <a:t>predicate </a:t>
            </a:r>
            <a:r>
              <a:rPr lang="en" sz="1969" dirty="0" err="1">
                <a:latin typeface="Consolas"/>
                <a:ea typeface="Consolas"/>
                <a:cs typeface="Consolas"/>
                <a:sym typeface="Consolas"/>
              </a:rPr>
              <a:t>Inv</a:t>
            </a:r>
            <a:r>
              <a:rPr lang="en" sz="1969" dirty="0">
                <a:latin typeface="Consolas"/>
                <a:ea typeface="Consolas"/>
                <a:cs typeface="Consolas"/>
                <a:sym typeface="Consolas"/>
              </a:rPr>
              <a:t>(v:</a:t>
            </a:r>
            <a:r>
              <a:rPr lang="en-US" sz="1969" dirty="0">
                <a:latin typeface="Consolas"/>
                <a:ea typeface="Consolas"/>
                <a:cs typeface="Consolas"/>
                <a:sym typeface="Consolas"/>
              </a:rPr>
              <a:t>Variables</a:t>
            </a:r>
            <a:r>
              <a:rPr lang="en" sz="1969" dirty="0">
                <a:latin typeface="Consolas"/>
                <a:ea typeface="Consolas"/>
                <a:cs typeface="Consolas"/>
                <a:sym typeface="Consolas"/>
              </a:rPr>
              <a:t>) { true }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1729192" y="2960769"/>
            <a:ext cx="1994196" cy="654293"/>
          </a:xfrm>
          <a:prstGeom prst="wedgeRoundRectCallout">
            <a:avLst>
              <a:gd name="adj1" fmla="val 104559"/>
              <a:gd name="adj2" fmla="val 863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27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hangingPunct="0"/>
            <a:r>
              <a:rPr lang="en-US" sz="1687">
                <a:solidFill>
                  <a:srgbClr val="000000"/>
                </a:solidFill>
                <a:latin typeface="Calibri Light" charset="0"/>
                <a:ea typeface="Calibri Light" charset="0"/>
                <a:cs typeface="Calibri Light" charset="0"/>
                <a:sym typeface="Gill Sans Light"/>
              </a:rPr>
              <a:t>Always returns the initial state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marL="0" indent="0"/>
            <a:r>
              <a:rPr lang="en-US" dirty="0">
                <a:latin typeface="Calibri Light" panose="020F0302020204030204" pitchFamily="34" charset="0"/>
              </a:rPr>
              <a:t>What if the abstraction function pretended nothing ever happened?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0D4B-D1AF-FC41-9F2C-3F7013E10B81}" type="datetime1">
              <a:rPr lang="en-US" smtClean="0"/>
              <a:t>11/7/24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217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08076" y="2345544"/>
            <a:ext cx="6246543" cy="2213555"/>
          </a:xfrm>
          <a:prstGeom prst="rect">
            <a:avLst/>
          </a:prstGeom>
          <a:solidFill>
            <a:srgbClr val="B7DEE8"/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pPr lvl="0" algn="l"/>
            <a:r>
              <a:rPr lang="en" sz="1969" dirty="0">
                <a:latin typeface="Consolas"/>
                <a:ea typeface="Consolas"/>
                <a:cs typeface="Consolas"/>
                <a:sym typeface="Consolas"/>
              </a:rPr>
              <a:t>datatype </a:t>
            </a:r>
            <a:r>
              <a:rPr lang="en-US" sz="1969" dirty="0">
                <a:latin typeface="Consolas"/>
                <a:ea typeface="Consolas"/>
                <a:cs typeface="Consolas"/>
                <a:sym typeface="Consolas"/>
              </a:rPr>
              <a:t>Variables</a:t>
            </a:r>
            <a:r>
              <a:rPr lang="en" sz="1969" dirty="0">
                <a:latin typeface="Consolas"/>
                <a:ea typeface="Consolas"/>
                <a:cs typeface="Consolas"/>
                <a:sym typeface="Consolas"/>
              </a:rPr>
              <a:t> = </a:t>
            </a:r>
            <a:r>
              <a:rPr lang="en-US" sz="1969" dirty="0">
                <a:latin typeface="Consolas"/>
                <a:ea typeface="Consolas"/>
                <a:cs typeface="Consolas"/>
                <a:sym typeface="Consolas"/>
              </a:rPr>
              <a:t>Variables</a:t>
            </a:r>
            <a:r>
              <a:rPr lang="en" sz="1969" dirty="0"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969" dirty="0" err="1">
                <a:latin typeface="Consolas"/>
                <a:ea typeface="Consolas"/>
                <a:cs typeface="Consolas"/>
                <a:sym typeface="Consolas"/>
              </a:rPr>
              <a:t>actualState</a:t>
            </a:r>
            <a:r>
              <a:rPr lang="en" sz="1969" dirty="0">
                <a:latin typeface="Consolas"/>
                <a:ea typeface="Consolas"/>
                <a:cs typeface="Consolas"/>
                <a:sym typeface="Consolas"/>
              </a:rPr>
              <a:t>: Stuff, </a:t>
            </a:r>
            <a:r>
              <a:rPr lang="en" sz="1969" b="1" dirty="0" err="1">
                <a:latin typeface="Consolas"/>
                <a:ea typeface="Consolas"/>
                <a:cs typeface="Consolas"/>
                <a:sym typeface="Consolas"/>
              </a:rPr>
              <a:t>fakeState</a:t>
            </a:r>
            <a:r>
              <a:rPr lang="en" sz="1969" b="1" dirty="0">
                <a:latin typeface="Consolas"/>
                <a:ea typeface="Consolas"/>
                <a:cs typeface="Consolas"/>
                <a:sym typeface="Consolas"/>
              </a:rPr>
              <a:t>: </a:t>
            </a:r>
            <a:r>
              <a:rPr lang="en" sz="1969" b="1" dirty="0" err="1">
                <a:latin typeface="Consolas"/>
                <a:ea typeface="Consolas"/>
                <a:cs typeface="Consolas"/>
                <a:sym typeface="Consolas"/>
              </a:rPr>
              <a:t>HostState</a:t>
            </a:r>
            <a:r>
              <a:rPr lang="en" sz="1969" dirty="0">
                <a:latin typeface="Consolas"/>
                <a:ea typeface="Consolas"/>
                <a:cs typeface="Consolas"/>
                <a:sym typeface="Consolas"/>
              </a:rPr>
              <a:t>)</a:t>
            </a:r>
          </a:p>
          <a:p>
            <a:pPr lvl="0" algn="l">
              <a:buClr>
                <a:schemeClr val="dk1"/>
              </a:buClr>
              <a:buSzPts val="1100"/>
            </a:pPr>
            <a:endParaRPr lang="en" sz="1969" dirty="0">
              <a:latin typeface="Consolas"/>
              <a:ea typeface="Consolas"/>
              <a:cs typeface="Consolas"/>
              <a:sym typeface="Consolas"/>
            </a:endParaRPr>
          </a:p>
          <a:p>
            <a:pPr lvl="0" algn="l"/>
            <a:r>
              <a:rPr lang="en" sz="1969" dirty="0">
                <a:latin typeface="Consolas"/>
                <a:ea typeface="Consolas"/>
                <a:cs typeface="Consolas"/>
                <a:sym typeface="Consolas"/>
              </a:rPr>
              <a:t>function </a:t>
            </a:r>
            <a:r>
              <a:rPr lang="en-US" sz="1969" dirty="0">
                <a:latin typeface="Consolas"/>
                <a:ea typeface="Consolas"/>
                <a:cs typeface="Consolas"/>
                <a:sym typeface="Consolas"/>
              </a:rPr>
              <a:t>Abstraction</a:t>
            </a:r>
            <a:r>
              <a:rPr lang="en" sz="1969" dirty="0">
                <a:latin typeface="Consolas"/>
                <a:ea typeface="Consolas"/>
                <a:cs typeface="Consolas"/>
                <a:sym typeface="Consolas"/>
              </a:rPr>
              <a:t>(v:</a:t>
            </a:r>
            <a:r>
              <a:rPr lang="en-US" sz="1969" dirty="0">
                <a:latin typeface="Consolas"/>
                <a:ea typeface="Consolas"/>
                <a:cs typeface="Consolas"/>
                <a:sym typeface="Consolas"/>
              </a:rPr>
              <a:t>Variables</a:t>
            </a:r>
            <a:r>
              <a:rPr lang="en" sz="1969" dirty="0">
                <a:latin typeface="Consolas"/>
                <a:ea typeface="Consolas"/>
                <a:cs typeface="Consolas"/>
                <a:sym typeface="Consolas"/>
              </a:rPr>
              <a:t>) : </a:t>
            </a:r>
            <a:r>
              <a:rPr lang="en-US" sz="1969" dirty="0" err="1">
                <a:latin typeface="Consolas"/>
                <a:ea typeface="Consolas"/>
                <a:cs typeface="Consolas"/>
                <a:sym typeface="Consolas"/>
              </a:rPr>
              <a:t>Spec.Variables</a:t>
            </a:r>
            <a:r>
              <a:rPr lang="en" sz="1969" dirty="0">
                <a:latin typeface="Consolas"/>
                <a:ea typeface="Consolas"/>
                <a:cs typeface="Consolas"/>
                <a:sym typeface="Consolas"/>
              </a:rPr>
              <a:t> {</a:t>
            </a:r>
          </a:p>
          <a:p>
            <a:pPr lvl="0" algn="l">
              <a:buClr>
                <a:schemeClr val="dk1"/>
              </a:buClr>
              <a:buSzPts val="1100"/>
            </a:pPr>
            <a:r>
              <a:rPr lang="en" sz="1969" b="1" dirty="0"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lang="en" sz="1969" b="1" dirty="0" err="1">
                <a:latin typeface="Consolas"/>
                <a:ea typeface="Consolas"/>
                <a:cs typeface="Consolas"/>
                <a:sym typeface="Consolas"/>
              </a:rPr>
              <a:t>v.fakeState</a:t>
            </a:r>
            <a:endParaRPr lang="en" sz="1969" b="1" dirty="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buClr>
                <a:schemeClr val="dk1"/>
              </a:buClr>
              <a:buSzPts val="1100"/>
            </a:pPr>
            <a:r>
              <a:rPr lang="en" sz="1969" dirty="0">
                <a:latin typeface="Consolas"/>
                <a:ea typeface="Consolas"/>
                <a:cs typeface="Consolas"/>
                <a:sym typeface="Consolas"/>
              </a:rPr>
              <a:t>}</a:t>
            </a:r>
            <a:endParaRPr lang="en" sz="1969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1782752" y="3931300"/>
            <a:ext cx="1994196" cy="367052"/>
          </a:xfrm>
          <a:prstGeom prst="wedgeRoundRectCallout">
            <a:avLst>
              <a:gd name="adj1" fmla="val 76434"/>
              <a:gd name="adj2" fmla="val -20040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27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hangingPunct="0"/>
            <a:r>
              <a:rPr lang="en-US" sz="1687" dirty="0">
                <a:solidFill>
                  <a:srgbClr val="000000"/>
                </a:solidFill>
                <a:latin typeface="Calibri Light" charset="0"/>
                <a:ea typeface="Calibri Light" charset="0"/>
                <a:cs typeface="Calibri Light" charset="0"/>
                <a:sym typeface="Gill Sans Light"/>
              </a:rPr>
              <a:t>Returns fake state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mr-IN" dirty="0">
                <a:latin typeface="Calibri Light" panose="020F0302020204030204" pitchFamily="34" charset="0"/>
              </a:rPr>
              <a:t>…</a:t>
            </a:r>
            <a:r>
              <a:rPr lang="en-US" dirty="0">
                <a:latin typeface="Calibri Light" panose="020F0302020204030204" pitchFamily="34" charset="0"/>
              </a:rPr>
              <a:t>or just made up a fake story?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96598-F54C-1D4B-86A3-3CF86ECC49B9}" type="datetime1">
              <a:rPr lang="en-US" smtClean="0"/>
              <a:t>11/7/24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121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D024F-F9FA-F8B1-20D8-630A00D48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Events to the rescue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ECDF6D-DB96-88B5-6867-2E48DDB8A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52392-5B54-AE40-A3E2-FDB1853BCBFB}" type="datetime1">
              <a:rPr lang="en-US" smtClean="0"/>
              <a:t>11/7/24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8B016E-89E6-8537-46A2-7FA2E323E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91DFC9-172B-8D79-D2A1-6353A0275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9</a:t>
            </a:fld>
            <a:endParaRPr lang="en-US"/>
          </a:p>
        </p:txBody>
      </p:sp>
      <p:sp>
        <p:nvSpPr>
          <p:cNvPr id="6" name="Google Shape;77;p16">
            <a:extLst>
              <a:ext uri="{FF2B5EF4-FFF2-40B4-BE49-F238E27FC236}">
                <a16:creationId xmlns:a16="http://schemas.microsoft.com/office/drawing/2014/main" id="{AE972991-09C5-4525-C78E-7730013EBCAB}"/>
              </a:ext>
            </a:extLst>
          </p:cNvPr>
          <p:cNvSpPr txBox="1"/>
          <p:nvPr/>
        </p:nvSpPr>
        <p:spPr>
          <a:xfrm>
            <a:off x="1196167" y="1767167"/>
            <a:ext cx="10100444" cy="3507747"/>
          </a:xfrm>
          <a:prstGeom prst="rect">
            <a:avLst/>
          </a:prstGeom>
          <a:solidFill>
            <a:srgbClr val="FCE5CD"/>
          </a:solidFill>
          <a:ln w="952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4283" tIns="64283" rIns="64283" bIns="64283" anchor="t" anchorCtr="0">
            <a:noAutofit/>
          </a:bodyPr>
          <a:lstStyle/>
          <a:p>
            <a:pPr algn="l"/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ghost function Abstraction(</a:t>
            </a:r>
            <a:r>
              <a:rPr lang="en-US" sz="16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v:Variables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 : </a:t>
            </a:r>
            <a:r>
              <a:rPr lang="en-US" sz="16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Spec.Variables</a:t>
            </a:r>
            <a:endParaRPr lang="en-US" sz="16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predicate </a:t>
            </a:r>
            <a:r>
              <a:rPr lang="en-US" sz="16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Inv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v:Variables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lemma </a:t>
            </a:r>
            <a:r>
              <a:rPr lang="en-US" sz="1600" b="1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RefinementInit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v:Variables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requires </a:t>
            </a:r>
            <a:r>
              <a:rPr lang="en-US" sz="1600" b="1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Init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(v)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ensures </a:t>
            </a:r>
            <a:r>
              <a:rPr lang="en-US" sz="1600" b="1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Inv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(v) // Inv base case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ensures </a:t>
            </a:r>
            <a:r>
              <a:rPr lang="en-US" sz="1600" b="1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Spec.Init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(Abstraction(v))  // Refinement base case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lemma </a:t>
            </a:r>
            <a:r>
              <a:rPr lang="en-US" sz="1600" b="1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RefinementNext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v:Variables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v':Variables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requires </a:t>
            </a:r>
            <a:r>
              <a:rPr lang="en-US" sz="1600" b="1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Next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(v, v’, </a:t>
            </a:r>
            <a:r>
              <a:rPr lang="en-US" sz="1600" b="1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evt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requires </a:t>
            </a:r>
            <a:r>
              <a:rPr lang="en-US" sz="1600" b="1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Inv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(v)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ensures </a:t>
            </a:r>
            <a:r>
              <a:rPr lang="en-US" sz="1600" b="1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Inv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(v')  // </a:t>
            </a:r>
            <a:r>
              <a:rPr lang="en-US" sz="16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Inv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inductive step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ensures </a:t>
            </a:r>
            <a:r>
              <a:rPr lang="en-US" sz="1600" b="1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Spec.Next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(Abstraction(v), Abstraction(v’), </a:t>
            </a:r>
            <a:r>
              <a:rPr lang="en-US" sz="1600" b="1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evt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 // Refinement inductive step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   || Abstraction(v) == Abstraction(v’) &amp;&amp; </a:t>
            </a:r>
            <a:r>
              <a:rPr lang="en-US" sz="1600" b="1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evt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== </a:t>
            </a:r>
            <a:r>
              <a:rPr lang="en-US" sz="16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NoOp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  <a:sym typeface="Consolas"/>
              </a:rPr>
              <a:t>// OR stutter step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  <a:sym typeface="Consolas"/>
              </a:rPr>
              <a:t>									</a:t>
            </a:r>
            <a:endParaRPr sz="16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  <a:sym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831777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ecs498-template" id="{DA77E98E-D022-FA45-992F-2D0DA55B6CD0}" vid="{44C465E8-53DD-E348-BEFB-A5C0044A745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39429</TotalTime>
  <Words>1647</Words>
  <Application>Microsoft Macintosh PowerPoint</Application>
  <PresentationFormat>Widescreen</PresentationFormat>
  <Paragraphs>785</Paragraphs>
  <Slides>31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Calibri Light</vt:lpstr>
      <vt:lpstr>Consolas</vt:lpstr>
      <vt:lpstr>Office Theme</vt:lpstr>
      <vt:lpstr>EECS498-003 Formal Verification of Systems Software</vt:lpstr>
      <vt:lpstr>Refinement recap</vt:lpstr>
      <vt:lpstr>PowerPoint Presentation</vt:lpstr>
      <vt:lpstr>PowerPoint Presentation</vt:lpstr>
      <vt:lpstr>The verification game</vt:lpstr>
      <vt:lpstr>PowerPoint Presentation</vt:lpstr>
      <vt:lpstr>What if the abstraction function pretended nothing ever happened?</vt:lpstr>
      <vt:lpstr>…or just made up a fake story?</vt:lpstr>
      <vt:lpstr>Events to the rescue</vt:lpstr>
      <vt:lpstr>Application correspondence</vt:lpstr>
      <vt:lpstr>The Abstraction function is untrusted</vt:lpstr>
      <vt:lpstr>The Abstraction function must be untrusted</vt:lpstr>
      <vt:lpstr>Administrivia</vt:lpstr>
      <vt:lpstr>Revisiting the distributed system model</vt:lpstr>
      <vt:lpstr>Are the steps really atomic?</vt:lpstr>
      <vt:lpstr>A distributed execution in real life</vt:lpstr>
      <vt:lpstr>Concurrency containment</vt:lpstr>
      <vt:lpstr>Concurrency containment</vt:lpstr>
      <vt:lpstr>Concurrency containment</vt:lpstr>
      <vt:lpstr>The concept of “movers”</vt:lpstr>
      <vt:lpstr>Local computations can move either way</vt:lpstr>
      <vt:lpstr>Receives are right movers</vt:lpstr>
      <vt:lpstr>Receives are not left movers</vt:lpstr>
      <vt:lpstr>Sends are left movers</vt:lpstr>
      <vt:lpstr>Sends are not right movers</vt:lpstr>
      <vt:lpstr>Summary of movers</vt:lpstr>
      <vt:lpstr>Creating the atomic trace</vt:lpstr>
      <vt:lpstr>Creating the atomic trace</vt:lpstr>
      <vt:lpstr>The atomic trace is legal</vt:lpstr>
      <vt:lpstr>The atomic trace preserves failures</vt:lpstr>
      <vt:lpstr>Reading the clock is a “non-mover”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Microsoft Office User</dc:creator>
  <cp:keywords/>
  <dc:description/>
  <cp:lastModifiedBy>Kapritsos, Manos</cp:lastModifiedBy>
  <cp:revision>2225</cp:revision>
  <cp:lastPrinted>2022-10-05T18:48:04Z</cp:lastPrinted>
  <dcterms:created xsi:type="dcterms:W3CDTF">2022-08-23T16:51:43Z</dcterms:created>
  <dcterms:modified xsi:type="dcterms:W3CDTF">2024-11-07T19:57:15Z</dcterms:modified>
  <cp:category/>
</cp:coreProperties>
</file>