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54" r:id="rId3"/>
    <p:sldId id="346" r:id="rId4"/>
    <p:sldId id="338" r:id="rId5"/>
    <p:sldId id="351" r:id="rId6"/>
    <p:sldId id="35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5CD"/>
    <a:srgbClr val="0000FF"/>
    <a:srgbClr val="B8DEE8"/>
    <a:srgbClr val="834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6"/>
    <p:restoredTop sz="95768"/>
  </p:normalViewPr>
  <p:slideViewPr>
    <p:cSldViewPr snapToGrid="0" snapToObjects="1">
      <p:cViewPr varScale="1">
        <p:scale>
          <a:sx n="131" d="100"/>
          <a:sy n="131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94DD-9FB6-494F-B8B3-0EE71AA7C620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35FE-F591-0449-86D0-511DC77A3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A72-3114-1F48-816B-74B7F54EACD8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BD3D4A-4458-D749-A9E8-9ADD4AAADE80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87D18-DB1A-BC47-A560-B0EDD353C66C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C0D8-9CAE-0D4F-B3FC-BE7E8D8BEE9C}" type="datetime1">
              <a:rPr lang="en-US" smtClean="0"/>
              <a:t>10/31/24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224991" y="375047"/>
            <a:ext cx="9739313" cy="4120478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33375" y="4804172"/>
            <a:ext cx="11525250" cy="88403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333375" y="5679281"/>
            <a:ext cx="11525250" cy="84832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35FECC-3EE9-CC44-8F7C-4BF4B14FBBC9}" type="datetime1">
              <a:rPr lang="en-US" smtClean="0"/>
              <a:t>10/31/24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8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39461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AAB1C1-2841-9D48-9988-FAD211346A3F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7EB78-C791-6D46-9479-63862734633B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D44BC8-EC1D-884C-995E-8C46EF73C975}" type="datetime1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EF8F28-D1CD-D24E-A078-67047C8DDBED}" type="datetime1">
              <a:rPr lang="en-US" smtClean="0"/>
              <a:t>10/31/24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F59C2C-C260-2448-864B-4ACCB48EF5B1}" type="datetime1">
              <a:rPr lang="en-US" smtClean="0"/>
              <a:t>10/31/24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F31E87-EBA7-DB48-8CDB-F1FF29BDFD7E}" type="datetime1">
              <a:rPr lang="en-US" smtClean="0"/>
              <a:t>10/31/24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B41EC6-7D38-964C-B2BF-C79AE4EDF3BF}" type="datetime1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C36E26-F2CB-EE43-88B6-067CB52D3D44}" type="datetime1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9255"/>
            <a:ext cx="3921407" cy="30587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7B34-7E1A-5244-8F89-3E09F63340C0}" type="datetime1">
              <a:rPr lang="en-US" smtClean="0"/>
              <a:t>10/31/24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EECS498-003</a:t>
            </a:r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2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EECS498-003</a:t>
            </a:r>
            <a:br>
              <a:rPr lang="en-US" dirty="0"/>
            </a:br>
            <a:r>
              <a:rPr lang="en-US" dirty="0"/>
              <a:t>Formal Verification of Systems Software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Material and slides created by</a:t>
            </a:r>
          </a:p>
          <a:p>
            <a:r>
              <a:rPr lang="en-US" dirty="0"/>
              <a:t>Jon Howell and Manos Kapritsos</a:t>
            </a:r>
          </a:p>
        </p:txBody>
      </p:sp>
    </p:spTree>
    <p:extLst>
      <p:ext uri="{BB962C8B-B14F-4D97-AF65-F5344CB8AC3E}">
        <p14:creationId xmlns:p14="http://schemas.microsoft.com/office/powerpoint/2010/main" val="176059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4C55-926D-59F6-D024-C2FA45C3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DDED6-1C74-A612-4C1C-DD40389D4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1 is due tomorrow</a:t>
            </a:r>
          </a:p>
          <a:p>
            <a:endParaRPr lang="en-US" dirty="0"/>
          </a:p>
          <a:p>
            <a:r>
              <a:rPr lang="en-US" dirty="0"/>
              <a:t>PS4 (Chapter 6– Refinement) will be released on Wednesday</a:t>
            </a:r>
          </a:p>
          <a:p>
            <a:pPr lvl="1"/>
            <a:r>
              <a:rPr lang="en-US" dirty="0"/>
              <a:t>Due Apr 11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6D880-8C42-74A0-94EF-77ADF6918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AE0D-1A69-5249-B665-D953CFB2FB3E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8C622-9700-36FE-070F-46AEF76F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ADA5E-E72F-7341-E16A-352A9AC4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9953717-CEAA-09E4-D4E3-F82CCDCEFCC6}"/>
              </a:ext>
            </a:extLst>
          </p:cNvPr>
          <p:cNvCxnSpPr>
            <a:cxnSpLocks/>
          </p:cNvCxnSpPr>
          <p:nvPr/>
        </p:nvCxnSpPr>
        <p:spPr>
          <a:xfrm>
            <a:off x="3149680" y="4900528"/>
            <a:ext cx="592575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F789335-DB9D-A2BA-4A8C-93C19E4365E6}"/>
              </a:ext>
            </a:extLst>
          </p:cNvPr>
          <p:cNvSpPr/>
          <p:nvPr/>
        </p:nvSpPr>
        <p:spPr>
          <a:xfrm>
            <a:off x="3388063" y="4856743"/>
            <a:ext cx="85725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DE7E05-3A39-45C8-E1CD-90A1EF466F89}"/>
              </a:ext>
            </a:extLst>
          </p:cNvPr>
          <p:cNvCxnSpPr/>
          <p:nvPr/>
        </p:nvCxnSpPr>
        <p:spPr>
          <a:xfrm>
            <a:off x="3570943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1E14DB-8B73-BE3F-47BA-B709529B1DF3}"/>
              </a:ext>
            </a:extLst>
          </p:cNvPr>
          <p:cNvCxnSpPr/>
          <p:nvPr/>
        </p:nvCxnSpPr>
        <p:spPr>
          <a:xfrm>
            <a:off x="3708103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B9382F-E1A9-0A0D-830D-83CF0288F898}"/>
              </a:ext>
            </a:extLst>
          </p:cNvPr>
          <p:cNvCxnSpPr/>
          <p:nvPr/>
        </p:nvCxnSpPr>
        <p:spPr>
          <a:xfrm>
            <a:off x="3845263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A4E1D3-49A4-5400-99A3-EAAE9B2A9415}"/>
              </a:ext>
            </a:extLst>
          </p:cNvPr>
          <p:cNvCxnSpPr/>
          <p:nvPr/>
        </p:nvCxnSpPr>
        <p:spPr>
          <a:xfrm>
            <a:off x="4119583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732A6-811E-A59A-7D27-D46120678169}"/>
              </a:ext>
            </a:extLst>
          </p:cNvPr>
          <p:cNvCxnSpPr/>
          <p:nvPr/>
        </p:nvCxnSpPr>
        <p:spPr>
          <a:xfrm>
            <a:off x="3982423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63A156-51D6-A77E-5189-E0397E1DB8A6}"/>
              </a:ext>
            </a:extLst>
          </p:cNvPr>
          <p:cNvCxnSpPr/>
          <p:nvPr/>
        </p:nvCxnSpPr>
        <p:spPr>
          <a:xfrm>
            <a:off x="4256743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151A51-4690-8379-3039-DA2248AB61D8}"/>
              </a:ext>
            </a:extLst>
          </p:cNvPr>
          <p:cNvCxnSpPr/>
          <p:nvPr/>
        </p:nvCxnSpPr>
        <p:spPr>
          <a:xfrm>
            <a:off x="3322675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p Arrow 15">
            <a:extLst>
              <a:ext uri="{FF2B5EF4-FFF2-40B4-BE49-F238E27FC236}">
                <a16:creationId xmlns:a16="http://schemas.microsoft.com/office/drawing/2014/main" id="{252D9200-93E8-7647-D080-E9D08CA3954E}"/>
              </a:ext>
            </a:extLst>
          </p:cNvPr>
          <p:cNvSpPr/>
          <p:nvPr/>
        </p:nvSpPr>
        <p:spPr>
          <a:xfrm>
            <a:off x="3279138" y="4998222"/>
            <a:ext cx="288778" cy="38150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25F381-0C76-6457-7C18-C3A054C0DEA9}"/>
              </a:ext>
            </a:extLst>
          </p:cNvPr>
          <p:cNvSpPr txBox="1"/>
          <p:nvPr/>
        </p:nvSpPr>
        <p:spPr>
          <a:xfrm>
            <a:off x="2633940" y="5360952"/>
            <a:ext cx="1679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YOU ARE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89C539-4A26-2781-BB09-E3AC5DA0649F}"/>
              </a:ext>
            </a:extLst>
          </p:cNvPr>
          <p:cNvSpPr txBox="1"/>
          <p:nvPr/>
        </p:nvSpPr>
        <p:spPr>
          <a:xfrm>
            <a:off x="4173347" y="4936083"/>
            <a:ext cx="487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4/1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443A603-4A69-9A0D-48F8-7412D75A234B}"/>
              </a:ext>
            </a:extLst>
          </p:cNvPr>
          <p:cNvSpPr/>
          <p:nvPr/>
        </p:nvSpPr>
        <p:spPr>
          <a:xfrm>
            <a:off x="1957026" y="4528326"/>
            <a:ext cx="1624374" cy="269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5B161C5-EB47-5FBC-DD30-387DC8B74681}"/>
              </a:ext>
            </a:extLst>
          </p:cNvPr>
          <p:cNvSpPr/>
          <p:nvPr/>
        </p:nvSpPr>
        <p:spPr>
          <a:xfrm>
            <a:off x="4352689" y="4857199"/>
            <a:ext cx="85725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43957C5-EE55-AA5B-D1DF-70D3D1F878F5}"/>
              </a:ext>
            </a:extLst>
          </p:cNvPr>
          <p:cNvCxnSpPr/>
          <p:nvPr/>
        </p:nvCxnSpPr>
        <p:spPr>
          <a:xfrm>
            <a:off x="4535569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CA0C862-0837-954E-D062-A2E63B75FBF8}"/>
              </a:ext>
            </a:extLst>
          </p:cNvPr>
          <p:cNvCxnSpPr/>
          <p:nvPr/>
        </p:nvCxnSpPr>
        <p:spPr>
          <a:xfrm>
            <a:off x="4672729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5972A5-7EFC-BA3A-F61C-2A7187F372E4}"/>
              </a:ext>
            </a:extLst>
          </p:cNvPr>
          <p:cNvCxnSpPr/>
          <p:nvPr/>
        </p:nvCxnSpPr>
        <p:spPr>
          <a:xfrm>
            <a:off x="4809889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899410-7784-0FD6-A7C8-BFF1018E8B46}"/>
              </a:ext>
            </a:extLst>
          </p:cNvPr>
          <p:cNvCxnSpPr/>
          <p:nvPr/>
        </p:nvCxnSpPr>
        <p:spPr>
          <a:xfrm>
            <a:off x="5084209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497A6D6-F27F-E665-2996-FB66BA0EB112}"/>
              </a:ext>
            </a:extLst>
          </p:cNvPr>
          <p:cNvCxnSpPr/>
          <p:nvPr/>
        </p:nvCxnSpPr>
        <p:spPr>
          <a:xfrm>
            <a:off x="4947049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B53EF7-EF47-C79F-3FDB-F4D5957F3E34}"/>
              </a:ext>
            </a:extLst>
          </p:cNvPr>
          <p:cNvCxnSpPr/>
          <p:nvPr/>
        </p:nvCxnSpPr>
        <p:spPr>
          <a:xfrm>
            <a:off x="5221369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F664764-7ABD-BCF0-56D9-20FE4E10BBDC}"/>
              </a:ext>
            </a:extLst>
          </p:cNvPr>
          <p:cNvSpPr/>
          <p:nvPr/>
        </p:nvSpPr>
        <p:spPr>
          <a:xfrm>
            <a:off x="5315666" y="4856743"/>
            <a:ext cx="85725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D90E6DB-30CB-4AD2-73F1-DE93FE3E7B42}"/>
              </a:ext>
            </a:extLst>
          </p:cNvPr>
          <p:cNvCxnSpPr/>
          <p:nvPr/>
        </p:nvCxnSpPr>
        <p:spPr>
          <a:xfrm>
            <a:off x="5498546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CF6A52F-B0F5-6A90-1B20-BCCB5A89CC49}"/>
              </a:ext>
            </a:extLst>
          </p:cNvPr>
          <p:cNvCxnSpPr/>
          <p:nvPr/>
        </p:nvCxnSpPr>
        <p:spPr>
          <a:xfrm>
            <a:off x="5635706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6AC413F-9952-0129-C6AF-7C626B9410AA}"/>
              </a:ext>
            </a:extLst>
          </p:cNvPr>
          <p:cNvCxnSpPr/>
          <p:nvPr/>
        </p:nvCxnSpPr>
        <p:spPr>
          <a:xfrm>
            <a:off x="5772866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51F36EE-DC26-1EA5-5C2D-948BBBA4CB0C}"/>
              </a:ext>
            </a:extLst>
          </p:cNvPr>
          <p:cNvCxnSpPr/>
          <p:nvPr/>
        </p:nvCxnSpPr>
        <p:spPr>
          <a:xfrm>
            <a:off x="6047186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2511AA4-2DE3-AE53-7DFC-17F8D8493BDB}"/>
              </a:ext>
            </a:extLst>
          </p:cNvPr>
          <p:cNvCxnSpPr/>
          <p:nvPr/>
        </p:nvCxnSpPr>
        <p:spPr>
          <a:xfrm>
            <a:off x="5910026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61095E1-C755-76C4-58DB-BB6D72ECD9DF}"/>
              </a:ext>
            </a:extLst>
          </p:cNvPr>
          <p:cNvCxnSpPr/>
          <p:nvPr/>
        </p:nvCxnSpPr>
        <p:spPr>
          <a:xfrm>
            <a:off x="6184346" y="4871090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8E9B8347-D113-FE38-8A3C-8076B1E43DE8}"/>
              </a:ext>
            </a:extLst>
          </p:cNvPr>
          <p:cNvSpPr/>
          <p:nvPr/>
        </p:nvSpPr>
        <p:spPr>
          <a:xfrm>
            <a:off x="6280292" y="4857199"/>
            <a:ext cx="85725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34CABE3-8DF2-7ADE-E2F6-765BC05B557C}"/>
              </a:ext>
            </a:extLst>
          </p:cNvPr>
          <p:cNvCxnSpPr/>
          <p:nvPr/>
        </p:nvCxnSpPr>
        <p:spPr>
          <a:xfrm>
            <a:off x="6463172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FE9DFBD-B06D-2A76-B3A7-AF1949D93A89}"/>
              </a:ext>
            </a:extLst>
          </p:cNvPr>
          <p:cNvCxnSpPr/>
          <p:nvPr/>
        </p:nvCxnSpPr>
        <p:spPr>
          <a:xfrm>
            <a:off x="6600332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E7C7E5E-D732-20FB-1F4C-E16B08395A95}"/>
              </a:ext>
            </a:extLst>
          </p:cNvPr>
          <p:cNvCxnSpPr/>
          <p:nvPr/>
        </p:nvCxnSpPr>
        <p:spPr>
          <a:xfrm>
            <a:off x="6737492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033155C-ACA5-DAFB-38A2-7C8F3879054A}"/>
              </a:ext>
            </a:extLst>
          </p:cNvPr>
          <p:cNvCxnSpPr/>
          <p:nvPr/>
        </p:nvCxnSpPr>
        <p:spPr>
          <a:xfrm>
            <a:off x="7011812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3A05922-BD79-AF5E-9F16-605724790FEA}"/>
              </a:ext>
            </a:extLst>
          </p:cNvPr>
          <p:cNvCxnSpPr/>
          <p:nvPr/>
        </p:nvCxnSpPr>
        <p:spPr>
          <a:xfrm>
            <a:off x="6874652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61938DF-0354-6D82-AF07-09DD25ED68DD}"/>
              </a:ext>
            </a:extLst>
          </p:cNvPr>
          <p:cNvCxnSpPr/>
          <p:nvPr/>
        </p:nvCxnSpPr>
        <p:spPr>
          <a:xfrm>
            <a:off x="7148972" y="487154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C731A28-CC42-B4C8-3D48-8A78C45596DF}"/>
              </a:ext>
            </a:extLst>
          </p:cNvPr>
          <p:cNvSpPr txBox="1"/>
          <p:nvPr/>
        </p:nvSpPr>
        <p:spPr>
          <a:xfrm>
            <a:off x="5109738" y="4940471"/>
            <a:ext cx="772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4/8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EBB360-C184-12DB-7511-193C8186BCCF}"/>
              </a:ext>
            </a:extLst>
          </p:cNvPr>
          <p:cNvSpPr txBox="1"/>
          <p:nvPr/>
        </p:nvSpPr>
        <p:spPr>
          <a:xfrm>
            <a:off x="6016345" y="4939136"/>
            <a:ext cx="772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4/15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0D2962C-4D37-4FC7-C3D9-9795C10F1744}"/>
              </a:ext>
            </a:extLst>
          </p:cNvPr>
          <p:cNvSpPr/>
          <p:nvPr/>
        </p:nvSpPr>
        <p:spPr>
          <a:xfrm>
            <a:off x="7242132" y="4857209"/>
            <a:ext cx="85725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C06FEC-34A6-09AE-CE2A-8C3A4FDFDB12}"/>
              </a:ext>
            </a:extLst>
          </p:cNvPr>
          <p:cNvCxnSpPr/>
          <p:nvPr/>
        </p:nvCxnSpPr>
        <p:spPr>
          <a:xfrm>
            <a:off x="7425012" y="487155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D57D299-166B-AFC7-6C1D-223306E1F77E}"/>
              </a:ext>
            </a:extLst>
          </p:cNvPr>
          <p:cNvCxnSpPr/>
          <p:nvPr/>
        </p:nvCxnSpPr>
        <p:spPr>
          <a:xfrm>
            <a:off x="7562172" y="487155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B50640D-3748-9081-1F13-AB66037EF47B}"/>
              </a:ext>
            </a:extLst>
          </p:cNvPr>
          <p:cNvCxnSpPr/>
          <p:nvPr/>
        </p:nvCxnSpPr>
        <p:spPr>
          <a:xfrm>
            <a:off x="7699332" y="487155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672B09A-22AC-CA01-B490-25548BCD51E4}"/>
              </a:ext>
            </a:extLst>
          </p:cNvPr>
          <p:cNvCxnSpPr/>
          <p:nvPr/>
        </p:nvCxnSpPr>
        <p:spPr>
          <a:xfrm>
            <a:off x="7973652" y="487155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5AD776B-8D18-D84C-1DB9-602F5C73E72D}"/>
              </a:ext>
            </a:extLst>
          </p:cNvPr>
          <p:cNvCxnSpPr/>
          <p:nvPr/>
        </p:nvCxnSpPr>
        <p:spPr>
          <a:xfrm>
            <a:off x="7836492" y="487155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E1C8307-DA78-4519-070B-BE71A5C1BBA5}"/>
              </a:ext>
            </a:extLst>
          </p:cNvPr>
          <p:cNvCxnSpPr/>
          <p:nvPr/>
        </p:nvCxnSpPr>
        <p:spPr>
          <a:xfrm>
            <a:off x="8110812" y="4871556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6DE0141E-AD0B-F403-04CF-521908ACACC0}"/>
              </a:ext>
            </a:extLst>
          </p:cNvPr>
          <p:cNvSpPr/>
          <p:nvPr/>
        </p:nvSpPr>
        <p:spPr>
          <a:xfrm>
            <a:off x="8206758" y="4857665"/>
            <a:ext cx="85725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1E904A6-8A62-6B35-4E85-6BABC016F338}"/>
              </a:ext>
            </a:extLst>
          </p:cNvPr>
          <p:cNvCxnSpPr/>
          <p:nvPr/>
        </p:nvCxnSpPr>
        <p:spPr>
          <a:xfrm>
            <a:off x="8389638" y="4872012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0198D8E-547E-2845-895C-9D2B11D4F223}"/>
              </a:ext>
            </a:extLst>
          </p:cNvPr>
          <p:cNvCxnSpPr/>
          <p:nvPr/>
        </p:nvCxnSpPr>
        <p:spPr>
          <a:xfrm>
            <a:off x="8526798" y="4872012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95A7279-083C-7AE8-445C-FE6424111F8B}"/>
              </a:ext>
            </a:extLst>
          </p:cNvPr>
          <p:cNvCxnSpPr/>
          <p:nvPr/>
        </p:nvCxnSpPr>
        <p:spPr>
          <a:xfrm>
            <a:off x="8663958" y="4872012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1230EEF-9F64-7B8E-7132-4BC9DDAF6766}"/>
              </a:ext>
            </a:extLst>
          </p:cNvPr>
          <p:cNvCxnSpPr/>
          <p:nvPr/>
        </p:nvCxnSpPr>
        <p:spPr>
          <a:xfrm>
            <a:off x="8938278" y="4872012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0A65DEE-2FFC-A14D-AF37-1DBC5C5F84F0}"/>
              </a:ext>
            </a:extLst>
          </p:cNvPr>
          <p:cNvCxnSpPr/>
          <p:nvPr/>
        </p:nvCxnSpPr>
        <p:spPr>
          <a:xfrm>
            <a:off x="8801118" y="4872012"/>
            <a:ext cx="0" cy="64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CD2F18E-6369-BC9C-3606-FA4AA8E85A23}"/>
              </a:ext>
            </a:extLst>
          </p:cNvPr>
          <p:cNvSpPr txBox="1"/>
          <p:nvPr/>
        </p:nvSpPr>
        <p:spPr>
          <a:xfrm>
            <a:off x="6952572" y="4930819"/>
            <a:ext cx="772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4/22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70EDEFE-C918-47B4-EC34-09DCA1309482}"/>
              </a:ext>
            </a:extLst>
          </p:cNvPr>
          <p:cNvSpPr txBox="1"/>
          <p:nvPr/>
        </p:nvSpPr>
        <p:spPr>
          <a:xfrm>
            <a:off x="7929858" y="4924971"/>
            <a:ext cx="772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4/29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DDE6D596-C13A-4508-8242-5E7B5043C2B4}"/>
              </a:ext>
            </a:extLst>
          </p:cNvPr>
          <p:cNvSpPr/>
          <p:nvPr/>
        </p:nvSpPr>
        <p:spPr>
          <a:xfrm>
            <a:off x="3688138" y="4528326"/>
            <a:ext cx="2081832" cy="269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PS4</a:t>
            </a: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45501D34-B4F4-EFCD-EC9A-29D03BFD7FDC}"/>
              </a:ext>
            </a:extLst>
          </p:cNvPr>
          <p:cNvSpPr/>
          <p:nvPr/>
        </p:nvSpPr>
        <p:spPr>
          <a:xfrm>
            <a:off x="5908385" y="4524988"/>
            <a:ext cx="2336637" cy="269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9804C77-7C33-AA71-7884-B35FF50ED7F4}"/>
              </a:ext>
            </a:extLst>
          </p:cNvPr>
          <p:cNvSpPr txBox="1"/>
          <p:nvPr/>
        </p:nvSpPr>
        <p:spPr>
          <a:xfrm>
            <a:off x="8031962" y="3979706"/>
            <a:ext cx="126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exam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5A7974F-AA9D-0233-5765-AAA31BD49E60}"/>
              </a:ext>
            </a:extLst>
          </p:cNvPr>
          <p:cNvCxnSpPr>
            <a:cxnSpLocks/>
            <a:stCxn id="78" idx="2"/>
          </p:cNvCxnSpPr>
          <p:nvPr/>
        </p:nvCxnSpPr>
        <p:spPr>
          <a:xfrm flipH="1">
            <a:off x="8663958" y="4349038"/>
            <a:ext cx="362" cy="48650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59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C9D60-2D43-75C0-6A31-D0E770079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define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51F62-59C6-FC9A-12AA-2A6A7AAC1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One should be able to evaluate the correctness of the system by inspecting a behavior (sequence) consisting of world-visible events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BCD03-57FE-8F9E-F28E-7152F7DFA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32F5-5841-974B-889A-5EF641255B0B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8B93E-431A-FFEA-09DE-4C3D4F66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9976D-BCAE-BFF7-D773-B025E20E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B0200-B148-7345-585F-2EEDD6A1C6A8}"/>
              </a:ext>
            </a:extLst>
          </p:cNvPr>
          <p:cNvSpPr txBox="1"/>
          <p:nvPr/>
        </p:nvSpPr>
        <p:spPr>
          <a:xfrm>
            <a:off x="1155032" y="3274992"/>
            <a:ext cx="171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File system: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4418E27-5E58-D7B5-4BC4-8D94848E1677}"/>
              </a:ext>
            </a:extLst>
          </p:cNvPr>
          <p:cNvSpPr/>
          <p:nvPr/>
        </p:nvSpPr>
        <p:spPr>
          <a:xfrm>
            <a:off x="2964580" y="3274992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A4221A7-C6BC-C71A-EE7C-E478C56E0E16}"/>
              </a:ext>
            </a:extLst>
          </p:cNvPr>
          <p:cNvSpPr/>
          <p:nvPr/>
        </p:nvSpPr>
        <p:spPr>
          <a:xfrm>
            <a:off x="4879200" y="3274992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A588079-EFEA-ACAF-D303-9E1D0F7922D8}"/>
              </a:ext>
            </a:extLst>
          </p:cNvPr>
          <p:cNvSpPr/>
          <p:nvPr/>
        </p:nvSpPr>
        <p:spPr>
          <a:xfrm>
            <a:off x="6822695" y="327499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FC1312-A99D-C501-5BEF-B5170D71091F}"/>
              </a:ext>
            </a:extLst>
          </p:cNvPr>
          <p:cNvSpPr txBox="1"/>
          <p:nvPr/>
        </p:nvSpPr>
        <p:spPr>
          <a:xfrm>
            <a:off x="3241508" y="2764745"/>
            <a:ext cx="18803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Create(f,”/file1”)    (returns OK)</a:t>
            </a:r>
          </a:p>
        </p:txBody>
      </p:sp>
      <p:sp>
        <p:nvSpPr>
          <p:cNvPr id="16" name="Google Shape;109;p16">
            <a:extLst>
              <a:ext uri="{FF2B5EF4-FFF2-40B4-BE49-F238E27FC236}">
                <a16:creationId xmlns:a16="http://schemas.microsoft.com/office/drawing/2014/main" id="{366DA9FB-2113-FFB8-F47A-9C48BB9E621A}"/>
              </a:ext>
            </a:extLst>
          </p:cNvPr>
          <p:cNvSpPr/>
          <p:nvPr/>
        </p:nvSpPr>
        <p:spPr>
          <a:xfrm>
            <a:off x="3484345" y="3244462"/>
            <a:ext cx="1394658" cy="13309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17" name="Google Shape;109;p16">
            <a:extLst>
              <a:ext uri="{FF2B5EF4-FFF2-40B4-BE49-F238E27FC236}">
                <a16:creationId xmlns:a16="http://schemas.microsoft.com/office/drawing/2014/main" id="{DE45AAA7-9462-DFE1-A881-C603FA231C48}"/>
              </a:ext>
            </a:extLst>
          </p:cNvPr>
          <p:cNvSpPr/>
          <p:nvPr/>
        </p:nvSpPr>
        <p:spPr>
          <a:xfrm>
            <a:off x="5398768" y="3244462"/>
            <a:ext cx="1423336" cy="173184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8E8EB3-DEFE-C312-2A60-63B50F0BDF31}"/>
              </a:ext>
            </a:extLst>
          </p:cNvPr>
          <p:cNvSpPr txBox="1"/>
          <p:nvPr/>
        </p:nvSpPr>
        <p:spPr>
          <a:xfrm>
            <a:off x="5102188" y="2776594"/>
            <a:ext cx="2365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Create(f,”/file2”)    (returns OK)</a:t>
            </a:r>
            <a:endParaRPr lang="en-US" sz="12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5D3E78-DB8E-64ED-184B-7DCC3C3FAD2D}"/>
              </a:ext>
            </a:extLst>
          </p:cNvPr>
          <p:cNvSpPr txBox="1"/>
          <p:nvPr/>
        </p:nvSpPr>
        <p:spPr>
          <a:xfrm>
            <a:off x="7172827" y="2764745"/>
            <a:ext cx="2365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Create(d, ”/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      (returns OK)</a:t>
            </a:r>
            <a:endParaRPr lang="en-US" sz="1200" b="1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D03F10DB-75A5-4061-8C0D-3AB2016B7CD1}"/>
              </a:ext>
            </a:extLst>
          </p:cNvPr>
          <p:cNvSpPr/>
          <p:nvPr/>
        </p:nvSpPr>
        <p:spPr>
          <a:xfrm>
            <a:off x="8737118" y="3274990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109;p16">
            <a:extLst>
              <a:ext uri="{FF2B5EF4-FFF2-40B4-BE49-F238E27FC236}">
                <a16:creationId xmlns:a16="http://schemas.microsoft.com/office/drawing/2014/main" id="{50F0DB7C-1867-09C2-6E40-78E56F7E374E}"/>
              </a:ext>
            </a:extLst>
          </p:cNvPr>
          <p:cNvSpPr/>
          <p:nvPr/>
        </p:nvSpPr>
        <p:spPr>
          <a:xfrm>
            <a:off x="7342066" y="3244461"/>
            <a:ext cx="1394658" cy="128735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BC9428-7E66-D8B8-95D3-D3FCDDC12A14}"/>
              </a:ext>
            </a:extLst>
          </p:cNvPr>
          <p:cNvSpPr txBox="1"/>
          <p:nvPr/>
        </p:nvSpPr>
        <p:spPr>
          <a:xfrm>
            <a:off x="1154637" y="4393521"/>
            <a:ext cx="1808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Lock service: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35B5DF70-43F1-A37F-F1DD-FF6EE207CF62}"/>
              </a:ext>
            </a:extLst>
          </p:cNvPr>
          <p:cNvSpPr/>
          <p:nvPr/>
        </p:nvSpPr>
        <p:spPr>
          <a:xfrm>
            <a:off x="2964186" y="439352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6538D952-CEA7-851F-D30C-E891FF8FB320}"/>
              </a:ext>
            </a:extLst>
          </p:cNvPr>
          <p:cNvSpPr/>
          <p:nvPr/>
        </p:nvSpPr>
        <p:spPr>
          <a:xfrm>
            <a:off x="4878806" y="439352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8141078-D4A3-EA42-B314-933CF3BC6DD9}"/>
              </a:ext>
            </a:extLst>
          </p:cNvPr>
          <p:cNvSpPr/>
          <p:nvPr/>
        </p:nvSpPr>
        <p:spPr>
          <a:xfrm>
            <a:off x="6822301" y="4393520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433F3B-74F1-C249-8B02-B57F3B50E4AF}"/>
              </a:ext>
            </a:extLst>
          </p:cNvPr>
          <p:cNvSpPr txBox="1"/>
          <p:nvPr/>
        </p:nvSpPr>
        <p:spPr>
          <a:xfrm>
            <a:off x="3241114" y="3998774"/>
            <a:ext cx="17598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Acquire(client1)</a:t>
            </a:r>
          </a:p>
        </p:txBody>
      </p:sp>
      <p:sp>
        <p:nvSpPr>
          <p:cNvPr id="30" name="Google Shape;109;p16">
            <a:extLst>
              <a:ext uri="{FF2B5EF4-FFF2-40B4-BE49-F238E27FC236}">
                <a16:creationId xmlns:a16="http://schemas.microsoft.com/office/drawing/2014/main" id="{003DE3BB-F924-6652-6EDC-C7A126C73880}"/>
              </a:ext>
            </a:extLst>
          </p:cNvPr>
          <p:cNvSpPr/>
          <p:nvPr/>
        </p:nvSpPr>
        <p:spPr>
          <a:xfrm>
            <a:off x="3483951" y="4362991"/>
            <a:ext cx="1394658" cy="13309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31" name="Google Shape;109;p16">
            <a:extLst>
              <a:ext uri="{FF2B5EF4-FFF2-40B4-BE49-F238E27FC236}">
                <a16:creationId xmlns:a16="http://schemas.microsoft.com/office/drawing/2014/main" id="{526C65A6-EF5C-6690-859E-20999D89F9C0}"/>
              </a:ext>
            </a:extLst>
          </p:cNvPr>
          <p:cNvSpPr/>
          <p:nvPr/>
        </p:nvSpPr>
        <p:spPr>
          <a:xfrm>
            <a:off x="5398374" y="4362991"/>
            <a:ext cx="1423336" cy="173184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6DC2197-4410-88DE-D605-67ACF3139604}"/>
              </a:ext>
            </a:extLst>
          </p:cNvPr>
          <p:cNvSpPr txBox="1"/>
          <p:nvPr/>
        </p:nvSpPr>
        <p:spPr>
          <a:xfrm>
            <a:off x="5101794" y="3991373"/>
            <a:ext cx="17598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Release(client1)</a:t>
            </a:r>
            <a:endParaRPr lang="en-US" sz="1200" b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0F355-4D37-8A26-EC02-8194204D43E3}"/>
              </a:ext>
            </a:extLst>
          </p:cNvPr>
          <p:cNvSpPr txBox="1"/>
          <p:nvPr/>
        </p:nvSpPr>
        <p:spPr>
          <a:xfrm>
            <a:off x="7172433" y="3998774"/>
            <a:ext cx="17598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Acquire(client2)</a:t>
            </a:r>
            <a:endParaRPr lang="en-US" sz="1200" b="1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19AD2FF-584A-792A-3607-A130569680AE}"/>
              </a:ext>
            </a:extLst>
          </p:cNvPr>
          <p:cNvSpPr/>
          <p:nvPr/>
        </p:nvSpPr>
        <p:spPr>
          <a:xfrm>
            <a:off x="8736724" y="4393519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Google Shape;109;p16">
            <a:extLst>
              <a:ext uri="{FF2B5EF4-FFF2-40B4-BE49-F238E27FC236}">
                <a16:creationId xmlns:a16="http://schemas.microsoft.com/office/drawing/2014/main" id="{602200A2-AA86-9046-A4F4-E6190408A176}"/>
              </a:ext>
            </a:extLst>
          </p:cNvPr>
          <p:cNvSpPr/>
          <p:nvPr/>
        </p:nvSpPr>
        <p:spPr>
          <a:xfrm>
            <a:off x="7341672" y="4362990"/>
            <a:ext cx="1394658" cy="128735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61B880-55C4-3571-C4C4-1A38661B9285}"/>
              </a:ext>
            </a:extLst>
          </p:cNvPr>
          <p:cNvSpPr txBox="1"/>
          <p:nvPr/>
        </p:nvSpPr>
        <p:spPr>
          <a:xfrm>
            <a:off x="1154046" y="5459226"/>
            <a:ext cx="1808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Bank: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5D26AEE9-A35A-0065-E332-FBD844328409}"/>
              </a:ext>
            </a:extLst>
          </p:cNvPr>
          <p:cNvSpPr/>
          <p:nvPr/>
        </p:nvSpPr>
        <p:spPr>
          <a:xfrm>
            <a:off x="2963595" y="5459226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2EEEA607-85AD-867B-C769-4ECA1B38E31C}"/>
              </a:ext>
            </a:extLst>
          </p:cNvPr>
          <p:cNvSpPr/>
          <p:nvPr/>
        </p:nvSpPr>
        <p:spPr>
          <a:xfrm>
            <a:off x="4878215" y="5459226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FF18DFB5-E0CF-3E1C-B9BE-618E53C024BD}"/>
              </a:ext>
            </a:extLst>
          </p:cNvPr>
          <p:cNvSpPr/>
          <p:nvPr/>
        </p:nvSpPr>
        <p:spPr>
          <a:xfrm>
            <a:off x="6821710" y="54592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0BF5D0-B695-998B-32C1-40B727950C95}"/>
              </a:ext>
            </a:extLst>
          </p:cNvPr>
          <p:cNvSpPr txBox="1"/>
          <p:nvPr/>
        </p:nvSpPr>
        <p:spPr>
          <a:xfrm>
            <a:off x="3071679" y="5064479"/>
            <a:ext cx="19286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Deposit(client1,4)</a:t>
            </a:r>
          </a:p>
        </p:txBody>
      </p:sp>
      <p:sp>
        <p:nvSpPr>
          <p:cNvPr id="41" name="Google Shape;109;p16">
            <a:extLst>
              <a:ext uri="{FF2B5EF4-FFF2-40B4-BE49-F238E27FC236}">
                <a16:creationId xmlns:a16="http://schemas.microsoft.com/office/drawing/2014/main" id="{E059200C-E6DE-D1C5-037C-B6701D8BA101}"/>
              </a:ext>
            </a:extLst>
          </p:cNvPr>
          <p:cNvSpPr/>
          <p:nvPr/>
        </p:nvSpPr>
        <p:spPr>
          <a:xfrm>
            <a:off x="3483360" y="5428696"/>
            <a:ext cx="1394658" cy="13309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42" name="Google Shape;109;p16">
            <a:extLst>
              <a:ext uri="{FF2B5EF4-FFF2-40B4-BE49-F238E27FC236}">
                <a16:creationId xmlns:a16="http://schemas.microsoft.com/office/drawing/2014/main" id="{B7443F5A-9FDB-EA13-94F2-E20B21A82E82}"/>
              </a:ext>
            </a:extLst>
          </p:cNvPr>
          <p:cNvSpPr/>
          <p:nvPr/>
        </p:nvSpPr>
        <p:spPr>
          <a:xfrm>
            <a:off x="5397783" y="5428696"/>
            <a:ext cx="1423336" cy="173184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3E2D705-5CA8-F8F1-AA38-B0BCA53B3EE4}"/>
              </a:ext>
            </a:extLst>
          </p:cNvPr>
          <p:cNvSpPr txBox="1"/>
          <p:nvPr/>
        </p:nvSpPr>
        <p:spPr>
          <a:xfrm>
            <a:off x="5101203" y="5057078"/>
            <a:ext cx="19483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Withdraw(client1,3)</a:t>
            </a:r>
            <a:endParaRPr lang="en-US" sz="12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222C0B7-06FF-BF62-DFA3-48696C8ACECE}"/>
              </a:ext>
            </a:extLst>
          </p:cNvPr>
          <p:cNvSpPr txBox="1"/>
          <p:nvPr/>
        </p:nvSpPr>
        <p:spPr>
          <a:xfrm>
            <a:off x="7171842" y="5064479"/>
            <a:ext cx="19483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Deposit(client2,5)</a:t>
            </a:r>
            <a:endParaRPr lang="en-US" sz="1200" b="1" dirty="0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6B72CF9-2F3A-95DA-AA07-26B6B90A44EA}"/>
              </a:ext>
            </a:extLst>
          </p:cNvPr>
          <p:cNvSpPr/>
          <p:nvPr/>
        </p:nvSpPr>
        <p:spPr>
          <a:xfrm>
            <a:off x="8736133" y="5459224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Google Shape;109;p16">
            <a:extLst>
              <a:ext uri="{FF2B5EF4-FFF2-40B4-BE49-F238E27FC236}">
                <a16:creationId xmlns:a16="http://schemas.microsoft.com/office/drawing/2014/main" id="{D2933F91-C8F6-6B96-00C5-54EFEA4F82BE}"/>
              </a:ext>
            </a:extLst>
          </p:cNvPr>
          <p:cNvSpPr/>
          <p:nvPr/>
        </p:nvSpPr>
        <p:spPr>
          <a:xfrm>
            <a:off x="7341081" y="5428695"/>
            <a:ext cx="1394658" cy="128735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</p:spTree>
    <p:extLst>
      <p:ext uri="{BB962C8B-B14F-4D97-AF65-F5344CB8AC3E}">
        <p14:creationId xmlns:p14="http://schemas.microsoft.com/office/powerpoint/2010/main" val="416250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  <p:bldP spid="13" grpId="0" animBg="1"/>
      <p:bldP spid="15" grpId="0"/>
      <p:bldP spid="16" grpId="0" animBg="1"/>
      <p:bldP spid="17" grpId="0" animBg="1"/>
      <p:bldP spid="19" grpId="0"/>
      <p:bldP spid="21" grpId="0"/>
      <p:bldP spid="22" grpId="0" animBg="1"/>
      <p:bldP spid="23" grpId="0" animBg="1"/>
      <p:bldP spid="25" grpId="0"/>
      <p:bldP spid="26" grpId="0" animBg="1"/>
      <p:bldP spid="27" grpId="0" animBg="1"/>
      <p:bldP spid="28" grpId="0" animBg="1"/>
      <p:bldP spid="29" grpId="0"/>
      <p:bldP spid="30" grpId="0" animBg="1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/>
      <p:bldP spid="44" grpId="0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40" dirty="0"/>
              <a:t>A refinement proof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34CBF6-BC1D-8CDA-1BD8-8695C21AE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16" name="Google Shape;77;p16"/>
          <p:cNvSpPr txBox="1"/>
          <p:nvPr/>
        </p:nvSpPr>
        <p:spPr>
          <a:xfrm>
            <a:off x="1196167" y="1767167"/>
            <a:ext cx="10100444" cy="3507747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64283" rIns="64283" bIns="64283" anchor="t" anchorCtr="0">
            <a:noAutofit/>
          </a:bodyPr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ghost function Abstraction(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: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Spec.Variables</a:t>
            </a:r>
            <a:endParaRPr lang="en-US"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RefinementInit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6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 // Inv base case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Spec.Init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(Abstraction(v))  // Refinement base case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RefinementNext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6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(v')  //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inductive step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Spec.Next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(Abstraction(v), Abstraction(v’),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// Refinement inductive step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|| Abstraction(v) == Abstraction(v’) &amp;&amp;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NoOp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/>
              </a:rPr>
              <a:t>// OR stutter step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/>
              </a:rPr>
              <a:t>									</a:t>
            </a:r>
            <a:endParaRPr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  <a:sym typeface="Consola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3611F6-4A2D-87C6-FF27-158780534F21}"/>
              </a:ext>
            </a:extLst>
          </p:cNvPr>
          <p:cNvSpPr/>
          <p:nvPr/>
        </p:nvSpPr>
        <p:spPr>
          <a:xfrm>
            <a:off x="1215417" y="4302493"/>
            <a:ext cx="5291260" cy="462013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8707B3-3D29-F315-2F4F-27ECC617653C}"/>
              </a:ext>
            </a:extLst>
          </p:cNvPr>
          <p:cNvSpPr/>
          <p:nvPr/>
        </p:nvSpPr>
        <p:spPr>
          <a:xfrm>
            <a:off x="1281191" y="3015114"/>
            <a:ext cx="5291260" cy="267101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9C3B43-F0E6-1E6B-10A7-210E208C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8E17-AE51-DB4F-9C71-F3B5A1E7CF81}" type="datetime1">
              <a:rPr lang="en-US" smtClean="0"/>
              <a:t>10/31/24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FA2AF-4A59-43C2-6E1E-04317071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4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3A32E-679A-2966-B015-FE7334E3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a moving counter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56E72-0894-4C3A-EBE3-3F85E63B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Hosts pass a counter around</a:t>
            </a:r>
          </a:p>
          <a:p>
            <a:pPr>
              <a:lnSpc>
                <a:spcPct val="100000"/>
              </a:lnSpc>
            </a:pPr>
            <a:r>
              <a:rPr lang="en-US" dirty="0"/>
              <a:t>They can increment it or send it to someone else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Three types of protocol steps: Increment, Send, Receive</a:t>
            </a:r>
          </a:p>
          <a:p>
            <a:pPr>
              <a:lnSpc>
                <a:spcPct val="100000"/>
              </a:lnSpc>
            </a:pPr>
            <a:r>
              <a:rPr lang="en-US" dirty="0"/>
              <a:t>No duplicates in the network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Spec: a counter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69FD1-5307-F65E-F664-1CB4151A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B3969-97C8-B320-76F9-0E79C029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7C69-EB3D-FA4D-BA71-E81957068D90}" type="datetime1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631CC-EAD1-BF66-B946-56083E734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2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CBE1C8E-5163-29EE-C636-58D2154C6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a moving counter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6F113-D410-5D7E-E166-5042F60E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15AA-3DF3-B042-94D1-E405513AA0FD}" type="datetime1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CE893-6E59-45E8-220D-4A7F8518B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35533-E406-976E-37A3-D26176AF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6</a:t>
            </a:fld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FC56958-E644-9F45-C34E-4BB758457B29}"/>
              </a:ext>
            </a:extLst>
          </p:cNvPr>
          <p:cNvSpPr/>
          <p:nvPr/>
        </p:nvSpPr>
        <p:spPr>
          <a:xfrm>
            <a:off x="1466521" y="489951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19F6335-52E8-03FF-8B69-745E2C8E5E83}"/>
              </a:ext>
            </a:extLst>
          </p:cNvPr>
          <p:cNvSpPr/>
          <p:nvPr/>
        </p:nvSpPr>
        <p:spPr>
          <a:xfrm>
            <a:off x="3061635" y="489951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v’</a:t>
            </a:r>
          </a:p>
        </p:txBody>
      </p:sp>
      <p:sp>
        <p:nvSpPr>
          <p:cNvPr id="11" name="Google Shape;109;p16">
            <a:extLst>
              <a:ext uri="{FF2B5EF4-FFF2-40B4-BE49-F238E27FC236}">
                <a16:creationId xmlns:a16="http://schemas.microsoft.com/office/drawing/2014/main" id="{DC17A459-F634-03BA-2D40-1393D59E45E2}"/>
              </a:ext>
            </a:extLst>
          </p:cNvPr>
          <p:cNvSpPr/>
          <p:nvPr/>
        </p:nvSpPr>
        <p:spPr>
          <a:xfrm>
            <a:off x="1986286" y="4832962"/>
            <a:ext cx="1075349" cy="15572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EE0615-1944-6C0F-346A-2A502811A5D1}"/>
              </a:ext>
            </a:extLst>
          </p:cNvPr>
          <p:cNvSpPr txBox="1"/>
          <p:nvPr/>
        </p:nvSpPr>
        <p:spPr>
          <a:xfrm>
            <a:off x="1726403" y="4402375"/>
            <a:ext cx="165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Increment(</a:t>
            </a:r>
            <a:r>
              <a:rPr lang="en-US" dirty="0" err="1"/>
              <a:t>v,v</a:t>
            </a:r>
            <a:r>
              <a:rPr lang="en-US" dirty="0"/>
              <a:t>’)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62E21E2-8A7C-48DE-942F-3CD97453223C}"/>
              </a:ext>
            </a:extLst>
          </p:cNvPr>
          <p:cNvSpPr/>
          <p:nvPr/>
        </p:nvSpPr>
        <p:spPr>
          <a:xfrm>
            <a:off x="1466521" y="24556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605CEE6-00B6-FBAA-471A-13ABB0EDBBE1}"/>
              </a:ext>
            </a:extLst>
          </p:cNvPr>
          <p:cNvSpPr/>
          <p:nvPr/>
        </p:nvSpPr>
        <p:spPr>
          <a:xfrm>
            <a:off x="3061635" y="24556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v’</a:t>
            </a:r>
          </a:p>
        </p:txBody>
      </p:sp>
      <p:sp>
        <p:nvSpPr>
          <p:cNvPr id="15" name="Google Shape;109;p16">
            <a:extLst>
              <a:ext uri="{FF2B5EF4-FFF2-40B4-BE49-F238E27FC236}">
                <a16:creationId xmlns:a16="http://schemas.microsoft.com/office/drawing/2014/main" id="{7F8CED11-84E1-FACE-3277-50719310FE42}"/>
              </a:ext>
            </a:extLst>
          </p:cNvPr>
          <p:cNvSpPr/>
          <p:nvPr/>
        </p:nvSpPr>
        <p:spPr>
          <a:xfrm>
            <a:off x="1986286" y="2389076"/>
            <a:ext cx="1075349" cy="15572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43177B-9BC3-0CD3-3977-B56D26982EA5}"/>
              </a:ext>
            </a:extLst>
          </p:cNvPr>
          <p:cNvSpPr txBox="1"/>
          <p:nvPr/>
        </p:nvSpPr>
        <p:spPr>
          <a:xfrm>
            <a:off x="1726403" y="1958489"/>
            <a:ext cx="165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Increment(</a:t>
            </a:r>
            <a:r>
              <a:rPr lang="en-US" dirty="0" err="1"/>
              <a:t>v,v</a:t>
            </a:r>
            <a:r>
              <a:rPr lang="en-US" dirty="0"/>
              <a:t>’)</a:t>
            </a:r>
          </a:p>
        </p:txBody>
      </p:sp>
      <p:sp>
        <p:nvSpPr>
          <p:cNvPr id="17" name="Down Arrow 16">
            <a:extLst>
              <a:ext uri="{FF2B5EF4-FFF2-40B4-BE49-F238E27FC236}">
                <a16:creationId xmlns:a16="http://schemas.microsoft.com/office/drawing/2014/main" id="{40D65811-1594-A3CB-6FB8-6C8486D93457}"/>
              </a:ext>
            </a:extLst>
          </p:cNvPr>
          <p:cNvSpPr/>
          <p:nvPr/>
        </p:nvSpPr>
        <p:spPr>
          <a:xfrm rot="10800000">
            <a:off x="2275104" y="3243983"/>
            <a:ext cx="497711" cy="9491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F3F304B5-95E4-0B2A-01B3-416CD4A189FD}"/>
              </a:ext>
            </a:extLst>
          </p:cNvPr>
          <p:cNvSpPr/>
          <p:nvPr/>
        </p:nvSpPr>
        <p:spPr>
          <a:xfrm>
            <a:off x="4929280" y="489951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EA9EB48-D880-7DF7-9F1C-BEA92A5F2242}"/>
              </a:ext>
            </a:extLst>
          </p:cNvPr>
          <p:cNvSpPr/>
          <p:nvPr/>
        </p:nvSpPr>
        <p:spPr>
          <a:xfrm>
            <a:off x="6524394" y="489951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v’</a:t>
            </a:r>
          </a:p>
        </p:txBody>
      </p:sp>
      <p:sp>
        <p:nvSpPr>
          <p:cNvPr id="20" name="Google Shape;109;p16">
            <a:extLst>
              <a:ext uri="{FF2B5EF4-FFF2-40B4-BE49-F238E27FC236}">
                <a16:creationId xmlns:a16="http://schemas.microsoft.com/office/drawing/2014/main" id="{F87F0045-F9AD-7AE5-BAEA-55199627692C}"/>
              </a:ext>
            </a:extLst>
          </p:cNvPr>
          <p:cNvSpPr/>
          <p:nvPr/>
        </p:nvSpPr>
        <p:spPr>
          <a:xfrm>
            <a:off x="5449045" y="4832962"/>
            <a:ext cx="1075349" cy="15572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957BA8-8E26-4A2A-F2C7-97723DA098F2}"/>
              </a:ext>
            </a:extLst>
          </p:cNvPr>
          <p:cNvSpPr txBox="1"/>
          <p:nvPr/>
        </p:nvSpPr>
        <p:spPr>
          <a:xfrm>
            <a:off x="5449045" y="4438195"/>
            <a:ext cx="128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Send (</a:t>
            </a:r>
            <a:r>
              <a:rPr lang="en-US" dirty="0" err="1"/>
              <a:t>v,v</a:t>
            </a:r>
            <a:r>
              <a:rPr lang="en-US" dirty="0"/>
              <a:t>’)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87D747E3-72BE-57C9-996C-484982AED91C}"/>
              </a:ext>
            </a:extLst>
          </p:cNvPr>
          <p:cNvSpPr/>
          <p:nvPr/>
        </p:nvSpPr>
        <p:spPr>
          <a:xfrm>
            <a:off x="4929280" y="24556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A2B7CCB1-9653-2FBA-AC73-27E4AFB9D5A7}"/>
              </a:ext>
            </a:extLst>
          </p:cNvPr>
          <p:cNvSpPr/>
          <p:nvPr/>
        </p:nvSpPr>
        <p:spPr>
          <a:xfrm>
            <a:off x="6524394" y="24556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v’</a:t>
            </a:r>
          </a:p>
        </p:txBody>
      </p:sp>
      <p:sp>
        <p:nvSpPr>
          <p:cNvPr id="24" name="Google Shape;109;p16">
            <a:extLst>
              <a:ext uri="{FF2B5EF4-FFF2-40B4-BE49-F238E27FC236}">
                <a16:creationId xmlns:a16="http://schemas.microsoft.com/office/drawing/2014/main" id="{4C58DD29-BAED-30C3-5964-6AAFE3FC729E}"/>
              </a:ext>
            </a:extLst>
          </p:cNvPr>
          <p:cNvSpPr/>
          <p:nvPr/>
        </p:nvSpPr>
        <p:spPr>
          <a:xfrm>
            <a:off x="5449045" y="2389076"/>
            <a:ext cx="1075349" cy="15572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C05F02-A5C6-6612-BEA9-AA0C77AFAE65}"/>
              </a:ext>
            </a:extLst>
          </p:cNvPr>
          <p:cNvSpPr txBox="1"/>
          <p:nvPr/>
        </p:nvSpPr>
        <p:spPr>
          <a:xfrm>
            <a:off x="5351077" y="1958489"/>
            <a:ext cx="133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NoOp</a:t>
            </a:r>
            <a:r>
              <a:rPr lang="en-US" dirty="0"/>
              <a:t>(</a:t>
            </a:r>
            <a:r>
              <a:rPr lang="en-US" dirty="0" err="1"/>
              <a:t>v,v</a:t>
            </a:r>
            <a:r>
              <a:rPr lang="en-US" dirty="0"/>
              <a:t>’)</a:t>
            </a:r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A5FE1C65-0824-2A4C-5477-1394B8064B0C}"/>
              </a:ext>
            </a:extLst>
          </p:cNvPr>
          <p:cNvSpPr/>
          <p:nvPr/>
        </p:nvSpPr>
        <p:spPr>
          <a:xfrm rot="10800000">
            <a:off x="5737863" y="3243983"/>
            <a:ext cx="497711" cy="9491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5A91B5A-8AB0-BD6D-3B14-38D6792F432A}"/>
              </a:ext>
            </a:extLst>
          </p:cNvPr>
          <p:cNvSpPr/>
          <p:nvPr/>
        </p:nvSpPr>
        <p:spPr>
          <a:xfrm>
            <a:off x="8610600" y="489951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E2491724-B252-67E5-E1A0-946E8B3F99E8}"/>
              </a:ext>
            </a:extLst>
          </p:cNvPr>
          <p:cNvSpPr/>
          <p:nvPr/>
        </p:nvSpPr>
        <p:spPr>
          <a:xfrm>
            <a:off x="10205714" y="4899511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v’</a:t>
            </a:r>
          </a:p>
        </p:txBody>
      </p:sp>
      <p:sp>
        <p:nvSpPr>
          <p:cNvPr id="38" name="Google Shape;109;p16">
            <a:extLst>
              <a:ext uri="{FF2B5EF4-FFF2-40B4-BE49-F238E27FC236}">
                <a16:creationId xmlns:a16="http://schemas.microsoft.com/office/drawing/2014/main" id="{2EE9CC03-0857-1C9E-79F9-FB25586B47AB}"/>
              </a:ext>
            </a:extLst>
          </p:cNvPr>
          <p:cNvSpPr/>
          <p:nvPr/>
        </p:nvSpPr>
        <p:spPr>
          <a:xfrm>
            <a:off x="9130365" y="4832962"/>
            <a:ext cx="1075349" cy="15572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76640AA-E246-559C-DF2D-76BE34F6FFF8}"/>
              </a:ext>
            </a:extLst>
          </p:cNvPr>
          <p:cNvSpPr txBox="1"/>
          <p:nvPr/>
        </p:nvSpPr>
        <p:spPr>
          <a:xfrm>
            <a:off x="9009378" y="4402375"/>
            <a:ext cx="165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Receive(</a:t>
            </a:r>
            <a:r>
              <a:rPr lang="en-US" dirty="0" err="1"/>
              <a:t>v,v</a:t>
            </a:r>
            <a:r>
              <a:rPr lang="en-US" dirty="0"/>
              <a:t>’)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C3685A7-995E-9661-95F7-42A5DC4B3DF6}"/>
              </a:ext>
            </a:extLst>
          </p:cNvPr>
          <p:cNvSpPr/>
          <p:nvPr/>
        </p:nvSpPr>
        <p:spPr>
          <a:xfrm>
            <a:off x="8610600" y="24556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F21563EE-089A-8D4F-7F10-A2C93F3ECCF5}"/>
              </a:ext>
            </a:extLst>
          </p:cNvPr>
          <p:cNvSpPr/>
          <p:nvPr/>
        </p:nvSpPr>
        <p:spPr>
          <a:xfrm>
            <a:off x="10205714" y="2455625"/>
            <a:ext cx="519765" cy="51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v’</a:t>
            </a:r>
          </a:p>
        </p:txBody>
      </p:sp>
      <p:sp>
        <p:nvSpPr>
          <p:cNvPr id="42" name="Google Shape;109;p16">
            <a:extLst>
              <a:ext uri="{FF2B5EF4-FFF2-40B4-BE49-F238E27FC236}">
                <a16:creationId xmlns:a16="http://schemas.microsoft.com/office/drawing/2014/main" id="{039D7575-DAFF-BC54-3539-261ECF6232CB}"/>
              </a:ext>
            </a:extLst>
          </p:cNvPr>
          <p:cNvSpPr/>
          <p:nvPr/>
        </p:nvSpPr>
        <p:spPr>
          <a:xfrm>
            <a:off x="9130365" y="2389076"/>
            <a:ext cx="1075349" cy="155727"/>
          </a:xfrm>
          <a:custGeom>
            <a:avLst/>
            <a:gdLst/>
            <a:ahLst/>
            <a:cxnLst/>
            <a:rect l="l" t="t" r="r" b="b"/>
            <a:pathLst>
              <a:path w="34024" h="8849" extrusionOk="0">
                <a:moveTo>
                  <a:pt x="0" y="7829"/>
                </a:moveTo>
                <a:cubicBezTo>
                  <a:pt x="3006" y="6525"/>
                  <a:pt x="12362" y="-167"/>
                  <a:pt x="18033" y="3"/>
                </a:cubicBezTo>
                <a:cubicBezTo>
                  <a:pt x="23704" y="173"/>
                  <a:pt x="31359" y="7375"/>
                  <a:pt x="34024" y="8849"/>
                </a:cubicBezTo>
              </a:path>
            </a:pathLst>
          </a:custGeom>
          <a:noFill/>
          <a:ln w="25400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sz="1266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DAB78E-324D-9CBC-EE0A-96E186BBA894}"/>
              </a:ext>
            </a:extLst>
          </p:cNvPr>
          <p:cNvSpPr txBox="1"/>
          <p:nvPr/>
        </p:nvSpPr>
        <p:spPr>
          <a:xfrm>
            <a:off x="9070300" y="1958489"/>
            <a:ext cx="165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NoOp</a:t>
            </a:r>
            <a:r>
              <a:rPr lang="en-US" dirty="0"/>
              <a:t>(</a:t>
            </a:r>
            <a:r>
              <a:rPr lang="en-US" dirty="0" err="1"/>
              <a:t>v,v</a:t>
            </a:r>
            <a:r>
              <a:rPr lang="en-US" dirty="0"/>
              <a:t>’)</a:t>
            </a:r>
          </a:p>
        </p:txBody>
      </p:sp>
      <p:sp>
        <p:nvSpPr>
          <p:cNvPr id="44" name="Down Arrow 43">
            <a:extLst>
              <a:ext uri="{FF2B5EF4-FFF2-40B4-BE49-F238E27FC236}">
                <a16:creationId xmlns:a16="http://schemas.microsoft.com/office/drawing/2014/main" id="{1AAF4EAD-1904-7F14-DFD4-83ABEE2D4AF9}"/>
              </a:ext>
            </a:extLst>
          </p:cNvPr>
          <p:cNvSpPr/>
          <p:nvPr/>
        </p:nvSpPr>
        <p:spPr>
          <a:xfrm rot="10800000">
            <a:off x="9419183" y="3243983"/>
            <a:ext cx="497711" cy="9491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24F39E0-9373-0D7F-3AD5-DDF3320C6118}"/>
              </a:ext>
            </a:extLst>
          </p:cNvPr>
          <p:cNvSpPr txBox="1"/>
          <p:nvPr/>
        </p:nvSpPr>
        <p:spPr>
          <a:xfrm>
            <a:off x="275425" y="4899511"/>
            <a:ext cx="98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Protocol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8D3632D-30FC-AF77-0FB0-3F14EA97A924}"/>
              </a:ext>
            </a:extLst>
          </p:cNvPr>
          <p:cNvSpPr txBox="1"/>
          <p:nvPr/>
        </p:nvSpPr>
        <p:spPr>
          <a:xfrm>
            <a:off x="275425" y="2466939"/>
            <a:ext cx="98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Spec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C5F01BB-A8EE-935C-15AA-6F9AEAF5121A}"/>
              </a:ext>
            </a:extLst>
          </p:cNvPr>
          <p:cNvGrpSpPr/>
          <p:nvPr/>
        </p:nvGrpSpPr>
        <p:grpSpPr>
          <a:xfrm>
            <a:off x="10696806" y="2962718"/>
            <a:ext cx="1542293" cy="1452329"/>
            <a:chOff x="8514824" y="3492796"/>
            <a:chExt cx="2670691" cy="237993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5E51170-3C60-A4F0-384C-6E9EEAD67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25920" y="3492796"/>
              <a:ext cx="2082680" cy="208268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5EF7A0E-B56C-BEF9-B0E6-6DFA1CB8BD7A}"/>
                </a:ext>
              </a:extLst>
            </p:cNvPr>
            <p:cNvSpPr txBox="1"/>
            <p:nvPr/>
          </p:nvSpPr>
          <p:spPr>
            <a:xfrm>
              <a:off x="8514824" y="5411068"/>
              <a:ext cx="26706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/>
                <a:t>VSCode</a:t>
              </a:r>
              <a:r>
                <a:rPr lang="en-US" sz="2400" dirty="0"/>
                <a:t>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865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/>
      <p:bldP spid="26" grpId="0" animBg="1"/>
      <p:bldP spid="36" grpId="0" animBg="1"/>
      <p:bldP spid="37" grpId="0" animBg="1"/>
      <p:bldP spid="38" grpId="0" animBg="1"/>
      <p:bldP spid="39" grpId="0"/>
      <p:bldP spid="40" grpId="0" animBg="1"/>
      <p:bldP spid="41" grpId="0" animBg="1"/>
      <p:bldP spid="42" grpId="0" animBg="1"/>
      <p:bldP spid="43" grpId="0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cs498-template" id="{DA77E98E-D022-FA45-992F-2D0DA55B6CD0}" vid="{44C465E8-53DD-E348-BEFB-A5C0044A74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39163</TotalTime>
  <Words>406</Words>
  <Application>Microsoft Macintosh PowerPoint</Application>
  <PresentationFormat>Widescreen</PresentationFormat>
  <Paragraphs>94</Paragraphs>
  <Slides>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Courier New</vt:lpstr>
      <vt:lpstr>Office Theme</vt:lpstr>
      <vt:lpstr>EECS498-003 Formal Verification of Systems Software</vt:lpstr>
      <vt:lpstr>Administrivia</vt:lpstr>
      <vt:lpstr>Events define correctness</vt:lpstr>
      <vt:lpstr>A refinement proof</vt:lpstr>
      <vt:lpstr>Case study: a moving counter</vt:lpstr>
      <vt:lpstr>Case study: a moving counter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Kapritsos, Manos</cp:lastModifiedBy>
  <cp:revision>2181</cp:revision>
  <cp:lastPrinted>2022-10-05T18:48:04Z</cp:lastPrinted>
  <dcterms:created xsi:type="dcterms:W3CDTF">2022-08-23T16:51:43Z</dcterms:created>
  <dcterms:modified xsi:type="dcterms:W3CDTF">2024-10-31T18:41:43Z</dcterms:modified>
  <cp:category/>
</cp:coreProperties>
</file>