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16" r:id="rId3"/>
    <p:sldId id="343" r:id="rId4"/>
    <p:sldId id="349" r:id="rId5"/>
    <p:sldId id="350" r:id="rId6"/>
    <p:sldId id="320" r:id="rId7"/>
    <p:sldId id="319" r:id="rId8"/>
    <p:sldId id="321" r:id="rId9"/>
    <p:sldId id="322" r:id="rId10"/>
    <p:sldId id="323" r:id="rId11"/>
    <p:sldId id="324" r:id="rId12"/>
    <p:sldId id="341" r:id="rId13"/>
    <p:sldId id="344" r:id="rId14"/>
    <p:sldId id="345" r:id="rId15"/>
    <p:sldId id="339" r:id="rId16"/>
    <p:sldId id="270" r:id="rId17"/>
    <p:sldId id="273" r:id="rId18"/>
    <p:sldId id="274" r:id="rId19"/>
    <p:sldId id="272" r:id="rId20"/>
    <p:sldId id="346" r:id="rId21"/>
    <p:sldId id="347" r:id="rId22"/>
    <p:sldId id="340" r:id="rId23"/>
    <p:sldId id="348" r:id="rId24"/>
    <p:sldId id="327" r:id="rId25"/>
    <p:sldId id="326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81"/>
    <p:restoredTop sz="95768"/>
  </p:normalViewPr>
  <p:slideViewPr>
    <p:cSldViewPr snapToGrid="0" snapToObjects="1">
      <p:cViewPr varScale="1">
        <p:scale>
          <a:sx n="131" d="100"/>
          <a:sy n="131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50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22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1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63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46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1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7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FEA6-D69A-A740-9D43-5E6853DC99E4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20A38-750B-9247-94B2-96D77A35AE19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D3687-D78B-7E4C-A65E-AC64FB7863EC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1AC-DCA8-9B49-9F32-EEB780619CD0}" type="datetime1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7B5C4D-1E14-2B4C-9700-36542156BE54}" type="datetime1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29C18-6F9B-C34A-926C-5396A395DDAD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55532-2796-1B4D-B56B-DD64D6D05440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F7CE6-0054-E248-8737-31672193E200}" type="datetime1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63753-2FA0-1846-86DE-C35D7D56AA65}" type="datetime1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0C1671-5502-0548-B793-CD58F51EFE9A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45A624-C55C-904C-974C-006A57609585}" type="datetime1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FB26AD-93F9-3445-A6EC-813F8D55F52A}" type="datetime1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F37E02-F503-1247-94E5-821C1CE407B3}" type="datetime1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39F-C7B4-F449-84CE-5ACE9E8A05DA}" type="datetime1">
              <a:rPr lang="en-US" smtClean="0"/>
              <a:t>10/21/24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EECS498-009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vs proven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5D97-FABF-2149-937E-9A88B6B511A8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92356" y="2527438"/>
            <a:ext cx="4022035" cy="2992162"/>
            <a:chOff x="619539" y="2508527"/>
            <a:chExt cx="4022035" cy="2992162"/>
          </a:xfrm>
        </p:grpSpPr>
        <p:grpSp>
          <p:nvGrpSpPr>
            <p:cNvPr id="9" name="Group 8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55700" y="2628900"/>
                <a:ext cx="1974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Distributed system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554425" y="3230007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24162" y="3220762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54425" y="4590490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24162" y="4581245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142213" y="3528733"/>
              <a:ext cx="1028425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Network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81191" y="2527438"/>
            <a:ext cx="4022035" cy="2992162"/>
            <a:chOff x="619539" y="2508527"/>
            <a:chExt cx="4022035" cy="2992162"/>
          </a:xfrm>
        </p:grpSpPr>
        <p:grpSp>
          <p:nvGrpSpPr>
            <p:cNvPr id="18" name="Group 17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55700" y="2628900"/>
                <a:ext cx="1974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Distributed system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023730" y="3674922"/>
              <a:ext cx="1929295" cy="7380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File system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(in-memory state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512" y="3674921"/>
              <a:ext cx="1146314" cy="7380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Disk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05732" y="4128394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4" name="Line Callout 2 23"/>
          <p:cNvSpPr/>
          <p:nvPr/>
        </p:nvSpPr>
        <p:spPr>
          <a:xfrm>
            <a:off x="198901" y="3114674"/>
            <a:ext cx="1988209" cy="656945"/>
          </a:xfrm>
          <a:prstGeom prst="borderCallout2">
            <a:avLst>
              <a:gd name="adj1" fmla="val 47068"/>
              <a:gd name="adj2" fmla="val 99626"/>
              <a:gd name="adj3" fmla="val 74127"/>
              <a:gd name="adj4" fmla="val 129713"/>
              <a:gd name="adj5" fmla="val 111459"/>
              <a:gd name="adj6" fmla="val 156889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won’t make </a:t>
            </a:r>
            <a:r>
              <a:rPr lang="en-US">
                <a:solidFill>
                  <a:schemeClr val="tx1"/>
                </a:solidFill>
              </a:rPr>
              <a:t>up packets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Line Callout 2 24"/>
          <p:cNvSpPr/>
          <p:nvPr/>
        </p:nvSpPr>
        <p:spPr>
          <a:xfrm>
            <a:off x="167928" y="3900478"/>
            <a:ext cx="1988209" cy="656945"/>
          </a:xfrm>
          <a:prstGeom prst="borderCallout2">
            <a:avLst>
              <a:gd name="adj1" fmla="val 47068"/>
              <a:gd name="adj2" fmla="val 99626"/>
              <a:gd name="adj3" fmla="val 36334"/>
              <a:gd name="adj4" fmla="val 131845"/>
              <a:gd name="adj5" fmla="val -1921"/>
              <a:gd name="adj6" fmla="val 158107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</a:t>
            </a:r>
            <a:r>
              <a:rPr lang="en-US">
                <a:solidFill>
                  <a:schemeClr val="tx1"/>
                </a:solidFill>
              </a:rPr>
              <a:t>might reorder </a:t>
            </a:r>
            <a:r>
              <a:rPr lang="en-US" dirty="0">
                <a:solidFill>
                  <a:schemeClr val="tx1"/>
                </a:solidFill>
              </a:rPr>
              <a:t>packets</a:t>
            </a:r>
          </a:p>
        </p:txBody>
      </p:sp>
      <p:sp>
        <p:nvSpPr>
          <p:cNvPr id="26" name="Line Callout 2 25"/>
          <p:cNvSpPr/>
          <p:nvPr/>
        </p:nvSpPr>
        <p:spPr>
          <a:xfrm>
            <a:off x="3689508" y="5334396"/>
            <a:ext cx="1988209" cy="656945"/>
          </a:xfrm>
          <a:prstGeom prst="borderCallout2">
            <a:avLst>
              <a:gd name="adj1" fmla="val -1166"/>
              <a:gd name="adj2" fmla="val 35876"/>
              <a:gd name="adj3" fmla="val -48525"/>
              <a:gd name="adj4" fmla="val 14508"/>
              <a:gd name="adj5" fmla="val -103527"/>
              <a:gd name="adj6" fmla="val 6621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 only moves forward</a:t>
            </a:r>
          </a:p>
        </p:txBody>
      </p:sp>
      <p:sp>
        <p:nvSpPr>
          <p:cNvPr id="27" name="Line Callout 2 26"/>
          <p:cNvSpPr/>
          <p:nvPr/>
        </p:nvSpPr>
        <p:spPr>
          <a:xfrm>
            <a:off x="9365591" y="2618512"/>
            <a:ext cx="2521609" cy="656945"/>
          </a:xfrm>
          <a:prstGeom prst="borderCallout2">
            <a:avLst>
              <a:gd name="adj1" fmla="val 99925"/>
              <a:gd name="adj2" fmla="val 47813"/>
              <a:gd name="adj3" fmla="val 137520"/>
              <a:gd name="adj4" fmla="val 30900"/>
              <a:gd name="adj5" fmla="val 162554"/>
              <a:gd name="adj6" fmla="val 26484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Disk won’t forget writes </a:t>
            </a:r>
            <a:r>
              <a:rPr lang="en-US">
                <a:solidFill>
                  <a:schemeClr val="tx1"/>
                </a:solidFill>
              </a:rPr>
              <a:t>it acknowledged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Line Callout 2 27"/>
          <p:cNvSpPr/>
          <p:nvPr/>
        </p:nvSpPr>
        <p:spPr>
          <a:xfrm>
            <a:off x="9407004" y="4744725"/>
            <a:ext cx="1988209" cy="656945"/>
          </a:xfrm>
          <a:prstGeom prst="borderCallout2">
            <a:avLst>
              <a:gd name="adj1" fmla="val -2265"/>
              <a:gd name="adj2" fmla="val 39081"/>
              <a:gd name="adj3" fmla="val -21809"/>
              <a:gd name="adj4" fmla="val 29384"/>
              <a:gd name="adj5" fmla="val -47730"/>
              <a:gd name="adj6" fmla="val 25373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Disk might reorder concurrent writes</a:t>
            </a:r>
          </a:p>
        </p:txBody>
      </p:sp>
      <p:sp>
        <p:nvSpPr>
          <p:cNvPr id="29" name="Line Callout 2 28"/>
          <p:cNvSpPr/>
          <p:nvPr/>
        </p:nvSpPr>
        <p:spPr>
          <a:xfrm>
            <a:off x="268295" y="1468479"/>
            <a:ext cx="2957836" cy="656945"/>
          </a:xfrm>
          <a:prstGeom prst="borderCallout2">
            <a:avLst>
              <a:gd name="adj1" fmla="val 101687"/>
              <a:gd name="adj2" fmla="val 47231"/>
              <a:gd name="adj3" fmla="val 131476"/>
              <a:gd name="adj4" fmla="val 53835"/>
              <a:gd name="adj5" fmla="val 158411"/>
              <a:gd name="adj6" fmla="val 102802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Hosts cannot communicate except through </a:t>
            </a:r>
            <a:r>
              <a:rPr lang="en-US">
                <a:solidFill>
                  <a:schemeClr val="tx1"/>
                </a:solidFill>
              </a:rPr>
              <a:t>the network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Line Callout 2 29"/>
          <p:cNvSpPr/>
          <p:nvPr/>
        </p:nvSpPr>
        <p:spPr>
          <a:xfrm>
            <a:off x="3581400" y="1470813"/>
            <a:ext cx="2391137" cy="656945"/>
          </a:xfrm>
          <a:prstGeom prst="borderCallout2">
            <a:avLst>
              <a:gd name="adj1" fmla="val 101687"/>
              <a:gd name="adj2" fmla="val 48978"/>
              <a:gd name="adj3" fmla="val 135000"/>
              <a:gd name="adj4" fmla="val 43938"/>
              <a:gd name="adj5" fmla="val 160173"/>
              <a:gd name="adj6" fmla="val 24791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 can advance between any </a:t>
            </a:r>
            <a:r>
              <a:rPr lang="en-US">
                <a:solidFill>
                  <a:schemeClr val="tx1"/>
                </a:solidFill>
              </a:rPr>
              <a:t>host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Line Callout 2 30"/>
          <p:cNvSpPr/>
          <p:nvPr/>
        </p:nvSpPr>
        <p:spPr>
          <a:xfrm>
            <a:off x="7285383" y="1472086"/>
            <a:ext cx="2121622" cy="656945"/>
          </a:xfrm>
          <a:prstGeom prst="borderCallout2">
            <a:avLst>
              <a:gd name="adj1" fmla="val 101687"/>
              <a:gd name="adj2" fmla="val 48978"/>
              <a:gd name="adj3" fmla="val 135000"/>
              <a:gd name="adj4" fmla="val 43938"/>
              <a:gd name="adj5" fmla="val 160173"/>
              <a:gd name="adj6" fmla="val 24791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File system (kernel)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can crash</a:t>
            </a:r>
          </a:p>
        </p:txBody>
      </p:sp>
    </p:spTree>
    <p:extLst>
      <p:ext uri="{BB962C8B-B14F-4D97-AF65-F5344CB8AC3E}">
        <p14:creationId xmlns:p14="http://schemas.microsoft.com/office/powerpoint/2010/main" val="1515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9471" cy="1325563"/>
          </a:xfrm>
        </p:spPr>
        <p:txBody>
          <a:bodyPr/>
          <a:lstStyle/>
          <a:p>
            <a:r>
              <a:rPr lang="en-US" dirty="0"/>
              <a:t>                       : the systems specification sandwich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04F9-2163-7943-BA98-86E21D3FF516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11</a:t>
            </a:fld>
            <a:endParaRPr lang="en-US"/>
          </a:p>
        </p:txBody>
      </p:sp>
      <p:pic>
        <p:nvPicPr>
          <p:cNvPr id="23" name="Google Shape;16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550" y="644772"/>
            <a:ext cx="3419961" cy="67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41" y="2197912"/>
            <a:ext cx="6427648" cy="28067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65;p20"/>
          <p:cNvSpPr txBox="1"/>
          <p:nvPr/>
        </p:nvSpPr>
        <p:spPr>
          <a:xfrm>
            <a:off x="838200" y="5203025"/>
            <a:ext cx="13368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8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image: pixabay</a:t>
            </a:r>
            <a:endParaRPr sz="800" kern="0" dirty="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66;p20"/>
          <p:cNvSpPr/>
          <p:nvPr/>
        </p:nvSpPr>
        <p:spPr>
          <a:xfrm>
            <a:off x="7461500" y="3780331"/>
            <a:ext cx="359979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trusted environment assumptions</a:t>
            </a:r>
            <a:endParaRPr dirty="0"/>
          </a:p>
        </p:txBody>
      </p:sp>
      <p:sp>
        <p:nvSpPr>
          <p:cNvPr id="28" name="Google Shape;167;p20"/>
          <p:cNvSpPr/>
          <p:nvPr/>
        </p:nvSpPr>
        <p:spPr>
          <a:xfrm>
            <a:off x="7461500" y="2217531"/>
            <a:ext cx="359979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trusted application spec</a:t>
            </a:r>
            <a:endParaRPr/>
          </a:p>
        </p:txBody>
      </p:sp>
      <p:sp>
        <p:nvSpPr>
          <p:cNvPr id="29" name="Google Shape;168;p20"/>
          <p:cNvSpPr/>
          <p:nvPr/>
        </p:nvSpPr>
        <p:spPr>
          <a:xfrm>
            <a:off x="7461500" y="2623181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proof</a:t>
            </a:r>
            <a:endParaRPr dirty="0"/>
          </a:p>
        </p:txBody>
      </p:sp>
      <p:sp>
        <p:nvSpPr>
          <p:cNvPr id="30" name="Google Shape;169;p20"/>
          <p:cNvSpPr/>
          <p:nvPr/>
        </p:nvSpPr>
        <p:spPr>
          <a:xfrm>
            <a:off x="7461500" y="3068756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</a:t>
            </a:r>
            <a:endParaRPr/>
          </a:p>
        </p:txBody>
      </p:sp>
      <p:sp>
        <p:nvSpPr>
          <p:cNvPr id="31" name="Google Shape;170;p20"/>
          <p:cNvSpPr/>
          <p:nvPr/>
        </p:nvSpPr>
        <p:spPr>
          <a:xfrm>
            <a:off x="8153400" y="2826847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protocol</a:t>
            </a:r>
            <a:endParaRPr dirty="0"/>
          </a:p>
        </p:txBody>
      </p:sp>
      <p:sp>
        <p:nvSpPr>
          <p:cNvPr id="32" name="Google Shape;171;p20"/>
          <p:cNvSpPr/>
          <p:nvPr/>
        </p:nvSpPr>
        <p:spPr>
          <a:xfrm>
            <a:off x="8321085" y="3282372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3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DBE9-8ED7-7C60-901A-D036F41B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A7F6-798C-C894-7E82-36E9106B6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Time: Thursday, October 17, 6-8pm</a:t>
            </a:r>
          </a:p>
          <a:p>
            <a:r>
              <a:rPr lang="en-US" dirty="0"/>
              <a:t>Location: BBB 1670</a:t>
            </a:r>
          </a:p>
          <a:p>
            <a:endParaRPr lang="en-US" dirty="0"/>
          </a:p>
          <a:p>
            <a:r>
              <a:rPr lang="en-US" dirty="0"/>
              <a:t>Closed-book exam, allowed one ”cheat-sheet”, double-sided, 10pt minimum</a:t>
            </a:r>
          </a:p>
          <a:p>
            <a:endParaRPr lang="en-US" dirty="0"/>
          </a:p>
          <a:p>
            <a:r>
              <a:rPr lang="en-US" dirty="0"/>
              <a:t>We assume knowledge of </a:t>
            </a:r>
            <a:r>
              <a:rPr lang="en-US" dirty="0" err="1"/>
              <a:t>Dafny</a:t>
            </a:r>
            <a:r>
              <a:rPr lang="en-US" dirty="0"/>
              <a:t>, but no ”guessing”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EC352-D0EC-EE72-FFF9-87BB2C3D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9C18-6F9B-C34A-926C-5396A395DDAD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780AE-6A90-6369-899B-26E80244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48FFD-C079-848D-060C-C9B36E01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EF5-0E3B-7B68-6F26-B22BE53D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DF7A-322C-3D3D-FA98-F6373DD52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lectures next week</a:t>
            </a:r>
          </a:p>
          <a:p>
            <a:pPr lvl="1"/>
            <a:r>
              <a:rPr lang="en-US" dirty="0"/>
              <a:t>Tuesday is Fall study break</a:t>
            </a:r>
          </a:p>
          <a:p>
            <a:pPr lvl="1"/>
            <a:r>
              <a:rPr lang="en-US" dirty="0"/>
              <a:t>Thursday is the midterm</a:t>
            </a:r>
          </a:p>
          <a:p>
            <a:pPr lvl="1"/>
            <a:endParaRPr lang="en-US" dirty="0"/>
          </a:p>
          <a:p>
            <a:r>
              <a:rPr lang="en-US" dirty="0"/>
              <a:t>Also, no lab next week</a:t>
            </a:r>
          </a:p>
          <a:p>
            <a:r>
              <a:rPr lang="en-US" dirty="0"/>
              <a:t>I will still hold OH next Thursday</a:t>
            </a:r>
          </a:p>
          <a:p>
            <a:endParaRPr lang="en-US" dirty="0"/>
          </a:p>
          <a:p>
            <a:r>
              <a:rPr lang="en-US" dirty="0"/>
              <a:t>Please fill out midterm evaluations</a:t>
            </a:r>
          </a:p>
          <a:p>
            <a:pPr lvl="1"/>
            <a:r>
              <a:rPr lang="en-US" dirty="0"/>
              <a:t>Grad students: 80%</a:t>
            </a:r>
          </a:p>
          <a:p>
            <a:pPr lvl="1"/>
            <a:r>
              <a:rPr lang="en-US" dirty="0"/>
              <a:t>Undergrad students: 17%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0CA26-9A6E-6017-4D8D-C83748FE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9C18-6F9B-C34A-926C-5396A395DDAD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1B7D7-AEEB-42BF-F94C-9C2653D3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BB767-80AF-A697-5308-CB6561F6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4CFB23-EAD2-2483-F726-A2F6ECD9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Chapters 1-4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60DCC9-567C-DB92-B1DF-EFAD91A93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3A462-0E75-8EE6-18E1-34C8153D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9C18-6F9B-C34A-926C-5396A395DDAD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67602-72B9-2DF0-9A26-B5650D83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EF064-137E-B063-22FF-287D24A8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Chapter 1: </a:t>
            </a:r>
            <a:r>
              <a:rPr lang="en-US" dirty="0" err="1"/>
              <a:t>Dafny</a:t>
            </a:r>
            <a:r>
              <a:rPr lang="en-US" dirty="0"/>
              <a:t>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Primitive types</a:t>
            </a:r>
          </a:p>
          <a:p>
            <a:r>
              <a:rPr lang="en-US" dirty="0"/>
              <a:t>Quantifiers</a:t>
            </a:r>
          </a:p>
          <a:p>
            <a:r>
              <a:rPr lang="en-US" dirty="0"/>
              <a:t>Assertions</a:t>
            </a:r>
          </a:p>
          <a:p>
            <a:r>
              <a:rPr lang="en-US" dirty="0"/>
              <a:t>Recursion</a:t>
            </a:r>
          </a:p>
          <a:p>
            <a:r>
              <a:rPr lang="en-US" dirty="0"/>
              <a:t>Loop invariants</a:t>
            </a:r>
          </a:p>
          <a:p>
            <a:r>
              <a:rPr lang="en-US" dirty="0"/>
              <a:t>Datatypes</a:t>
            </a:r>
          </a:p>
          <a:p>
            <a:r>
              <a:rPr lang="en-US" dirty="0"/>
              <a:t>Triggers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55D7-8466-C54B-AA76-4DB1D796E0D6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Q: </a:t>
            </a:r>
            <a:r>
              <a:rPr lang="en-US" dirty="0"/>
              <a:t>Does Dafny verify this code?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predicate P(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predicate Q(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method test()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requires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forall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 :: P(x) &amp;&amp; Q(x)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ensures Q(0)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A:</a:t>
            </a:r>
            <a:r>
              <a:rPr lang="en-US" dirty="0"/>
              <a:t> Only if it’s smart enough to pick the right trigger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D46F-7682-2C44-BFE8-871CF7D6A40E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you are the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requires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forall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x :: P(x) &amp;&amp; Q(x)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>
                <a:ea typeface="Consolas" charset="0"/>
                <a:cs typeface="Consolas" charset="0"/>
              </a:rPr>
              <a:t>I wonder if P(0) is a useful fact...		</a:t>
            </a:r>
          </a:p>
          <a:p>
            <a:pPr marL="0" indent="0">
              <a:buNone/>
            </a:pPr>
            <a:r>
              <a:rPr lang="en-US" sz="2400" dirty="0">
                <a:ea typeface="Consolas" charset="0"/>
                <a:cs typeface="Consolas" charset="0"/>
              </a:rPr>
              <a:t>I wonder if P(1) is a useful fact...		</a:t>
            </a:r>
          </a:p>
          <a:p>
            <a:pPr marL="0" indent="0">
              <a:buNone/>
            </a:pPr>
            <a:r>
              <a:rPr lang="en-US" sz="2400" dirty="0">
                <a:ea typeface="Consolas" charset="0"/>
                <a:cs typeface="Consolas" charset="0"/>
              </a:rPr>
              <a:t>I wonder if P(2) is a useful fact...		                 I wonder if Q(2) is a useful fact...</a:t>
            </a:r>
          </a:p>
          <a:p>
            <a:pPr marL="0" indent="0">
              <a:buNone/>
            </a:pPr>
            <a:r>
              <a:rPr lang="en-US" sz="2400" dirty="0">
                <a:ea typeface="Consolas" charset="0"/>
                <a:cs typeface="Consolas" charset="0"/>
              </a:rPr>
              <a:t>I wonder if P(3) is a useful fact...		                 I wonder if Q(3) is a useful fact...</a:t>
            </a:r>
          </a:p>
          <a:p>
            <a:pPr marL="0" indent="0">
              <a:buNone/>
            </a:pPr>
            <a:r>
              <a:rPr lang="en-US" sz="2400" dirty="0">
                <a:ea typeface="Consolas" charset="0"/>
                <a:cs typeface="Consolas" charset="0"/>
              </a:rPr>
              <a:t>I wonder if P(4) is a useful fact...		                 I wonder if Q(4) is a useful fact...</a:t>
            </a:r>
          </a:p>
          <a:p>
            <a:pPr marL="0" indent="0">
              <a:buNone/>
            </a:pPr>
            <a:r>
              <a:rPr lang="en-US" sz="2400" dirty="0">
                <a:ea typeface="Consolas" charset="0"/>
                <a:cs typeface="Consolas" charset="0"/>
              </a:rPr>
              <a:t>I wonder if P(5) is a useful fact...		                 I wonder if Q(5) is a useful fact...</a:t>
            </a:r>
          </a:p>
          <a:p>
            <a:pPr marL="0" indent="0">
              <a:buNone/>
            </a:pPr>
            <a:r>
              <a:rPr lang="en-US" sz="2400" dirty="0">
                <a:ea typeface="Consolas" charset="0"/>
                <a:cs typeface="Consolas" charset="0"/>
              </a:rPr>
              <a:t>I wonder if P(6) is a useful fact...		                 I wonder if Q(6) is a useful fact...</a:t>
            </a:r>
          </a:p>
          <a:p>
            <a:pPr marL="0" indent="0">
              <a:buNone/>
            </a:pPr>
            <a:r>
              <a:rPr lang="en-US" sz="2400" dirty="0">
                <a:ea typeface="Consolas" charset="0"/>
                <a:cs typeface="Consolas" charset="0"/>
              </a:rPr>
              <a:t>I wonder if P(7) is a useful fact...		                 I wonder if Q(7) is a useful fact...</a:t>
            </a:r>
          </a:p>
          <a:p>
            <a:pPr marL="0" indent="0">
              <a:buNone/>
            </a:pPr>
            <a:r>
              <a:rPr lang="en-US" sz="2400" dirty="0">
                <a:ea typeface="Consolas" charset="0"/>
                <a:cs typeface="Consolas" charset="0"/>
              </a:rPr>
              <a:t>I wonder if P(8) is a useful fact...		                 I wonder if Q(8) is a useful fact...</a:t>
            </a:r>
          </a:p>
          <a:p>
            <a:pPr marL="0" indent="0">
              <a:buNone/>
            </a:pPr>
            <a:endParaRPr lang="en-US" sz="2400" dirty="0"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sz="2400" dirty="0"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sz="2400" dirty="0">
              <a:ea typeface="Consolas" charset="0"/>
              <a:cs typeface="Consola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9157" y="2518764"/>
            <a:ext cx="49734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                 I wonder if Q(0) is a useful fact...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9158" y="2900969"/>
            <a:ext cx="49734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                 I wonder if Q(1) is a useful fact...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A91CA-C3C8-2206-E05E-16537044CCB8}"/>
              </a:ext>
            </a:extLst>
          </p:cNvPr>
          <p:cNvSpPr txBox="1"/>
          <p:nvPr/>
        </p:nvSpPr>
        <p:spPr>
          <a:xfrm>
            <a:off x="13243034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DE249-B2C0-D2D4-1A01-62AB86AD8A45}"/>
              </a:ext>
            </a:extLst>
          </p:cNvPr>
          <p:cNvSpPr txBox="1"/>
          <p:nvPr/>
        </p:nvSpPr>
        <p:spPr>
          <a:xfrm>
            <a:off x="12685986" y="38783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6A7D1D6B-A8AD-E7EC-ADA1-0B53BDE1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C0E80BD-E72F-3448-B465-62AC75003824}" type="datetime1">
              <a:rPr lang="en-US" smtClean="0"/>
              <a:t>10/21/24</a:t>
            </a:fld>
            <a:endParaRPr lang="en-US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00A3F298-1780-36C6-A082-AF69A7C0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C25456A6-6DC2-58DE-9020-88B4E69B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20022"/>
            <a:ext cx="2743200" cy="365125"/>
          </a:xfrm>
        </p:spPr>
        <p:txBody>
          <a:bodyPr/>
          <a:lstStyle/>
          <a:p>
            <a:fld id="{865EC465-D050-3C49-BA38-BE575A3F0690}" type="slidenum">
              <a:rPr lang="en-US" smtClean="0"/>
              <a:t>17</a:t>
            </a:fld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93CB3F-B4C3-621F-23E0-5F2461F986CE}"/>
              </a:ext>
            </a:extLst>
          </p:cNvPr>
          <p:cNvSpPr/>
          <p:nvPr/>
        </p:nvSpPr>
        <p:spPr>
          <a:xfrm>
            <a:off x="1099443" y="3051203"/>
            <a:ext cx="10486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Consolas" charset="0"/>
                <a:cs typeface="Consolas" charset="0"/>
              </a:rPr>
              <a:t>I wonder if P(9) is a useful fact...		I wonder if Q(9)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P(10) is a useful fact...		I wonder if Q(10)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P(11) is a useful fact...		I wonder if Q(11)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P(12) is a useful fact...		I wonder if Q(12)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P(13) is a useful fact...		I wonder if Q(13)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P(14) is a useful fact...		I wonder if Q(14)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P(15) is a useful fact...		I wonder if Q(15)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P(16) is a useful fact...		I wonder if Q(16)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P(17) is a useful fact...		I wonder if Q(17) is a useful fact...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EF4CF8-BAF6-1F36-A9D3-DB2C9B4E2B93}"/>
              </a:ext>
            </a:extLst>
          </p:cNvPr>
          <p:cNvSpPr/>
          <p:nvPr/>
        </p:nvSpPr>
        <p:spPr>
          <a:xfrm>
            <a:off x="1251843" y="3203603"/>
            <a:ext cx="10486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Consolas" charset="0"/>
                <a:cs typeface="Consolas" charset="0"/>
              </a:rPr>
              <a:t>I wonder if P(9) is a useful fact...		I wonder if Q(9)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P(10) is a useful fact...		I wonder if Q(10)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P(11) is a useful fact...		I wonder if Q(11)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P(12) is a useful fact...		I wonder if Q(12)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P(13) is a useful fact...		I wonder if Q(13)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P(14) is a useful fact...		I wonder if Q(14)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P(15) is a useful fact...		I wonder if Q(15)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P(16) is a useful fact...		I wonder if Q(16)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P(17) is a useful fact...		I wonder if Q(17) is a useful fact...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4492B1-4D07-2F54-EFAE-28BF0774092E}"/>
              </a:ext>
            </a:extLst>
          </p:cNvPr>
          <p:cNvSpPr/>
          <p:nvPr/>
        </p:nvSpPr>
        <p:spPr>
          <a:xfrm>
            <a:off x="1404243" y="3356003"/>
            <a:ext cx="10486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Consolas" charset="0"/>
                <a:cs typeface="Consolas" charset="0"/>
              </a:rPr>
              <a:t>I wonder if P(9) is a useful fact...		I wonder if Q(9)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P(10) is a useful fact...		I wonder if Q(10)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P(11) is a useful fact...		I wonder if Q(11)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P(12) is a useful fact...		I wonder if Q(12)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P(13) is a useful fact...		I wonder if Q(13)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P(14) is a useful fact...		I wonder if Q(14)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P(15) is a useful fact...		I wonder if Q(15)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P(16) is a useful fact...		I wonder if Q(16)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P(17) is a useful fact...		I wonder if Q(17) is a useful fact...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C125A7-663C-CD5B-27EB-C492EE988C78}"/>
              </a:ext>
            </a:extLst>
          </p:cNvPr>
          <p:cNvSpPr/>
          <p:nvPr/>
        </p:nvSpPr>
        <p:spPr>
          <a:xfrm>
            <a:off x="1556643" y="3508403"/>
            <a:ext cx="10486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Consolas" charset="0"/>
                <a:cs typeface="Consolas" charset="0"/>
              </a:rPr>
              <a:t>I wonder if P(9) is a useful fact...		I wonder if Q(9)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P(10) is a useful fact...		I wonder if Q(10)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P(11) is a useful fact...		I wonder if Q(11)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P(12) is a useful fact...		I wonder if Q(12)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P(13) is a useful fact...		I wonder if Q(13)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P(14) is a useful fact...		I wonder if Q(14)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P(15) is a useful fact...		I wonder if Q(15)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P(16) is a useful fact...		I wonder if Q(16) is a useful fact...</a:t>
            </a:r>
          </a:p>
          <a:p>
            <a:r>
              <a:rPr lang="en-US" sz="2400" dirty="0">
                <a:ea typeface="Consolas" charset="0"/>
                <a:cs typeface="Consolas" charset="0"/>
              </a:rPr>
              <a:t>I wonder if P(17) is a useful fact...		I wonder if Q(17) is a useful fact...</a:t>
            </a:r>
          </a:p>
        </p:txBody>
      </p:sp>
    </p:spTree>
    <p:extLst>
      <p:ext uri="{BB962C8B-B14F-4D97-AF65-F5344CB8AC3E}">
        <p14:creationId xmlns:p14="http://schemas.microsoft.com/office/powerpoint/2010/main" val="26756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 vs Soundness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Proving a program correct is undecidable</a:t>
            </a:r>
          </a:p>
          <a:p>
            <a:pPr lvl="1"/>
            <a:r>
              <a:rPr lang="en-US" dirty="0"/>
              <a:t>i.e. it is impossible to write a program that always correctly answers the question: is this program correct</a:t>
            </a:r>
          </a:p>
          <a:p>
            <a:r>
              <a:rPr lang="en-US" dirty="0"/>
              <a:t>Side note:</a:t>
            </a:r>
          </a:p>
          <a:p>
            <a:pPr lvl="1"/>
            <a:r>
              <a:rPr lang="en-US" dirty="0" err="1"/>
              <a:t>Logicomix</a:t>
            </a:r>
            <a:endParaRPr lang="en-US" dirty="0"/>
          </a:p>
          <a:p>
            <a:pPr lvl="1"/>
            <a:r>
              <a:rPr lang="en-US" dirty="0" err="1"/>
              <a:t>Veritasium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Provers embrace incompleteness while guarding soundness</a:t>
            </a:r>
          </a:p>
          <a:p>
            <a:pPr lvl="1"/>
            <a:r>
              <a:rPr lang="en-US" dirty="0"/>
              <a:t>Incompleteness: the prover </a:t>
            </a:r>
            <a:r>
              <a:rPr lang="en-US" b="1" dirty="0"/>
              <a:t>may say “no”</a:t>
            </a:r>
            <a:r>
              <a:rPr lang="en-US" dirty="0"/>
              <a:t> to a correct program</a:t>
            </a:r>
          </a:p>
          <a:p>
            <a:pPr lvl="1"/>
            <a:r>
              <a:rPr lang="en-US" dirty="0"/>
              <a:t>Soundness: the prover </a:t>
            </a:r>
            <a:r>
              <a:rPr lang="en-US" b="1" dirty="0"/>
              <a:t>will never say “yes”</a:t>
            </a:r>
            <a:r>
              <a:rPr lang="en-US" dirty="0"/>
              <a:t> to an incorrect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9D91-30C2-EF4B-AE6C-C02C76E2C502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9" y="3135085"/>
            <a:ext cx="1166942" cy="163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03" y="3135084"/>
            <a:ext cx="2905552" cy="16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a trigger?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ea typeface="Consolas" charset="0"/>
                <a:cs typeface="Consolas" charset="0"/>
              </a:rPr>
              <a:t>A syntactic pattern involving quantified variables</a:t>
            </a:r>
          </a:p>
          <a:p>
            <a:pPr marL="0" indent="0">
              <a:lnSpc>
                <a:spcPct val="50000"/>
              </a:lnSpc>
              <a:buNone/>
            </a:pPr>
            <a:endParaRPr lang="en-US" sz="2400" dirty="0">
              <a:ea typeface="Consolas" charset="0"/>
              <a:cs typeface="Consolas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400" dirty="0">
                <a:ea typeface="Consolas" charset="0"/>
                <a:cs typeface="Consolas" charset="0"/>
              </a:rPr>
              <a:t>A heuristic to let the solver know when to </a:t>
            </a:r>
            <a:r>
              <a:rPr lang="en-US" sz="2400" b="1" dirty="0">
                <a:ea typeface="Consolas" charset="0"/>
                <a:cs typeface="Consolas" charset="0"/>
              </a:rPr>
              <a:t>instantiate</a:t>
            </a:r>
            <a:r>
              <a:rPr lang="en-US" sz="2400" dirty="0">
                <a:ea typeface="Consolas" charset="0"/>
                <a:cs typeface="Consolas" charset="0"/>
              </a:rPr>
              <a:t> the quantifier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ACA5-5DB3-A74B-8B75-73E8380358A8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distributed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distributed system is composed of multiple hosts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75CD-35AD-2445-B03C-BA233C9FBCC6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9539" y="2508527"/>
            <a:ext cx="4022035" cy="2992162"/>
            <a:chOff x="1098550" y="2590801"/>
            <a:chExt cx="4022035" cy="2992162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>
              <a:off x="1098550" y="2590801"/>
              <a:ext cx="4022035" cy="299216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55700" y="2628900"/>
              <a:ext cx="197413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/>
                <a:t>Distributed system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54425" y="3230007"/>
              <a:ext cx="977900" cy="5334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24162" y="3220762"/>
              <a:ext cx="977900" cy="5334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54425" y="4590490"/>
              <a:ext cx="977900" cy="5334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24162" y="4581245"/>
              <a:ext cx="977900" cy="5334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</p:grpSp>
      <p:sp>
        <p:nvSpPr>
          <p:cNvPr id="23" name="Content Placeholder 5"/>
          <p:cNvSpPr txBox="1">
            <a:spLocks/>
          </p:cNvSpPr>
          <p:nvPr/>
        </p:nvSpPr>
        <p:spPr>
          <a:xfrm>
            <a:off x="4949687" y="2546350"/>
            <a:ext cx="7242313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ea typeface="Consolas" charset="0"/>
                <a:cs typeface="Consolas" charset="0"/>
              </a:rPr>
              <a:t>Distributed System: attempt #1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DistributedSystem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datatype Variables = 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Variables(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hosts:seq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Host.Variables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&gt;)</a:t>
            </a:r>
          </a:p>
          <a:p>
            <a:pPr marL="0" indent="0">
              <a:buNone/>
            </a:pP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predicate Next 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v’:Variables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nat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Host.Next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v.hosts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v'.hosts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]))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forall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otherHost:nat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|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!=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::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v’.hosts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] ==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v.hosts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]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21178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Chapter 2: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9600" dirty="0"/>
              <a:t>Specifications </a:t>
            </a:r>
          </a:p>
          <a:p>
            <a:pPr marL="457200" lvl="1" indent="0">
              <a:buNone/>
            </a:pPr>
            <a:r>
              <a:rPr lang="en-US" sz="9600" dirty="0"/>
              <a:t>are trusted!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55D7-8466-C54B-AA76-4DB1D796E0D6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Chapter 3: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 the behavior of a system </a:t>
            </a:r>
          </a:p>
          <a:p>
            <a:endParaRPr lang="en-US" dirty="0"/>
          </a:p>
          <a:p>
            <a:r>
              <a:rPr lang="en-US" dirty="0"/>
              <a:t>Main components: Constants/Variables, Init() and Next() predicates</a:t>
            </a:r>
          </a:p>
          <a:p>
            <a:endParaRPr lang="en-US" dirty="0"/>
          </a:p>
          <a:p>
            <a:r>
              <a:rPr lang="en-US" dirty="0"/>
              <a:t>Advanced usage: Jay Normal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55D7-8466-C54B-AA76-4DB1D796E0D6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9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83583" y="3211300"/>
            <a:ext cx="6196308" cy="2478024"/>
            <a:chOff x="2217424" y="5976050"/>
            <a:chExt cx="8812527" cy="923164"/>
          </a:xfrm>
        </p:grpSpPr>
        <p:sp>
          <p:nvSpPr>
            <p:cNvPr id="24" name="Oval 23"/>
            <p:cNvSpPr/>
            <p:nvPr/>
          </p:nvSpPr>
          <p:spPr>
            <a:xfrm>
              <a:off x="2217424" y="5976050"/>
              <a:ext cx="8812527" cy="923164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2319" y="6347004"/>
              <a:ext cx="2447231" cy="22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Safe states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</a:rPr>
                <a:t>(property P holds)</a:t>
              </a:r>
              <a:endParaRPr lang="en-US" sz="1687" dirty="0">
                <a:ea typeface="Calibri" charset="0"/>
                <a:cs typeface="Calibri" charset="0"/>
                <a:sym typeface="Gill Sans Ligh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584200" y="3768671"/>
            <a:ext cx="4111396" cy="1563624"/>
          </a:xfrm>
          <a:prstGeom prst="ellipse">
            <a:avLst/>
          </a:prstGeom>
          <a:solidFill>
            <a:srgbClr val="92D050">
              <a:alpha val="28000"/>
            </a:srgbClr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265" y="4127224"/>
            <a:ext cx="2605234" cy="908387"/>
            <a:chOff x="3324228" y="6109716"/>
            <a:chExt cx="3705222" cy="923163"/>
          </a:xfrm>
        </p:grpSpPr>
        <p:sp>
          <p:nvSpPr>
            <p:cNvPr id="27" name="Oval 26"/>
            <p:cNvSpPr/>
            <p:nvPr/>
          </p:nvSpPr>
          <p:spPr>
            <a:xfrm>
              <a:off x="3324228" y="6109716"/>
              <a:ext cx="3705222" cy="923163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558" y="6150761"/>
              <a:ext cx="1782561" cy="841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6092875" y="331452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75893" y="2770927"/>
            <a:ext cx="172789" cy="173736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39" name="Curved Connector 38"/>
          <p:cNvCxnSpPr>
            <a:stCxn id="26" idx="0"/>
            <a:endCxn id="33" idx="2"/>
          </p:cNvCxnSpPr>
          <p:nvPr/>
        </p:nvCxnSpPr>
        <p:spPr>
          <a:xfrm rot="5400000" flipH="1" flipV="1">
            <a:off x="6149218" y="2887848"/>
            <a:ext cx="456727" cy="396623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/>
          <p:cNvSpPr txBox="1"/>
          <p:nvPr/>
        </p:nvSpPr>
        <p:spPr>
          <a:xfrm>
            <a:off x="6240938" y="4278430"/>
            <a:ext cx="172070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Inductive </a:t>
            </a:r>
          </a:p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invariant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Recap of Chapter 4: 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99602" y="386470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542316" y="4633338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3" name="Curved Connector 52"/>
          <p:cNvCxnSpPr>
            <a:stCxn id="51" idx="6"/>
            <a:endCxn id="52" idx="0"/>
          </p:cNvCxnSpPr>
          <p:nvPr/>
        </p:nvCxnSpPr>
        <p:spPr>
          <a:xfrm>
            <a:off x="6172391" y="3951570"/>
            <a:ext cx="456320" cy="681768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6F1-FE70-6044-BC14-3131BE5AC9DC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3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33" grpId="0" animBg="1"/>
      <p:bldP spid="50" grpId="0"/>
      <p:bldP spid="51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937192-F0FD-B411-083B-F0383ABE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 with the midterm!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428D5-01E3-54C1-F914-62DD0C55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9C18-6F9B-C34A-926C-5396A395DDAD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0E0B4-6D6D-94F1-BC67-3A3B81C1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81C78-12B0-3DEF-0232-CBC9E212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23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5EB646-099D-C504-53E8-49ACCD281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56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871259"/>
            <a:ext cx="10515600" cy="1325563"/>
          </a:xfrm>
        </p:spPr>
        <p:txBody>
          <a:bodyPr/>
          <a:lstStyle/>
          <a:p>
            <a:pPr algn="ctr"/>
            <a:r>
              <a:rPr lang="en-US"/>
              <a:t>Chapter 6: Refinement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251-B870-C74C-B3FF-73969084C34F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9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machines: a versatile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machines can be used to</a:t>
            </a:r>
          </a:p>
          <a:p>
            <a:r>
              <a:rPr lang="en-US" dirty="0"/>
              <a:t>Model the program</a:t>
            </a:r>
          </a:p>
          <a:p>
            <a:r>
              <a:rPr lang="en-US" dirty="0"/>
              <a:t>Model environment components</a:t>
            </a:r>
          </a:p>
          <a:p>
            <a:r>
              <a:rPr lang="en-US" dirty="0"/>
              <a:t>Model how the system (</a:t>
            </a:r>
            <a:r>
              <a:rPr lang="en-US" dirty="0" err="1"/>
              <a:t>program+environment</a:t>
            </a:r>
            <a:r>
              <a:rPr lang="en-US" dirty="0"/>
              <a:t>) fits together</a:t>
            </a:r>
          </a:p>
          <a:p>
            <a:r>
              <a:rPr lang="en-US" dirty="0">
                <a:solidFill>
                  <a:srgbClr val="0000FF"/>
                </a:solidFill>
              </a:rPr>
              <a:t>Specify the system behavior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E029-6D99-F14A-86BC-6FE2F867A178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610600" y="907286"/>
            <a:ext cx="1610350" cy="1477903"/>
            <a:chOff x="6114806" y="1768057"/>
            <a:chExt cx="2161490" cy="1983713"/>
          </a:xfrm>
        </p:grpSpPr>
        <p:sp>
          <p:nvSpPr>
            <p:cNvPr id="9" name="Oval 8"/>
            <p:cNvSpPr/>
            <p:nvPr/>
          </p:nvSpPr>
          <p:spPr>
            <a:xfrm>
              <a:off x="6191006" y="2444556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742896" y="2444556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90771" y="321837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639213" y="1768057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386397" y="321837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6114806" y="2358140"/>
              <a:ext cx="685800" cy="706232"/>
            </a:xfrm>
            <a:prstGeom prst="donut">
              <a:avLst>
                <a:gd name="adj" fmla="val 7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646291" y="2223342"/>
              <a:ext cx="71037" cy="2993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094498" y="2223342"/>
              <a:ext cx="726514" cy="282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905913" y="2301457"/>
              <a:ext cx="747184" cy="9169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905913" y="2301457"/>
              <a:ext cx="40143" cy="9950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7024171" y="3485070"/>
              <a:ext cx="3622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6457706" y="2977956"/>
              <a:ext cx="159614" cy="2577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376672" y="1777091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latin typeface="Calibri Light" panose="020F030202020403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7172613" y="2001686"/>
              <a:ext cx="204059" cy="421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808042" y="2218650"/>
              <a:ext cx="201555" cy="208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7841682" y="2961014"/>
              <a:ext cx="167915" cy="3354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74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ways to specify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C-style assertions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Postconditions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Properties/invariants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Refinement to a state machine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F8D4-9B4F-D847-8995-62D3CEE60C2F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507112" y="1301134"/>
            <a:ext cx="4143021" cy="4555014"/>
            <a:chOff x="7913512" y="996334"/>
            <a:chExt cx="4143021" cy="4555014"/>
          </a:xfrm>
        </p:grpSpPr>
        <p:sp>
          <p:nvSpPr>
            <p:cNvPr id="10" name="Rectangle 9"/>
            <p:cNvSpPr/>
            <p:nvPr/>
          </p:nvSpPr>
          <p:spPr>
            <a:xfrm>
              <a:off x="7913512" y="3146814"/>
              <a:ext cx="4143021" cy="240453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 anchorCtr="0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Distributed system</a:t>
              </a:r>
              <a:endParaRPr kumimoji="0" lang="en-US" sz="2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76906" y="4065718"/>
              <a:ext cx="1106907" cy="12507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Host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33523" y="3760918"/>
              <a:ext cx="1917033" cy="12507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Network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24506" y="3913318"/>
              <a:ext cx="1106907" cy="12507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Host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72106" y="3760918"/>
              <a:ext cx="1106907" cy="12507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Host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9479" y="996334"/>
              <a:ext cx="1106907" cy="12507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 Light" charset="0"/>
                  <a:ea typeface="Calibri Light" charset="0"/>
                  <a:cs typeface="Calibri Light" charset="0"/>
                  <a:sym typeface="Gill Sans Light"/>
                </a:rPr>
                <a:t>Spec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 rot="10800000">
              <a:off x="9581995" y="2318457"/>
              <a:ext cx="641909" cy="693420"/>
            </a:xfrm>
            <a:prstGeom prst="downArrow">
              <a:avLst/>
            </a:prstGeom>
            <a:solidFill>
              <a:srgbClr val="FFFFFF"/>
            </a:solidFill>
            <a:ln w="1905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163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Example: </a:t>
            </a:r>
            <a:r>
              <a:rPr lang="en-US" sz="4640" dirty="0" err="1"/>
              <a:t>hashtable</a:t>
            </a:r>
            <a:endParaRPr lang="en-US" sz="464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27</a:t>
            </a:fld>
            <a:endParaRPr lang="uk-UA"/>
          </a:p>
        </p:txBody>
      </p:sp>
      <p:sp>
        <p:nvSpPr>
          <p:cNvPr id="122" name="Google Shape;77;p16"/>
          <p:cNvSpPr txBox="1"/>
          <p:nvPr/>
        </p:nvSpPr>
        <p:spPr>
          <a:xfrm>
            <a:off x="1845928" y="1682374"/>
            <a:ext cx="8878517" cy="2593032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module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HashTable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datatype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tbl:seq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&lt;Pair&lt;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string&gt;&gt;)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predicate Insert(</a:t>
            </a:r>
            <a:r>
              <a:rPr lang="sk-SK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v:Variables</a:t>
            </a:r>
            <a:r>
              <a:rPr lang="sk-SK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v’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:Variables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k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ey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v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al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:string) {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free := Probe(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v.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tbl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k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ey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&amp;&amp; 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free.Some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?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&amp;&amp; v’.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tbl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tbl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free.value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:= Pair(k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ey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v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al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)]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23" name="Google Shape;78;p16"/>
          <p:cNvGrpSpPr/>
          <p:nvPr/>
        </p:nvGrpSpPr>
        <p:grpSpPr>
          <a:xfrm>
            <a:off x="2646075" y="4517132"/>
            <a:ext cx="7286625" cy="1785465"/>
            <a:chOff x="1003700" y="2638769"/>
            <a:chExt cx="7136600" cy="1580731"/>
          </a:xfrm>
        </p:grpSpPr>
        <p:grpSp>
          <p:nvGrpSpPr>
            <p:cNvPr id="124" name="Google Shape;79;p16"/>
            <p:cNvGrpSpPr/>
            <p:nvPr/>
          </p:nvGrpSpPr>
          <p:grpSpPr>
            <a:xfrm>
              <a:off x="7400200" y="2815500"/>
              <a:ext cx="740100" cy="1404000"/>
              <a:chOff x="612425" y="3427925"/>
              <a:chExt cx="740100" cy="1404000"/>
            </a:xfrm>
          </p:grpSpPr>
          <p:sp>
            <p:nvSpPr>
              <p:cNvPr id="153" name="Google Shape;80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81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82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83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47￫D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84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" name="Google Shape;85;p16"/>
            <p:cNvGrpSpPr/>
            <p:nvPr/>
          </p:nvGrpSpPr>
          <p:grpSpPr>
            <a:xfrm>
              <a:off x="5801075" y="2815500"/>
              <a:ext cx="740100" cy="1404000"/>
              <a:chOff x="612425" y="3427925"/>
              <a:chExt cx="740100" cy="1404000"/>
            </a:xfrm>
          </p:grpSpPr>
          <p:sp>
            <p:nvSpPr>
              <p:cNvPr id="148" name="Google Shape;86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87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88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89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90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91;p16"/>
            <p:cNvGrpSpPr/>
            <p:nvPr/>
          </p:nvGrpSpPr>
          <p:grpSpPr>
            <a:xfrm>
              <a:off x="4201950" y="2815500"/>
              <a:ext cx="740100" cy="1404000"/>
              <a:chOff x="612425" y="3427925"/>
              <a:chExt cx="740100" cy="1404000"/>
            </a:xfrm>
          </p:grpSpPr>
          <p:sp>
            <p:nvSpPr>
              <p:cNvPr id="143" name="Google Shape;92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93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94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95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96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97;p16"/>
            <p:cNvGrpSpPr/>
            <p:nvPr/>
          </p:nvGrpSpPr>
          <p:grpSpPr>
            <a:xfrm>
              <a:off x="2602825" y="2815500"/>
              <a:ext cx="740100" cy="1404000"/>
              <a:chOff x="612425" y="3427925"/>
              <a:chExt cx="740100" cy="1404000"/>
            </a:xfrm>
          </p:grpSpPr>
          <p:sp>
            <p:nvSpPr>
              <p:cNvPr id="138" name="Google Shape;98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99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00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01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02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03;p16"/>
            <p:cNvGrpSpPr/>
            <p:nvPr/>
          </p:nvGrpSpPr>
          <p:grpSpPr>
            <a:xfrm>
              <a:off x="1003700" y="2815500"/>
              <a:ext cx="740100" cy="1404000"/>
              <a:chOff x="612425" y="3427925"/>
              <a:chExt cx="740100" cy="1404000"/>
            </a:xfrm>
          </p:grpSpPr>
          <p:sp>
            <p:nvSpPr>
              <p:cNvPr id="133" name="Google Shape;104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05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06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07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08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09;p16"/>
            <p:cNvSpPr/>
            <p:nvPr/>
          </p:nvSpPr>
          <p:spPr>
            <a:xfrm>
              <a:off x="1756462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30" name="Google Shape;110;p16"/>
            <p:cNvSpPr/>
            <p:nvPr/>
          </p:nvSpPr>
          <p:spPr>
            <a:xfrm>
              <a:off x="335135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31" name="Google Shape;111;p16"/>
            <p:cNvSpPr/>
            <p:nvPr/>
          </p:nvSpPr>
          <p:spPr>
            <a:xfrm>
              <a:off x="4950463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32" name="Google Shape;112;p16"/>
            <p:cNvSpPr/>
            <p:nvPr/>
          </p:nvSpPr>
          <p:spPr>
            <a:xfrm>
              <a:off x="654960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7190C-0FFF-F3C9-2754-51B7D4DE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F659-D9D4-234C-810B-A3686B7EC39E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6F866-E603-E9D1-B7AF-A133922E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The spec: a simple map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28</a:t>
            </a:fld>
            <a:endParaRPr lang="uk-UA"/>
          </a:p>
        </p:txBody>
      </p:sp>
      <p:grpSp>
        <p:nvGrpSpPr>
          <p:cNvPr id="111" name="Google Shape;113;p16"/>
          <p:cNvGrpSpPr/>
          <p:nvPr/>
        </p:nvGrpSpPr>
        <p:grpSpPr>
          <a:xfrm>
            <a:off x="2423779" y="1598487"/>
            <a:ext cx="7695662" cy="1030520"/>
            <a:chOff x="816650" y="1003700"/>
            <a:chExt cx="7510700" cy="1059000"/>
          </a:xfrm>
        </p:grpSpPr>
        <p:sp>
          <p:nvSpPr>
            <p:cNvPr id="112" name="Google Shape;114;p16"/>
            <p:cNvSpPr/>
            <p:nvPr/>
          </p:nvSpPr>
          <p:spPr>
            <a:xfrm>
              <a:off x="72131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47￫D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3" name="Google Shape;115;p16"/>
            <p:cNvSpPr/>
            <p:nvPr/>
          </p:nvSpPr>
          <p:spPr>
            <a:xfrm>
              <a:off x="561402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4" name="Google Shape;116;p16"/>
            <p:cNvSpPr/>
            <p:nvPr/>
          </p:nvSpPr>
          <p:spPr>
            <a:xfrm>
              <a:off x="401490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5" name="Google Shape;117;p16"/>
            <p:cNvSpPr/>
            <p:nvPr/>
          </p:nvSpPr>
          <p:spPr>
            <a:xfrm>
              <a:off x="241577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6" name="Google Shape;118;p16"/>
            <p:cNvSpPr/>
            <p:nvPr/>
          </p:nvSpPr>
          <p:spPr>
            <a:xfrm>
              <a:off x="8166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64283" rIns="0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rPr>
                <a:t>(empty)</a:t>
              </a:r>
              <a:endParaRPr sz="1406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1752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8" name="Google Shape;120;p16"/>
            <p:cNvSpPr/>
            <p:nvPr/>
          </p:nvSpPr>
          <p:spPr>
            <a:xfrm>
              <a:off x="334713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9" name="Google Shape;121;p16"/>
            <p:cNvSpPr/>
            <p:nvPr/>
          </p:nvSpPr>
          <p:spPr>
            <a:xfrm>
              <a:off x="4946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20" name="Google Shape;122;p16"/>
            <p:cNvSpPr/>
            <p:nvPr/>
          </p:nvSpPr>
          <p:spPr>
            <a:xfrm>
              <a:off x="654538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50" name="Google Shape;123;p16"/>
          <p:cNvSpPr txBox="1"/>
          <p:nvPr/>
        </p:nvSpPr>
        <p:spPr>
          <a:xfrm>
            <a:off x="1662033" y="3190565"/>
            <a:ext cx="9219154" cy="2018319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defTabSz="642915"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module 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MapSpec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  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datatype Variables = Variables(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mapp:map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&lt;Key, Value&gt;)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predicate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InsertOp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v:Variables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v':Variables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key:Key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value:Value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&amp;&amp; v'.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mapp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v.mapp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[key := value]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71186-9B2F-D342-9D46-F7078E29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AAE0-29FE-6540-BC8E-93F5239573A1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E18FB-7B46-482A-27C4-CD815FD0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Refinement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29</a:t>
            </a:fld>
            <a:endParaRPr lang="uk-UA"/>
          </a:p>
        </p:txBody>
      </p:sp>
      <p:grpSp>
        <p:nvGrpSpPr>
          <p:cNvPr id="111" name="Google Shape;113;p16"/>
          <p:cNvGrpSpPr/>
          <p:nvPr/>
        </p:nvGrpSpPr>
        <p:grpSpPr>
          <a:xfrm>
            <a:off x="2434677" y="2087570"/>
            <a:ext cx="7695662" cy="1030520"/>
            <a:chOff x="816650" y="1003700"/>
            <a:chExt cx="7510700" cy="1059000"/>
          </a:xfrm>
        </p:grpSpPr>
        <p:sp>
          <p:nvSpPr>
            <p:cNvPr id="112" name="Google Shape;114;p16"/>
            <p:cNvSpPr/>
            <p:nvPr/>
          </p:nvSpPr>
          <p:spPr>
            <a:xfrm>
              <a:off x="72131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47￫D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3" name="Google Shape;115;p16"/>
            <p:cNvSpPr/>
            <p:nvPr/>
          </p:nvSpPr>
          <p:spPr>
            <a:xfrm>
              <a:off x="561402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4" name="Google Shape;116;p16"/>
            <p:cNvSpPr/>
            <p:nvPr/>
          </p:nvSpPr>
          <p:spPr>
            <a:xfrm>
              <a:off x="401490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5" name="Google Shape;117;p16"/>
            <p:cNvSpPr/>
            <p:nvPr/>
          </p:nvSpPr>
          <p:spPr>
            <a:xfrm>
              <a:off x="241577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6" name="Google Shape;118;p16"/>
            <p:cNvSpPr/>
            <p:nvPr/>
          </p:nvSpPr>
          <p:spPr>
            <a:xfrm>
              <a:off x="8166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64283" rIns="0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rPr>
                <a:t>(empty)</a:t>
              </a:r>
              <a:endParaRPr sz="1406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1752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8" name="Google Shape;120;p16"/>
            <p:cNvSpPr/>
            <p:nvPr/>
          </p:nvSpPr>
          <p:spPr>
            <a:xfrm>
              <a:off x="334713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9" name="Google Shape;121;p16"/>
            <p:cNvSpPr/>
            <p:nvPr/>
          </p:nvSpPr>
          <p:spPr>
            <a:xfrm>
              <a:off x="4946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20" name="Google Shape;122;p16"/>
            <p:cNvSpPr/>
            <p:nvPr/>
          </p:nvSpPr>
          <p:spPr>
            <a:xfrm>
              <a:off x="654538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4" name="Google Shape;78;p16"/>
          <p:cNvGrpSpPr/>
          <p:nvPr/>
        </p:nvGrpSpPr>
        <p:grpSpPr>
          <a:xfrm>
            <a:off x="2627915" y="4086629"/>
            <a:ext cx="7286625" cy="1785465"/>
            <a:chOff x="1003700" y="2638769"/>
            <a:chExt cx="7136600" cy="1580731"/>
          </a:xfrm>
        </p:grpSpPr>
        <p:grpSp>
          <p:nvGrpSpPr>
            <p:cNvPr id="15" name="Google Shape;79;p16"/>
            <p:cNvGrpSpPr/>
            <p:nvPr/>
          </p:nvGrpSpPr>
          <p:grpSpPr>
            <a:xfrm>
              <a:off x="7400200" y="2815500"/>
              <a:ext cx="740100" cy="1404000"/>
              <a:chOff x="612425" y="3427925"/>
              <a:chExt cx="740100" cy="1404000"/>
            </a:xfrm>
          </p:grpSpPr>
          <p:sp>
            <p:nvSpPr>
              <p:cNvPr id="44" name="Google Shape;80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81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82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83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47￫D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84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85;p16"/>
            <p:cNvGrpSpPr/>
            <p:nvPr/>
          </p:nvGrpSpPr>
          <p:grpSpPr>
            <a:xfrm>
              <a:off x="5801075" y="2815500"/>
              <a:ext cx="740100" cy="1404000"/>
              <a:chOff x="612425" y="3427925"/>
              <a:chExt cx="740100" cy="1404000"/>
            </a:xfrm>
          </p:grpSpPr>
          <p:sp>
            <p:nvSpPr>
              <p:cNvPr id="39" name="Google Shape;86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87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88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89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90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91;p16"/>
            <p:cNvGrpSpPr/>
            <p:nvPr/>
          </p:nvGrpSpPr>
          <p:grpSpPr>
            <a:xfrm>
              <a:off x="4201950" y="2815500"/>
              <a:ext cx="740100" cy="1404000"/>
              <a:chOff x="612425" y="3427925"/>
              <a:chExt cx="740100" cy="1404000"/>
            </a:xfrm>
          </p:grpSpPr>
          <p:sp>
            <p:nvSpPr>
              <p:cNvPr id="34" name="Google Shape;92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3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4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5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6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97;p16"/>
            <p:cNvGrpSpPr/>
            <p:nvPr/>
          </p:nvGrpSpPr>
          <p:grpSpPr>
            <a:xfrm>
              <a:off x="2602825" y="2815500"/>
              <a:ext cx="740100" cy="1404000"/>
              <a:chOff x="612425" y="3427925"/>
              <a:chExt cx="740100" cy="1404000"/>
            </a:xfrm>
          </p:grpSpPr>
          <p:sp>
            <p:nvSpPr>
              <p:cNvPr id="29" name="Google Shape;98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99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0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01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02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03;p16"/>
            <p:cNvGrpSpPr/>
            <p:nvPr/>
          </p:nvGrpSpPr>
          <p:grpSpPr>
            <a:xfrm>
              <a:off x="1003700" y="2815500"/>
              <a:ext cx="740100" cy="1404000"/>
              <a:chOff x="612425" y="3427925"/>
              <a:chExt cx="740100" cy="1404000"/>
            </a:xfrm>
          </p:grpSpPr>
          <p:sp>
            <p:nvSpPr>
              <p:cNvPr id="24" name="Google Shape;104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5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06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7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08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109;p16"/>
            <p:cNvSpPr/>
            <p:nvPr/>
          </p:nvSpPr>
          <p:spPr>
            <a:xfrm>
              <a:off x="1756462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1" name="Google Shape;110;p16"/>
            <p:cNvSpPr/>
            <p:nvPr/>
          </p:nvSpPr>
          <p:spPr>
            <a:xfrm>
              <a:off x="335135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2" name="Google Shape;111;p16"/>
            <p:cNvSpPr/>
            <p:nvPr/>
          </p:nvSpPr>
          <p:spPr>
            <a:xfrm>
              <a:off x="4950463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3" name="Google Shape;112;p16"/>
            <p:cNvSpPr/>
            <p:nvPr/>
          </p:nvSpPr>
          <p:spPr>
            <a:xfrm>
              <a:off x="654960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4" name="Group 3"/>
          <p:cNvGrpSpPr/>
          <p:nvPr/>
        </p:nvGrpSpPr>
        <p:grpSpPr>
          <a:xfrm>
            <a:off x="3005496" y="3108830"/>
            <a:ext cx="6553526" cy="1177419"/>
            <a:chOff x="2107017" y="4421447"/>
            <a:chExt cx="9320570" cy="1674552"/>
          </a:xfrm>
        </p:grpSpPr>
        <p:cxnSp>
          <p:nvCxnSpPr>
            <p:cNvPr id="3" name="Straight Arrow Connector 2"/>
            <p:cNvCxnSpPr>
              <a:stCxn id="24" idx="0"/>
              <a:endCxn id="116" idx="3"/>
            </p:cNvCxnSpPr>
            <p:nvPr/>
          </p:nvCxnSpPr>
          <p:spPr>
            <a:xfrm flipH="1" flipV="1">
              <a:off x="2107017" y="4434616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4437336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6767302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9097268" y="4421447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11427234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63381-4565-E35E-D69B-49F6D10E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3CB5-8E7B-0B44-93C7-448F79FF614D}" type="datetime1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0946-05C2-321B-2B56-2FADD13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C08A-A921-9A3A-C183-C8F37509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network - Ordering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C8997-4921-BE5D-1299-7DA7FD26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9C18-6F9B-C34A-926C-5396A395DDAD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702FC-7213-0110-5CD1-F0F85A29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A44AF-EC94-4C09-63CC-9989AE75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3FFD8-7D0E-D4A1-CD16-45094CD71470}"/>
              </a:ext>
            </a:extLst>
          </p:cNvPr>
          <p:cNvSpPr txBox="1"/>
          <p:nvPr/>
        </p:nvSpPr>
        <p:spPr>
          <a:xfrm>
            <a:off x="2413766" y="1870452"/>
            <a:ext cx="258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order delivery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5F330-3FED-FC28-6ABF-D13884544ADC}"/>
              </a:ext>
            </a:extLst>
          </p:cNvPr>
          <p:cNvSpPr txBox="1"/>
          <p:nvPr/>
        </p:nvSpPr>
        <p:spPr>
          <a:xfrm>
            <a:off x="6026283" y="1870452"/>
            <a:ext cx="297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 of order delivery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B075DE-644D-77E9-C920-20FD16688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17" y="2518566"/>
            <a:ext cx="2886352" cy="2886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31D3F2-9FEA-D7CC-94A5-7C2EBC154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971" y="2533141"/>
            <a:ext cx="2886352" cy="28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/>
              <a:t>The benefits of refinement</a:t>
            </a:r>
            <a:endParaRPr lang="en-US" sz="464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5AFD-36B0-9144-A637-8C1444B16B35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30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151899" y="4305826"/>
            <a:ext cx="7594933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Refinement is very powerful</a:t>
            </a:r>
          </a:p>
          <a:p>
            <a:pPr marL="401822" indent="-401822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Can specify systems that are hard to specify otherwise</a:t>
            </a:r>
          </a:p>
          <a:p>
            <a:pPr marL="859022" lvl="1" indent="-401822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</a:rPr>
              <a:t>E.g. </a:t>
            </a:r>
            <a:r>
              <a:rPr lang="en-US" sz="2400" dirty="0" err="1">
                <a:ea typeface="Calibri Light" charset="0"/>
                <a:cs typeface="Calibri Light" charset="0"/>
              </a:rPr>
              <a:t>linearizability</a:t>
            </a:r>
            <a:endParaRPr lang="en-US" sz="2400" dirty="0">
              <a:ea typeface="Calibri Light" charset="0"/>
              <a:cs typeface="Calibri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1899" y="1893094"/>
            <a:ext cx="8583835" cy="22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400" dirty="0">
                <a:ea typeface="Calibri Light" charset="0"/>
                <a:cs typeface="Calibri Light" charset="0"/>
              </a:rPr>
              <a:t>Refinement allows for good specs</a:t>
            </a:r>
          </a:p>
          <a:p>
            <a:pPr marL="401822" indent="-401822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Abstract: elide implementation details</a:t>
            </a:r>
          </a:p>
          <a:p>
            <a:pPr marL="401822" indent="-401822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</a:rPr>
              <a:t>Concise: simple state machine</a:t>
            </a:r>
          </a:p>
          <a:p>
            <a:pPr marL="401822" indent="-401822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</a:rPr>
              <a:t>Complete: better than a “bag of properties”</a:t>
            </a:r>
          </a:p>
          <a:p>
            <a:pPr marL="859022" lvl="1" indent="-401822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</a:rPr>
              <a:t>But if you want, you can prove properties about the spec</a:t>
            </a:r>
          </a:p>
          <a:p>
            <a:pPr marL="401822" indent="-401822">
              <a:buFont typeface="Arial" charset="0"/>
              <a:buChar char="•"/>
            </a:pPr>
            <a:endParaRPr lang="en-US" sz="2400" dirty="0"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27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49264" y="3714143"/>
            <a:ext cx="1070322" cy="27432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</a:t>
            </a:r>
            <a:r>
              <a:rPr lang="en-US" sz="4640" dirty="0" err="1"/>
              <a:t>sharded</a:t>
            </a:r>
            <a:r>
              <a:rPr lang="en-US" sz="4640" dirty="0"/>
              <a:t> key-value store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31</a:t>
            </a:fld>
            <a:endParaRPr lang="uk-UA"/>
          </a:p>
        </p:txBody>
      </p:sp>
      <p:sp>
        <p:nvSpPr>
          <p:cNvPr id="116" name="Google Shape;118;p16"/>
          <p:cNvSpPr/>
          <p:nvPr/>
        </p:nvSpPr>
        <p:spPr>
          <a:xfrm>
            <a:off x="2445574" y="1949611"/>
            <a:ext cx="1141639" cy="103052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4283" rIns="0" bIns="128584" anchor="ctr" anchorCtr="0">
            <a:noAutofit/>
          </a:bodyPr>
          <a:lstStyle/>
          <a:p>
            <a:pPr algn="ctr"/>
            <a:r>
              <a:rPr lang="en" sz="1406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(empty)</a:t>
            </a:r>
            <a:endParaRPr sz="1406" b="1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Google Shape;104;p16"/>
          <p:cNvSpPr/>
          <p:nvPr/>
        </p:nvSpPr>
        <p:spPr>
          <a:xfrm>
            <a:off x="2623423" y="4060324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05;p16"/>
          <p:cNvSpPr/>
          <p:nvPr/>
        </p:nvSpPr>
        <p:spPr>
          <a:xfrm>
            <a:off x="2623423" y="4377493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06;p16"/>
          <p:cNvSpPr/>
          <p:nvPr/>
        </p:nvSpPr>
        <p:spPr>
          <a:xfrm>
            <a:off x="2615815" y="5366384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07;p16"/>
          <p:cNvSpPr/>
          <p:nvPr/>
        </p:nvSpPr>
        <p:spPr>
          <a:xfrm>
            <a:off x="2616064" y="5683554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08;p16"/>
          <p:cNvSpPr/>
          <p:nvPr/>
        </p:nvSpPr>
        <p:spPr>
          <a:xfrm>
            <a:off x="2616064" y="6000722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39655" y="2977830"/>
            <a:ext cx="7227" cy="726902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75000"/>
                <a:lumOff val="25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/>
          <p:cNvGrpSpPr/>
          <p:nvPr/>
        </p:nvGrpSpPr>
        <p:grpSpPr>
          <a:xfrm>
            <a:off x="3404215" y="1949611"/>
            <a:ext cx="1821504" cy="1743842"/>
            <a:chOff x="2658585" y="2407517"/>
            <a:chExt cx="2590583" cy="2480131"/>
          </a:xfrm>
        </p:grpSpPr>
        <p:sp>
          <p:nvSpPr>
            <p:cNvPr id="115" name="Google Shape;117;p16"/>
            <p:cNvSpPr/>
            <p:nvPr/>
          </p:nvSpPr>
          <p:spPr>
            <a:xfrm>
              <a:off x="3625504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 dirty="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2658585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1" name="Straight Arrow Connector 50"/>
            <p:cNvCxnSpPr/>
            <p:nvPr/>
          </p:nvCxnSpPr>
          <p:spPr>
            <a:xfrm flipH="1" flipV="1">
              <a:off x="4434231" y="3855138"/>
              <a:ext cx="15476" cy="1032510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9" name="Group 48"/>
          <p:cNvGrpSpPr/>
          <p:nvPr/>
        </p:nvGrpSpPr>
        <p:grpSpPr>
          <a:xfrm>
            <a:off x="5027482" y="1949611"/>
            <a:ext cx="1825845" cy="1755122"/>
            <a:chOff x="4982730" y="2407517"/>
            <a:chExt cx="2596757" cy="2496173"/>
          </a:xfrm>
        </p:grpSpPr>
        <p:sp>
          <p:nvSpPr>
            <p:cNvPr id="114" name="Google Shape;116;p16"/>
            <p:cNvSpPr/>
            <p:nvPr/>
          </p:nvSpPr>
          <p:spPr>
            <a:xfrm>
              <a:off x="5955823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Google Shape;120;p16"/>
            <p:cNvSpPr/>
            <p:nvPr/>
          </p:nvSpPr>
          <p:spPr>
            <a:xfrm>
              <a:off x="4982730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2" name="Straight Arrow Connector 51"/>
            <p:cNvCxnSpPr/>
            <p:nvPr/>
          </p:nvCxnSpPr>
          <p:spPr>
            <a:xfrm flipV="1">
              <a:off x="6751665" y="3855138"/>
              <a:ext cx="15638" cy="1048552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0" name="Group 49"/>
          <p:cNvGrpSpPr/>
          <p:nvPr/>
        </p:nvGrpSpPr>
        <p:grpSpPr>
          <a:xfrm>
            <a:off x="6676872" y="1949611"/>
            <a:ext cx="1825859" cy="1759836"/>
            <a:chOff x="7313030" y="2407517"/>
            <a:chExt cx="2596777" cy="2502878"/>
          </a:xfrm>
        </p:grpSpPr>
        <p:sp>
          <p:nvSpPr>
            <p:cNvPr id="113" name="Google Shape;115;p16"/>
            <p:cNvSpPr/>
            <p:nvPr/>
          </p:nvSpPr>
          <p:spPr>
            <a:xfrm>
              <a:off x="8286143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9" name="Google Shape;121;p16"/>
            <p:cNvSpPr/>
            <p:nvPr/>
          </p:nvSpPr>
          <p:spPr>
            <a:xfrm>
              <a:off x="7313030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3" name="Straight Arrow Connector 52"/>
            <p:cNvCxnSpPr/>
            <p:nvPr/>
          </p:nvCxnSpPr>
          <p:spPr>
            <a:xfrm flipV="1">
              <a:off x="9097069" y="3859962"/>
              <a:ext cx="200" cy="105043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5" name="Group 54"/>
          <p:cNvGrpSpPr/>
          <p:nvPr/>
        </p:nvGrpSpPr>
        <p:grpSpPr>
          <a:xfrm>
            <a:off x="8315390" y="1949611"/>
            <a:ext cx="1825845" cy="1749424"/>
            <a:chOff x="9643368" y="2407517"/>
            <a:chExt cx="2596758" cy="2488070"/>
          </a:xfrm>
        </p:grpSpPr>
        <p:sp>
          <p:nvSpPr>
            <p:cNvPr id="112" name="Google Shape;114;p16"/>
            <p:cNvSpPr/>
            <p:nvPr/>
          </p:nvSpPr>
          <p:spPr>
            <a:xfrm>
              <a:off x="10616462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47￫D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0" name="Google Shape;122;p16"/>
            <p:cNvSpPr/>
            <p:nvPr/>
          </p:nvSpPr>
          <p:spPr>
            <a:xfrm>
              <a:off x="9643368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4" name="Straight Arrow Connector 53"/>
            <p:cNvCxnSpPr/>
            <p:nvPr/>
          </p:nvCxnSpPr>
          <p:spPr>
            <a:xfrm flipV="1">
              <a:off x="11420613" y="3869874"/>
              <a:ext cx="6622" cy="102571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" name="TextBox 5"/>
          <p:cNvSpPr txBox="1"/>
          <p:nvPr/>
        </p:nvSpPr>
        <p:spPr>
          <a:xfrm>
            <a:off x="2404148" y="3693116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>
                <a:latin typeface="Calibri Light" charset="0"/>
                <a:ea typeface="Calibri Light" charset="0"/>
                <a:cs typeface="Calibri Light" charset="0"/>
              </a:rPr>
              <a:t>Host 1</a:t>
            </a:r>
            <a:endParaRPr lang="en-US" sz="1969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09479" y="4999177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Host 2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8" name="Google Shape;105;p16"/>
          <p:cNvSpPr/>
          <p:nvPr/>
        </p:nvSpPr>
        <p:spPr>
          <a:xfrm>
            <a:off x="2623423" y="4694661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27558" y="3703781"/>
            <a:ext cx="1714517" cy="2753563"/>
            <a:chOff x="2849505" y="5150306"/>
            <a:chExt cx="2438424" cy="3916178"/>
          </a:xfrm>
        </p:grpSpPr>
        <p:sp>
          <p:nvSpPr>
            <p:cNvPr id="64" name="Rectangle 63"/>
            <p:cNvSpPr/>
            <p:nvPr/>
          </p:nvSpPr>
          <p:spPr>
            <a:xfrm>
              <a:off x="3696349" y="5165044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48693" y="515030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28428" y="6976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29" name="Google Shape;98;p16"/>
            <p:cNvSpPr/>
            <p:nvPr/>
          </p:nvSpPr>
          <p:spPr>
            <a:xfrm>
              <a:off x="3895344" y="565280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99;p16"/>
            <p:cNvSpPr/>
            <p:nvPr/>
          </p:nvSpPr>
          <p:spPr>
            <a:xfrm>
              <a:off x="3895344" y="6103888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0;p16"/>
            <p:cNvSpPr/>
            <p:nvPr/>
          </p:nvSpPr>
          <p:spPr>
            <a:xfrm>
              <a:off x="3892135" y="7508380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1;p16"/>
            <p:cNvSpPr/>
            <p:nvPr/>
          </p:nvSpPr>
          <p:spPr>
            <a:xfrm>
              <a:off x="3892135" y="795946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2;p16"/>
            <p:cNvSpPr/>
            <p:nvPr/>
          </p:nvSpPr>
          <p:spPr>
            <a:xfrm>
              <a:off x="3892135" y="8410549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9;p16"/>
            <p:cNvSpPr/>
            <p:nvPr/>
          </p:nvSpPr>
          <p:spPr>
            <a:xfrm>
              <a:off x="2849505" y="5250624"/>
              <a:ext cx="846844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0" name="Google Shape;99;p16"/>
            <p:cNvSpPr/>
            <p:nvPr/>
          </p:nvSpPr>
          <p:spPr>
            <a:xfrm>
              <a:off x="3895344" y="655025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93319" y="3715061"/>
            <a:ext cx="1654240" cy="2747212"/>
            <a:chOff x="5218586" y="5166348"/>
            <a:chExt cx="2352697" cy="3907146"/>
          </a:xfrm>
        </p:grpSpPr>
        <p:sp>
          <p:nvSpPr>
            <p:cNvPr id="67" name="Rectangle 66"/>
            <p:cNvSpPr/>
            <p:nvPr/>
          </p:nvSpPr>
          <p:spPr>
            <a:xfrm>
              <a:off x="5979016" y="5172054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32047" y="5166348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11781" y="699264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4" name="Google Shape;92;p16"/>
            <p:cNvSpPr/>
            <p:nvPr/>
          </p:nvSpPr>
          <p:spPr>
            <a:xfrm>
              <a:off x="6217920" y="5663774"/>
              <a:ext cx="1074714" cy="451083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3;p16"/>
            <p:cNvSpPr/>
            <p:nvPr/>
          </p:nvSpPr>
          <p:spPr>
            <a:xfrm>
              <a:off x="6217920" y="6114859"/>
              <a:ext cx="1074714" cy="451083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94;p16"/>
            <p:cNvSpPr/>
            <p:nvPr/>
          </p:nvSpPr>
          <p:spPr>
            <a:xfrm>
              <a:off x="6197047" y="750838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95;p16"/>
            <p:cNvSpPr/>
            <p:nvPr/>
          </p:nvSpPr>
          <p:spPr>
            <a:xfrm>
              <a:off x="6197047" y="7959465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96;p16"/>
            <p:cNvSpPr/>
            <p:nvPr/>
          </p:nvSpPr>
          <p:spPr>
            <a:xfrm>
              <a:off x="6197047" y="8410550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0;p16"/>
            <p:cNvSpPr/>
            <p:nvPr/>
          </p:nvSpPr>
          <p:spPr>
            <a:xfrm>
              <a:off x="5218586" y="5250624"/>
              <a:ext cx="777500" cy="355382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1" name="Google Shape;93;p16"/>
            <p:cNvSpPr/>
            <p:nvPr/>
          </p:nvSpPr>
          <p:spPr>
            <a:xfrm>
              <a:off x="6217920" y="6559555"/>
              <a:ext cx="1074714" cy="451083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99875" y="3713629"/>
            <a:ext cx="1687193" cy="2743200"/>
            <a:chOff x="7501939" y="5149720"/>
            <a:chExt cx="2399564" cy="3901440"/>
          </a:xfrm>
        </p:grpSpPr>
        <p:sp>
          <p:nvSpPr>
            <p:cNvPr id="70" name="Rectangle 69"/>
            <p:cNvSpPr/>
            <p:nvPr/>
          </p:nvSpPr>
          <p:spPr>
            <a:xfrm>
              <a:off x="8292735" y="5149720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62266" y="5150451"/>
              <a:ext cx="1639237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242002" y="6976749"/>
              <a:ext cx="1639237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9" name="Google Shape;86;p16"/>
            <p:cNvSpPr/>
            <p:nvPr/>
          </p:nvSpPr>
          <p:spPr>
            <a:xfrm>
              <a:off x="8538968" y="5661107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13￫C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87;p16"/>
            <p:cNvSpPr/>
            <p:nvPr/>
          </p:nvSpPr>
          <p:spPr>
            <a:xfrm>
              <a:off x="8538968" y="611219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88;p16"/>
            <p:cNvSpPr/>
            <p:nvPr/>
          </p:nvSpPr>
          <p:spPr>
            <a:xfrm>
              <a:off x="8552564" y="7508379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89;p16"/>
            <p:cNvSpPr/>
            <p:nvPr/>
          </p:nvSpPr>
          <p:spPr>
            <a:xfrm>
              <a:off x="8552564" y="7959463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90;p16"/>
            <p:cNvSpPr/>
            <p:nvPr/>
          </p:nvSpPr>
          <p:spPr>
            <a:xfrm>
              <a:off x="8552564" y="8410548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1;p16"/>
            <p:cNvSpPr/>
            <p:nvPr/>
          </p:nvSpPr>
          <p:spPr>
            <a:xfrm>
              <a:off x="7501939" y="5250624"/>
              <a:ext cx="800931" cy="355382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2" name="Google Shape;87;p16"/>
            <p:cNvSpPr/>
            <p:nvPr/>
          </p:nvSpPr>
          <p:spPr>
            <a:xfrm>
              <a:off x="8538968" y="656596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37237" y="3703781"/>
            <a:ext cx="1682234" cy="2743200"/>
            <a:chOff x="9832160" y="5150305"/>
            <a:chExt cx="2392510" cy="3901441"/>
          </a:xfrm>
        </p:grpSpPr>
        <p:sp>
          <p:nvSpPr>
            <p:cNvPr id="73" name="Rectangle 72"/>
            <p:cNvSpPr/>
            <p:nvPr/>
          </p:nvSpPr>
          <p:spPr>
            <a:xfrm>
              <a:off x="10665273" y="5150305"/>
              <a:ext cx="1522235" cy="390144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585434" y="515030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565169" y="6976605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44" name="Google Shape;80;p16"/>
            <p:cNvSpPr/>
            <p:nvPr/>
          </p:nvSpPr>
          <p:spPr>
            <a:xfrm>
              <a:off x="10863072" y="5661107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13￫C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81;p16"/>
            <p:cNvSpPr/>
            <p:nvPr/>
          </p:nvSpPr>
          <p:spPr>
            <a:xfrm>
              <a:off x="10863072" y="611219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82;p16"/>
            <p:cNvSpPr/>
            <p:nvPr/>
          </p:nvSpPr>
          <p:spPr>
            <a:xfrm>
              <a:off x="10882902" y="7508378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83;p16"/>
            <p:cNvSpPr/>
            <p:nvPr/>
          </p:nvSpPr>
          <p:spPr>
            <a:xfrm>
              <a:off x="10882902" y="7959462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47￫D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84;p16"/>
            <p:cNvSpPr/>
            <p:nvPr/>
          </p:nvSpPr>
          <p:spPr>
            <a:xfrm>
              <a:off x="10882902" y="8410547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2;p16"/>
            <p:cNvSpPr/>
            <p:nvPr/>
          </p:nvSpPr>
          <p:spPr>
            <a:xfrm>
              <a:off x="9832160" y="5250624"/>
              <a:ext cx="821196" cy="355382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3" name="Google Shape;81;p16"/>
            <p:cNvSpPr/>
            <p:nvPr/>
          </p:nvSpPr>
          <p:spPr>
            <a:xfrm>
              <a:off x="10863072" y="655025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962015" y="1345685"/>
            <a:ext cx="6640490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ym typeface="Gill Sans Light"/>
              </a:rPr>
              <a:t>Logically centralized, physically distributed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370E0-17D1-2977-EDD2-B4CBDAD2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693E-A4C8-4A43-B8DB-46F362025188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7744-F4B9-F3BE-61D5-C3F9AA64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57236" y="3613150"/>
            <a:ext cx="1070322" cy="27432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Stutter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32</a:t>
            </a:fld>
            <a:endParaRPr lang="uk-UA"/>
          </a:p>
        </p:txBody>
      </p:sp>
      <p:sp>
        <p:nvSpPr>
          <p:cNvPr id="116" name="Google Shape;118;p16"/>
          <p:cNvSpPr/>
          <p:nvPr/>
        </p:nvSpPr>
        <p:spPr>
          <a:xfrm>
            <a:off x="2434677" y="1692786"/>
            <a:ext cx="1141639" cy="103052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4283" rIns="0" bIns="128584" anchor="ctr" anchorCtr="0">
            <a:noAutofit/>
          </a:bodyPr>
          <a:lstStyle/>
          <a:p>
            <a:pPr algn="ctr"/>
            <a:r>
              <a:rPr lang="en" sz="1406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t>(empty)</a:t>
            </a:r>
            <a:endParaRPr sz="1406" b="1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Google Shape;104;p16"/>
          <p:cNvSpPr/>
          <p:nvPr/>
        </p:nvSpPr>
        <p:spPr>
          <a:xfrm>
            <a:off x="2623423" y="3977851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05;p16"/>
          <p:cNvSpPr/>
          <p:nvPr/>
        </p:nvSpPr>
        <p:spPr>
          <a:xfrm>
            <a:off x="2623423" y="4295021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06;p16"/>
          <p:cNvSpPr/>
          <p:nvPr/>
        </p:nvSpPr>
        <p:spPr>
          <a:xfrm>
            <a:off x="2615815" y="5283912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07;p16"/>
          <p:cNvSpPr/>
          <p:nvPr/>
        </p:nvSpPr>
        <p:spPr>
          <a:xfrm>
            <a:off x="2616064" y="5601082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08;p16"/>
          <p:cNvSpPr/>
          <p:nvPr/>
        </p:nvSpPr>
        <p:spPr>
          <a:xfrm>
            <a:off x="2616064" y="5918249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25377" y="2721005"/>
            <a:ext cx="3382" cy="909475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75000"/>
                <a:lumOff val="25000"/>
              </a:scheme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Group 8"/>
          <p:cNvGrpSpPr/>
          <p:nvPr/>
        </p:nvGrpSpPr>
        <p:grpSpPr>
          <a:xfrm>
            <a:off x="3393318" y="1692786"/>
            <a:ext cx="1821504" cy="1907569"/>
            <a:chOff x="2658585" y="2407517"/>
            <a:chExt cx="2590583" cy="2712987"/>
          </a:xfrm>
        </p:grpSpPr>
        <p:sp>
          <p:nvSpPr>
            <p:cNvPr id="115" name="Google Shape;117;p16"/>
            <p:cNvSpPr/>
            <p:nvPr/>
          </p:nvSpPr>
          <p:spPr>
            <a:xfrm>
              <a:off x="3625504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2658585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1" name="Straight Arrow Connector 50"/>
            <p:cNvCxnSpPr/>
            <p:nvPr/>
          </p:nvCxnSpPr>
          <p:spPr>
            <a:xfrm flipH="1" flipV="1">
              <a:off x="4437336" y="3869873"/>
              <a:ext cx="353" cy="1250631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3" name="Group 12"/>
          <p:cNvGrpSpPr/>
          <p:nvPr/>
        </p:nvGrpSpPr>
        <p:grpSpPr>
          <a:xfrm>
            <a:off x="5027482" y="1692786"/>
            <a:ext cx="1825845" cy="1907569"/>
            <a:chOff x="4982730" y="2407517"/>
            <a:chExt cx="2596757" cy="2712987"/>
          </a:xfrm>
        </p:grpSpPr>
        <p:sp>
          <p:nvSpPr>
            <p:cNvPr id="114" name="Google Shape;116;p16"/>
            <p:cNvSpPr/>
            <p:nvPr/>
          </p:nvSpPr>
          <p:spPr>
            <a:xfrm>
              <a:off x="5955823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Google Shape;120;p16"/>
            <p:cNvSpPr/>
            <p:nvPr/>
          </p:nvSpPr>
          <p:spPr>
            <a:xfrm>
              <a:off x="4982730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2" name="Straight Arrow Connector 51"/>
            <p:cNvCxnSpPr/>
            <p:nvPr/>
          </p:nvCxnSpPr>
          <p:spPr>
            <a:xfrm flipH="1" flipV="1">
              <a:off x="6767302" y="3869873"/>
              <a:ext cx="353" cy="1250631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4" name="Group 13"/>
          <p:cNvGrpSpPr/>
          <p:nvPr/>
        </p:nvGrpSpPr>
        <p:grpSpPr>
          <a:xfrm>
            <a:off x="6665974" y="1692786"/>
            <a:ext cx="1825859" cy="1900600"/>
            <a:chOff x="7313030" y="2407517"/>
            <a:chExt cx="2596777" cy="2703075"/>
          </a:xfrm>
        </p:grpSpPr>
        <p:sp>
          <p:nvSpPr>
            <p:cNvPr id="113" name="Google Shape;115;p16"/>
            <p:cNvSpPr/>
            <p:nvPr/>
          </p:nvSpPr>
          <p:spPr>
            <a:xfrm>
              <a:off x="8286143" y="2407517"/>
              <a:ext cx="1623664" cy="146562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 dirty="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 dirty="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9" name="Google Shape;121;p16"/>
            <p:cNvSpPr/>
            <p:nvPr/>
          </p:nvSpPr>
          <p:spPr>
            <a:xfrm>
              <a:off x="7313030" y="2478058"/>
              <a:ext cx="1239534" cy="30617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cxnSp>
          <p:nvCxnSpPr>
            <p:cNvPr id="53" name="Straight Arrow Connector 52"/>
            <p:cNvCxnSpPr/>
            <p:nvPr/>
          </p:nvCxnSpPr>
          <p:spPr>
            <a:xfrm flipH="1" flipV="1">
              <a:off x="9097268" y="3859961"/>
              <a:ext cx="353" cy="1250631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" name="TextBox 5"/>
          <p:cNvSpPr txBox="1"/>
          <p:nvPr/>
        </p:nvSpPr>
        <p:spPr>
          <a:xfrm>
            <a:off x="2423728" y="3632589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Host 1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09479" y="4916704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Host 2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58" name="Google Shape;105;p16"/>
          <p:cNvSpPr/>
          <p:nvPr/>
        </p:nvSpPr>
        <p:spPr>
          <a:xfrm>
            <a:off x="2623423" y="4612188"/>
            <a:ext cx="755658" cy="31716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42915">
              <a:buClr>
                <a:srgbClr val="000000"/>
              </a:buClr>
              <a:defRPr/>
            </a:pPr>
            <a:r>
              <a:rPr lang="en"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406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27558" y="3613150"/>
            <a:ext cx="1714517" cy="2743200"/>
            <a:chOff x="2849505" y="5138702"/>
            <a:chExt cx="2438424" cy="3901440"/>
          </a:xfrm>
        </p:grpSpPr>
        <p:sp>
          <p:nvSpPr>
            <p:cNvPr id="64" name="Rectangle 63"/>
            <p:cNvSpPr/>
            <p:nvPr/>
          </p:nvSpPr>
          <p:spPr>
            <a:xfrm>
              <a:off x="3696349" y="5138702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48693" y="515030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28428" y="6976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29" name="Google Shape;98;p16"/>
            <p:cNvSpPr/>
            <p:nvPr/>
          </p:nvSpPr>
          <p:spPr>
            <a:xfrm>
              <a:off x="3895344" y="565280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99;p16"/>
            <p:cNvSpPr/>
            <p:nvPr/>
          </p:nvSpPr>
          <p:spPr>
            <a:xfrm>
              <a:off x="3895344" y="6103888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0;p16"/>
            <p:cNvSpPr/>
            <p:nvPr/>
          </p:nvSpPr>
          <p:spPr>
            <a:xfrm>
              <a:off x="3892135" y="7508380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1;p16"/>
            <p:cNvSpPr/>
            <p:nvPr/>
          </p:nvSpPr>
          <p:spPr>
            <a:xfrm>
              <a:off x="3892135" y="795946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2;p16"/>
            <p:cNvSpPr/>
            <p:nvPr/>
          </p:nvSpPr>
          <p:spPr>
            <a:xfrm>
              <a:off x="3892135" y="8410549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9;p16"/>
            <p:cNvSpPr/>
            <p:nvPr/>
          </p:nvSpPr>
          <p:spPr>
            <a:xfrm>
              <a:off x="2849505" y="5250624"/>
              <a:ext cx="846844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0" name="Google Shape;99;p16"/>
            <p:cNvSpPr/>
            <p:nvPr/>
          </p:nvSpPr>
          <p:spPr>
            <a:xfrm>
              <a:off x="3895344" y="655025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93319" y="3613150"/>
            <a:ext cx="1654240" cy="2743200"/>
            <a:chOff x="5218586" y="5138701"/>
            <a:chExt cx="2352697" cy="3901440"/>
          </a:xfrm>
        </p:grpSpPr>
        <p:sp>
          <p:nvSpPr>
            <p:cNvPr id="67" name="Rectangle 66"/>
            <p:cNvSpPr/>
            <p:nvPr/>
          </p:nvSpPr>
          <p:spPr>
            <a:xfrm>
              <a:off x="5979702" y="5138701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32047" y="5166348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11781" y="699264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4" name="Google Shape;92;p16"/>
            <p:cNvSpPr/>
            <p:nvPr/>
          </p:nvSpPr>
          <p:spPr>
            <a:xfrm>
              <a:off x="6217920" y="5663775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3;p16"/>
            <p:cNvSpPr/>
            <p:nvPr/>
          </p:nvSpPr>
          <p:spPr>
            <a:xfrm>
              <a:off x="6217920" y="6114859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94;p16"/>
            <p:cNvSpPr/>
            <p:nvPr/>
          </p:nvSpPr>
          <p:spPr>
            <a:xfrm>
              <a:off x="6197047" y="750838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23￫A</a:t>
              </a:r>
              <a:endParaRPr sz="1406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95;p16"/>
            <p:cNvSpPr/>
            <p:nvPr/>
          </p:nvSpPr>
          <p:spPr>
            <a:xfrm>
              <a:off x="6197047" y="7959465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96;p16"/>
            <p:cNvSpPr/>
            <p:nvPr/>
          </p:nvSpPr>
          <p:spPr>
            <a:xfrm>
              <a:off x="6197047" y="8410550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0;p16"/>
            <p:cNvSpPr/>
            <p:nvPr/>
          </p:nvSpPr>
          <p:spPr>
            <a:xfrm>
              <a:off x="5218586" y="5250624"/>
              <a:ext cx="777500" cy="355382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1" name="Google Shape;93;p16"/>
            <p:cNvSpPr/>
            <p:nvPr/>
          </p:nvSpPr>
          <p:spPr>
            <a:xfrm>
              <a:off x="6217920" y="6559556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98801" y="3600355"/>
            <a:ext cx="1687193" cy="2743200"/>
            <a:chOff x="7501939" y="5120505"/>
            <a:chExt cx="2399564" cy="3901440"/>
          </a:xfrm>
        </p:grpSpPr>
        <p:sp>
          <p:nvSpPr>
            <p:cNvPr id="70" name="Rectangle 69"/>
            <p:cNvSpPr/>
            <p:nvPr/>
          </p:nvSpPr>
          <p:spPr>
            <a:xfrm>
              <a:off x="8309924" y="5120505"/>
              <a:ext cx="1522236" cy="390144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62266" y="5150451"/>
              <a:ext cx="1639237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1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242002" y="6976749"/>
              <a:ext cx="1639237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Host 2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9" name="Google Shape;86;p16"/>
            <p:cNvSpPr/>
            <p:nvPr/>
          </p:nvSpPr>
          <p:spPr>
            <a:xfrm>
              <a:off x="8540496" y="5661107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-US" sz="1406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" sz="1406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3￫</a:t>
              </a:r>
              <a:r>
                <a:rPr lang="en-US" sz="1406" b="1" kern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6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87;p16"/>
            <p:cNvSpPr/>
            <p:nvPr/>
          </p:nvSpPr>
          <p:spPr>
            <a:xfrm>
              <a:off x="8540496" y="6112191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88;p16"/>
            <p:cNvSpPr/>
            <p:nvPr/>
          </p:nvSpPr>
          <p:spPr>
            <a:xfrm>
              <a:off x="8552564" y="7508379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-US" sz="1406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89;p16"/>
            <p:cNvSpPr/>
            <p:nvPr/>
          </p:nvSpPr>
          <p:spPr>
            <a:xfrm>
              <a:off x="8552564" y="7959463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90;p16"/>
            <p:cNvSpPr/>
            <p:nvPr/>
          </p:nvSpPr>
          <p:spPr>
            <a:xfrm>
              <a:off x="8552564" y="8410548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buSzPts val="1100"/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71￫B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1;p16"/>
            <p:cNvSpPr/>
            <p:nvPr/>
          </p:nvSpPr>
          <p:spPr>
            <a:xfrm>
              <a:off x="7501939" y="5250624"/>
              <a:ext cx="800931" cy="355382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62" name="Google Shape;87;p16"/>
            <p:cNvSpPr/>
            <p:nvPr/>
          </p:nvSpPr>
          <p:spPr>
            <a:xfrm>
              <a:off x="8540496" y="6550254"/>
              <a:ext cx="1074714" cy="451084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42915">
                <a:buClr>
                  <a:srgbClr val="000000"/>
                </a:buClr>
                <a:defRPr/>
              </a:pPr>
              <a:r>
                <a:rPr lang="en"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6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553484" y="4323313"/>
            <a:ext cx="2008592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One normal step for </a:t>
            </a:r>
            <a:r>
              <a:rPr lang="en-US" sz="225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the implementation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3484" y="1850022"/>
            <a:ext cx="2008592" cy="7646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One “stutter”</a:t>
            </a:r>
          </a:p>
          <a:p>
            <a:pPr algn="ctr" defTabSz="410751" hangingPunct="0"/>
            <a:r>
              <a:rPr lang="en-US" sz="2250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step for the spec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0790B-EEF2-8C51-0215-B198736F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939-6C61-BF4B-A802-930B29051081}" type="datetime1">
              <a:rPr lang="en-US" smtClean="0"/>
              <a:t>10/21/24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E21DAC-B4AF-98CE-2BAB-6A957F72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079910" y="4478760"/>
            <a:ext cx="451184" cy="461601"/>
            <a:chOff x="9265590" y="6369795"/>
            <a:chExt cx="641684" cy="656500"/>
          </a:xfrm>
        </p:grpSpPr>
        <p:sp>
          <p:nvSpPr>
            <p:cNvPr id="79" name="Rectangle 78"/>
            <p:cNvSpPr/>
            <p:nvPr/>
          </p:nvSpPr>
          <p:spPr>
            <a:xfrm>
              <a:off x="9265590" y="6369795"/>
              <a:ext cx="641684" cy="656500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pic>
          <p:nvPicPr>
            <p:cNvPr id="1032" name="Picture 8" descr="ile:Check mark 23x20 02.svg - Wikimedia Commo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221" y="6455806"/>
              <a:ext cx="511444" cy="484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angle 44"/>
          <p:cNvSpPr/>
          <p:nvPr/>
        </p:nvSpPr>
        <p:spPr>
          <a:xfrm>
            <a:off x="7079910" y="3094218"/>
            <a:ext cx="451184" cy="461601"/>
          </a:xfrm>
          <a:prstGeom prst="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687006" y="2760794"/>
            <a:ext cx="182880" cy="182880"/>
          </a:xfrm>
          <a:prstGeom prst="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19314" y="3244277"/>
            <a:ext cx="182880" cy="182880"/>
          </a:xfrm>
          <a:prstGeom prst="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56311" y="3186921"/>
            <a:ext cx="349668" cy="182880"/>
          </a:xfrm>
          <a:prstGeom prst="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56311" y="4242125"/>
            <a:ext cx="349668" cy="182880"/>
          </a:xfrm>
          <a:prstGeom prst="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primary-backup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33</a:t>
            </a:fld>
            <a:endParaRPr lang="uk-U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192" y="4236289"/>
            <a:ext cx="276820" cy="473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3187240"/>
            <a:ext cx="276820" cy="48220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865223" y="2483132"/>
            <a:ext cx="124075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953" dirty="0">
                <a:solidFill>
                  <a:srgbClr val="535353"/>
                </a:solidFill>
                <a:sym typeface="Gill Sans Light"/>
              </a:rPr>
              <a:t>Clients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51771" y="2719626"/>
            <a:ext cx="1248851" cy="88211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>
                <a:solidFill>
                  <a:srgbClr val="000000"/>
                </a:solidFill>
                <a:sym typeface="Gill Sans Light"/>
              </a:rPr>
              <a:t>Primary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551770" y="2716223"/>
            <a:ext cx="1248851" cy="882114"/>
          </a:xfrm>
          <a:prstGeom prst="round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>
                <a:solidFill>
                  <a:srgbClr val="000000"/>
                </a:solidFill>
                <a:sym typeface="Gill Sans Light"/>
              </a:rPr>
              <a:t>Primary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551771" y="4474845"/>
            <a:ext cx="1248851" cy="88211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sym typeface="Gill Sans Light"/>
              </a:rPr>
              <a:t>Backup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551770" y="4471442"/>
            <a:ext cx="1248851" cy="882114"/>
          </a:xfrm>
          <a:prstGeom prst="round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sym typeface="Gill Sans Light"/>
              </a:rPr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747C9-D5EF-7B32-3F63-B6507026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0568-15F9-A345-8931-D065F404DBF8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C7DE3-5DF0-531B-8A3D-FE1A8ADC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19856 -0.059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0351 -0.1555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844E-6 -5.20833E-7 L 0.00061 0.20199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00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844E-6 3.80208E-6 L -2.14844E-6 -0.20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9 0.02546 L -0.15508 0.0849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96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1 0.00926 L -0.14987 0.1629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4" grpId="0" animBg="1"/>
      <p:bldP spid="75" grpId="0" animBg="1"/>
      <p:bldP spid="23" grpId="0" animBg="1"/>
      <p:bldP spid="73" grpId="0" animBg="1"/>
      <p:bldP spid="76" grpId="0" animBg="1"/>
      <p:bldP spid="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24296" y="3982461"/>
            <a:ext cx="1111455" cy="22860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primary-backup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34</a:t>
            </a:fld>
            <a:endParaRPr lang="uk-UA"/>
          </a:p>
        </p:txBody>
      </p:sp>
      <p:sp>
        <p:nvSpPr>
          <p:cNvPr id="2" name="Rounded Rectangle 1"/>
          <p:cNvSpPr/>
          <p:nvPr/>
        </p:nvSpPr>
        <p:spPr>
          <a:xfrm>
            <a:off x="2072737" y="4456008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4279" y="4022498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Primary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2138" y="5100894"/>
            <a:ext cx="1152588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</a:rPr>
              <a:t>Backup</a:t>
            </a:r>
            <a:endParaRPr lang="en-US" sz="1969" dirty="0">
              <a:solidFill>
                <a:srgbClr val="535353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72737" y="5534404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22" name="Straight Arrow Connector 21"/>
          <p:cNvCxnSpPr>
            <a:endCxn id="24" idx="2"/>
          </p:cNvCxnSpPr>
          <p:nvPr/>
        </p:nvCxnSpPr>
        <p:spPr>
          <a:xfrm flipV="1">
            <a:off x="2478998" y="2753697"/>
            <a:ext cx="0" cy="122876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Rounded Rectangle 23"/>
          <p:cNvSpPr/>
          <p:nvPr/>
        </p:nvSpPr>
        <p:spPr>
          <a:xfrm>
            <a:off x="2081162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7046" y="3889772"/>
            <a:ext cx="1351503" cy="2380465"/>
            <a:chOff x="2166110" y="5532120"/>
            <a:chExt cx="1922137" cy="3385551"/>
          </a:xfrm>
        </p:grpSpPr>
        <p:sp>
          <p:nvSpPr>
            <p:cNvPr id="25" name="Google Shape;109;p16"/>
            <p:cNvSpPr/>
            <p:nvPr/>
          </p:nvSpPr>
          <p:spPr>
            <a:xfrm>
              <a:off x="216611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06300" y="5666470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02818" y="6337434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9011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1744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02818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37454" y="6404925"/>
              <a:ext cx="511097" cy="331267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V="1">
            <a:off x="3835318" y="2753698"/>
            <a:ext cx="0" cy="1225296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Rounded Rectangle 48"/>
          <p:cNvSpPr/>
          <p:nvPr/>
        </p:nvSpPr>
        <p:spPr>
          <a:xfrm>
            <a:off x="3437482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191639" y="2753697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ounded Rectangle 50"/>
          <p:cNvSpPr/>
          <p:nvPr/>
        </p:nvSpPr>
        <p:spPr>
          <a:xfrm>
            <a:off x="4793803" y="2139635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6547959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Rounded Rectangle 52"/>
          <p:cNvSpPr/>
          <p:nvPr/>
        </p:nvSpPr>
        <p:spPr>
          <a:xfrm>
            <a:off x="6150123" y="2139859"/>
            <a:ext cx="795672" cy="61406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904498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Rounded Rectangle 61"/>
          <p:cNvSpPr/>
          <p:nvPr/>
        </p:nvSpPr>
        <p:spPr>
          <a:xfrm>
            <a:off x="7506662" y="2139859"/>
            <a:ext cx="795672" cy="614062"/>
          </a:xfrm>
          <a:prstGeom prst="round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9241073" y="2753921"/>
            <a:ext cx="0" cy="1268833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Rounded Rectangle 71"/>
          <p:cNvSpPr/>
          <p:nvPr/>
        </p:nvSpPr>
        <p:spPr>
          <a:xfrm>
            <a:off x="8843237" y="2139859"/>
            <a:ext cx="795672" cy="614062"/>
          </a:xfrm>
          <a:prstGeom prst="roundRect">
            <a:avLst/>
          </a:prstGeom>
          <a:solidFill>
            <a:srgbClr val="B7DEE8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endParaRPr lang="en-US" sz="1969" dirty="0">
              <a:solidFill>
                <a:srgbClr val="000000"/>
              </a:solidFill>
              <a:sym typeface="Gill Sans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08129" y="3889772"/>
            <a:ext cx="1358376" cy="2378689"/>
            <a:chOff x="4085817" y="5532120"/>
            <a:chExt cx="1931912" cy="3383025"/>
          </a:xfrm>
        </p:grpSpPr>
        <p:sp>
          <p:nvSpPr>
            <p:cNvPr id="32" name="Rectangle 31"/>
            <p:cNvSpPr/>
            <p:nvPr/>
          </p:nvSpPr>
          <p:spPr>
            <a:xfrm>
              <a:off x="4419726" y="5663944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632300" y="6337434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78493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1226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632300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6378" y="6412818"/>
              <a:ext cx="507187" cy="325120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66376" y="6777545"/>
              <a:ext cx="507187" cy="325120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8" name="Google Shape;109;p16"/>
            <p:cNvSpPr/>
            <p:nvPr/>
          </p:nvSpPr>
          <p:spPr>
            <a:xfrm>
              <a:off x="4085817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1" name="Group 10"/>
          <p:cNvGrpSpPr/>
          <p:nvPr/>
        </p:nvGrpSpPr>
        <p:grpSpPr>
          <a:xfrm>
            <a:off x="5758662" y="3889772"/>
            <a:ext cx="1382213" cy="2380466"/>
            <a:chOff x="6022630" y="5532120"/>
            <a:chExt cx="1965814" cy="3385553"/>
          </a:xfrm>
        </p:grpSpPr>
        <p:sp>
          <p:nvSpPr>
            <p:cNvPr id="39" name="Rectangle 38"/>
            <p:cNvSpPr/>
            <p:nvPr/>
          </p:nvSpPr>
          <p:spPr>
            <a:xfrm>
              <a:off x="6374385" y="5666472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603015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49208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31941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603015" y="7871152"/>
              <a:ext cx="1131622" cy="873332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80" name="Google Shape;109;p16"/>
            <p:cNvSpPr/>
            <p:nvPr/>
          </p:nvSpPr>
          <p:spPr>
            <a:xfrm>
              <a:off x="602263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2" name="Group 11"/>
          <p:cNvGrpSpPr/>
          <p:nvPr/>
        </p:nvGrpSpPr>
        <p:grpSpPr>
          <a:xfrm>
            <a:off x="7121322" y="3889772"/>
            <a:ext cx="1364340" cy="2380465"/>
            <a:chOff x="7976694" y="5532120"/>
            <a:chExt cx="1940395" cy="3385551"/>
          </a:xfrm>
        </p:grpSpPr>
        <p:sp>
          <p:nvSpPr>
            <p:cNvPr id="54" name="Rectangle 53"/>
            <p:cNvSpPr/>
            <p:nvPr/>
          </p:nvSpPr>
          <p:spPr>
            <a:xfrm>
              <a:off x="8336353" y="5666470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16817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63010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245743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8516817" y="7871152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81" name="Google Shape;109;p16"/>
            <p:cNvSpPr/>
            <p:nvPr/>
          </p:nvSpPr>
          <p:spPr>
            <a:xfrm>
              <a:off x="7976694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3" name="Group 12"/>
          <p:cNvGrpSpPr/>
          <p:nvPr/>
        </p:nvGrpSpPr>
        <p:grpSpPr>
          <a:xfrm>
            <a:off x="8503385" y="3889772"/>
            <a:ext cx="1364471" cy="2380466"/>
            <a:chOff x="9878070" y="5532120"/>
            <a:chExt cx="1940581" cy="3385553"/>
          </a:xfrm>
        </p:grpSpPr>
        <p:sp>
          <p:nvSpPr>
            <p:cNvPr id="64" name="Rectangle 63"/>
            <p:cNvSpPr/>
            <p:nvPr/>
          </p:nvSpPr>
          <p:spPr>
            <a:xfrm>
              <a:off x="10220648" y="5666472"/>
              <a:ext cx="1580736" cy="3251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433222" y="6337434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179415" y="5720886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Primary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162148" y="7254604"/>
              <a:ext cx="163923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969" dirty="0">
                  <a:latin typeface="Calibri Light" charset="0"/>
                  <a:ea typeface="Calibri Light" charset="0"/>
                  <a:cs typeface="Calibri Light" charset="0"/>
                </a:rPr>
                <a:t>Backup</a:t>
              </a:r>
              <a:endParaRPr lang="en-US" sz="1969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0433222" y="7871152"/>
              <a:ext cx="1131622" cy="873332"/>
            </a:xfrm>
            <a:prstGeom prst="round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lang="en-US" sz="1969" dirty="0">
                <a:solidFill>
                  <a:srgbClr val="000000"/>
                </a:solidFill>
                <a:sym typeface="Gill Sans Ligh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852331" y="6907185"/>
              <a:ext cx="638458" cy="413816"/>
            </a:xfrm>
            <a:prstGeom prst="rect">
              <a:avLst/>
            </a:prstGeom>
            <a:solidFill>
              <a:srgbClr val="B7DEE8"/>
            </a:solidFill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2" name="Google Shape;109;p16"/>
            <p:cNvSpPr/>
            <p:nvPr/>
          </p:nvSpPr>
          <p:spPr>
            <a:xfrm>
              <a:off x="9878070" y="5532120"/>
              <a:ext cx="332259" cy="402180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BB6F-440B-F95A-066F-F80C72F8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281-65EB-804D-9CBE-72CFC1609B8B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2476E-59BB-639F-589D-B7CDAEC2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62" grpId="0" animBg="1"/>
      <p:bldP spid="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The interpretation (Abstraction) 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35</a:t>
            </a:fld>
            <a:endParaRPr lang="uk-UA"/>
          </a:p>
        </p:txBody>
      </p:sp>
      <p:grpSp>
        <p:nvGrpSpPr>
          <p:cNvPr id="111" name="Google Shape;113;p16"/>
          <p:cNvGrpSpPr/>
          <p:nvPr/>
        </p:nvGrpSpPr>
        <p:grpSpPr>
          <a:xfrm>
            <a:off x="2434677" y="2545250"/>
            <a:ext cx="7695662" cy="1030520"/>
            <a:chOff x="816650" y="1003700"/>
            <a:chExt cx="7510700" cy="1059000"/>
          </a:xfrm>
        </p:grpSpPr>
        <p:sp>
          <p:nvSpPr>
            <p:cNvPr id="112" name="Google Shape;114;p16"/>
            <p:cNvSpPr/>
            <p:nvPr/>
          </p:nvSpPr>
          <p:spPr>
            <a:xfrm>
              <a:off x="72131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47￫D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3" name="Google Shape;115;p16"/>
            <p:cNvSpPr/>
            <p:nvPr/>
          </p:nvSpPr>
          <p:spPr>
            <a:xfrm>
              <a:off x="561402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13￫C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4" name="Google Shape;116;p16"/>
            <p:cNvSpPr/>
            <p:nvPr/>
          </p:nvSpPr>
          <p:spPr>
            <a:xfrm>
              <a:off x="401490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71￫B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5" name="Google Shape;117;p16"/>
            <p:cNvSpPr/>
            <p:nvPr/>
          </p:nvSpPr>
          <p:spPr>
            <a:xfrm>
              <a:off x="2415775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283" tIns="64283" rIns="64283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</a:rPr>
                <a:t>23￫A</a:t>
              </a:r>
              <a:endParaRPr sz="1406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6" name="Google Shape;118;p16"/>
            <p:cNvSpPr/>
            <p:nvPr/>
          </p:nvSpPr>
          <p:spPr>
            <a:xfrm>
              <a:off x="816650" y="1003700"/>
              <a:ext cx="1114200" cy="10590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64283" rIns="0" bIns="128584" anchor="ctr" anchorCtr="0">
              <a:noAutofit/>
            </a:bodyPr>
            <a:lstStyle/>
            <a:p>
              <a:pPr algn="ctr"/>
              <a:r>
                <a:rPr lang="en" sz="1406" b="1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rPr>
                <a:t>(empty)</a:t>
              </a:r>
              <a:endParaRPr sz="1406" b="1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7" name="Google Shape;119;p16"/>
            <p:cNvSpPr/>
            <p:nvPr/>
          </p:nvSpPr>
          <p:spPr>
            <a:xfrm>
              <a:off x="1752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8" name="Google Shape;120;p16"/>
            <p:cNvSpPr/>
            <p:nvPr/>
          </p:nvSpPr>
          <p:spPr>
            <a:xfrm>
              <a:off x="334713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19" name="Google Shape;121;p16"/>
            <p:cNvSpPr/>
            <p:nvPr/>
          </p:nvSpPr>
          <p:spPr>
            <a:xfrm>
              <a:off x="4946250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120" name="Google Shape;122;p16"/>
            <p:cNvSpPr/>
            <p:nvPr/>
          </p:nvSpPr>
          <p:spPr>
            <a:xfrm>
              <a:off x="6545388" y="1054670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14" name="Google Shape;78;p16"/>
          <p:cNvGrpSpPr/>
          <p:nvPr/>
        </p:nvGrpSpPr>
        <p:grpSpPr>
          <a:xfrm>
            <a:off x="2627915" y="4544309"/>
            <a:ext cx="7286625" cy="1785465"/>
            <a:chOff x="1003700" y="2638769"/>
            <a:chExt cx="7136600" cy="1580731"/>
          </a:xfrm>
        </p:grpSpPr>
        <p:grpSp>
          <p:nvGrpSpPr>
            <p:cNvPr id="15" name="Google Shape;79;p16"/>
            <p:cNvGrpSpPr/>
            <p:nvPr/>
          </p:nvGrpSpPr>
          <p:grpSpPr>
            <a:xfrm>
              <a:off x="7400200" y="2815500"/>
              <a:ext cx="740100" cy="1404000"/>
              <a:chOff x="612425" y="3427925"/>
              <a:chExt cx="740100" cy="1404000"/>
            </a:xfrm>
          </p:grpSpPr>
          <p:sp>
            <p:nvSpPr>
              <p:cNvPr id="44" name="Google Shape;80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81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82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83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47￫D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84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85;p16"/>
            <p:cNvGrpSpPr/>
            <p:nvPr/>
          </p:nvGrpSpPr>
          <p:grpSpPr>
            <a:xfrm>
              <a:off x="5801075" y="2815500"/>
              <a:ext cx="740100" cy="1404000"/>
              <a:chOff x="612425" y="3427925"/>
              <a:chExt cx="740100" cy="1404000"/>
            </a:xfrm>
          </p:grpSpPr>
          <p:sp>
            <p:nvSpPr>
              <p:cNvPr id="39" name="Google Shape;86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13￫C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87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88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89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90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91;p16"/>
            <p:cNvGrpSpPr/>
            <p:nvPr/>
          </p:nvGrpSpPr>
          <p:grpSpPr>
            <a:xfrm>
              <a:off x="4201950" y="2815500"/>
              <a:ext cx="740100" cy="1404000"/>
              <a:chOff x="612425" y="3427925"/>
              <a:chExt cx="740100" cy="1404000"/>
            </a:xfrm>
          </p:grpSpPr>
          <p:sp>
            <p:nvSpPr>
              <p:cNvPr id="34" name="Google Shape;92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3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4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buSzPts val="1100"/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5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6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71￫B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97;p16"/>
            <p:cNvGrpSpPr/>
            <p:nvPr/>
          </p:nvGrpSpPr>
          <p:grpSpPr>
            <a:xfrm>
              <a:off x="2602825" y="2815500"/>
              <a:ext cx="740100" cy="1404000"/>
              <a:chOff x="612425" y="3427925"/>
              <a:chExt cx="740100" cy="1404000"/>
            </a:xfrm>
          </p:grpSpPr>
          <p:sp>
            <p:nvSpPr>
              <p:cNvPr id="29" name="Google Shape;98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99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0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23￫A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01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02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03;p16"/>
            <p:cNvGrpSpPr/>
            <p:nvPr/>
          </p:nvGrpSpPr>
          <p:grpSpPr>
            <a:xfrm>
              <a:off x="1003700" y="2815500"/>
              <a:ext cx="740100" cy="1404000"/>
              <a:chOff x="612425" y="3427925"/>
              <a:chExt cx="740100" cy="1404000"/>
            </a:xfrm>
          </p:grpSpPr>
          <p:sp>
            <p:nvSpPr>
              <p:cNvPr id="24" name="Google Shape;104;p16"/>
              <p:cNvSpPr/>
              <p:nvPr/>
            </p:nvSpPr>
            <p:spPr>
              <a:xfrm>
                <a:off x="612425" y="34279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05;p16"/>
              <p:cNvSpPr/>
              <p:nvPr/>
            </p:nvSpPr>
            <p:spPr>
              <a:xfrm>
                <a:off x="612425" y="37087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06;p16"/>
              <p:cNvSpPr/>
              <p:nvPr/>
            </p:nvSpPr>
            <p:spPr>
              <a:xfrm>
                <a:off x="612425" y="39895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7;p16"/>
              <p:cNvSpPr/>
              <p:nvPr/>
            </p:nvSpPr>
            <p:spPr>
              <a:xfrm>
                <a:off x="612425" y="42703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08;p16"/>
              <p:cNvSpPr/>
              <p:nvPr/>
            </p:nvSpPr>
            <p:spPr>
              <a:xfrm>
                <a:off x="612425" y="4551125"/>
                <a:ext cx="740100" cy="280800"/>
              </a:xfrm>
              <a:prstGeom prst="rect">
                <a:avLst/>
              </a:prstGeom>
              <a:solidFill>
                <a:srgbClr val="FCE5CD"/>
              </a:solidFill>
              <a:ln w="9525" cap="flat" cmpd="sng">
                <a:solidFill>
                  <a:srgbClr val="B45F0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642915">
                  <a:buClr>
                    <a:srgbClr val="000000"/>
                  </a:buClr>
                  <a:defRPr/>
                </a:pPr>
                <a:r>
                  <a:rPr lang="en" sz="1406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1406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109;p16"/>
            <p:cNvSpPr/>
            <p:nvPr/>
          </p:nvSpPr>
          <p:spPr>
            <a:xfrm>
              <a:off x="1756462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1" name="Google Shape;110;p16"/>
            <p:cNvSpPr/>
            <p:nvPr/>
          </p:nvSpPr>
          <p:spPr>
            <a:xfrm>
              <a:off x="335135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2" name="Google Shape;111;p16"/>
            <p:cNvSpPr/>
            <p:nvPr/>
          </p:nvSpPr>
          <p:spPr>
            <a:xfrm>
              <a:off x="4950463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  <p:sp>
          <p:nvSpPr>
            <p:cNvPr id="23" name="Google Shape;112;p16"/>
            <p:cNvSpPr/>
            <p:nvPr/>
          </p:nvSpPr>
          <p:spPr>
            <a:xfrm>
              <a:off x="6549600" y="2638769"/>
              <a:ext cx="850600" cy="221225"/>
            </a:xfrm>
            <a:custGeom>
              <a:avLst/>
              <a:gdLst/>
              <a:ahLst/>
              <a:cxnLst/>
              <a:rect l="l" t="t" r="r" b="b"/>
              <a:pathLst>
                <a:path w="34024" h="8849" extrusionOk="0">
                  <a:moveTo>
                    <a:pt x="0" y="7829"/>
                  </a:moveTo>
                  <a:cubicBezTo>
                    <a:pt x="3006" y="6525"/>
                    <a:pt x="12362" y="-167"/>
                    <a:pt x="18033" y="3"/>
                  </a:cubicBezTo>
                  <a:cubicBezTo>
                    <a:pt x="23704" y="173"/>
                    <a:pt x="31359" y="7375"/>
                    <a:pt x="34024" y="8849"/>
                  </a:cubicBezTo>
                </a:path>
              </a:pathLst>
            </a:custGeom>
            <a:noFill/>
            <a:ln w="25400" cap="flat" cmpd="sng">
              <a:solidFill>
                <a:srgbClr val="595959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grpSp>
        <p:nvGrpSpPr>
          <p:cNvPr id="4" name="Group 3"/>
          <p:cNvGrpSpPr/>
          <p:nvPr/>
        </p:nvGrpSpPr>
        <p:grpSpPr>
          <a:xfrm>
            <a:off x="3005496" y="3566510"/>
            <a:ext cx="6553526" cy="1188316"/>
            <a:chOff x="2107017" y="4421447"/>
            <a:chExt cx="9320570" cy="1690050"/>
          </a:xfrm>
        </p:grpSpPr>
        <p:cxnSp>
          <p:nvCxnSpPr>
            <p:cNvPr id="3" name="Straight Arrow Connector 2"/>
            <p:cNvCxnSpPr>
              <a:stCxn id="24" idx="0"/>
              <a:endCxn id="116" idx="3"/>
            </p:cNvCxnSpPr>
            <p:nvPr/>
          </p:nvCxnSpPr>
          <p:spPr>
            <a:xfrm flipH="1" flipV="1">
              <a:off x="2107017" y="4450114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4437336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6767302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9097268" y="4421447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11427234" y="4434615"/>
              <a:ext cx="353" cy="1661383"/>
            </a:xfrm>
            <a:prstGeom prst="straightConnector1">
              <a:avLst/>
            </a:prstGeom>
            <a:noFill/>
            <a:ln w="25400" cap="flat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5" name="Google Shape;77;p16"/>
          <p:cNvSpPr txBox="1"/>
          <p:nvPr/>
        </p:nvSpPr>
        <p:spPr>
          <a:xfrm>
            <a:off x="2057530" y="3421627"/>
            <a:ext cx="8427395" cy="1091521"/>
          </a:xfrm>
          <a:prstGeom prst="rect">
            <a:avLst/>
          </a:prstGeom>
          <a:solidFill>
            <a:srgbClr val="B7DEE8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-US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Abstraction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dirty="0" err="1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lv:HashTblState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) : (</a:t>
            </a:r>
            <a:r>
              <a:rPr lang="en" sz="1600" dirty="0" err="1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hv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sz="1600" dirty="0" err="1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MapSpec.Variables</a:t>
            </a:r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lang="en" sz="1600" dirty="0">
              <a:solidFill>
                <a:srgbClr val="07376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/>
            <a:r>
              <a:rPr lang="en" sz="1600" dirty="0">
                <a:solidFill>
                  <a:srgbClr val="073763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8F20D-CC0A-070D-9821-BBF7B83E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ADD8-3532-7F4E-B879-A250737B42D8}" type="datetime1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4E4B3-35F2-D7F5-4742-A49379D2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40" dirty="0"/>
              <a:t>A refinement proof</a:t>
            </a:r>
          </a:p>
        </p:txBody>
      </p:sp>
      <p:sp>
        <p:nvSpPr>
          <p:cNvPr id="16" name="Google Shape;77;p16"/>
          <p:cNvSpPr txBox="1"/>
          <p:nvPr/>
        </p:nvSpPr>
        <p:spPr>
          <a:xfrm>
            <a:off x="1196167" y="1767167"/>
            <a:ext cx="10100444" cy="3507747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function Abstraction(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: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MapSpec.Variables</a:t>
            </a:r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 // Inv base case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MapSpec.Init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(Abstraction(v))  // Refinement base case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(v, v')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(v')  //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inductive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MapSpec.Next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(Abstraction(v), Abstraction(v')) // Refinement inductive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    || Abstraction(v) == Abstraction(v') 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		        // OR stutter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									</a:t>
            </a:r>
            <a:endParaRPr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  <a:sym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3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C08A-A921-9A3A-C183-C8F37509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network - Duplication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B410C-9BE1-BC46-BC90-E1DD26248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the network duplicate messages?</a:t>
            </a:r>
          </a:p>
          <a:p>
            <a:endParaRPr lang="en-US" dirty="0"/>
          </a:p>
          <a:p>
            <a:r>
              <a:rPr lang="en-US" dirty="0"/>
              <a:t>How does that affect our network model?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C8997-4921-BE5D-1299-7DA7FD26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9C18-6F9B-C34A-926C-5396A395DDAD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702FC-7213-0110-5CD1-F0F85A29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A44AF-EC94-4C09-63CC-9989AE75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2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C08A-A921-9A3A-C183-C8F37509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network -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B410C-9BE1-BC46-BC90-E1DD26248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the </a:t>
            </a:r>
            <a:r>
              <a:rPr lang="en-US"/>
              <a:t>network tamper with </a:t>
            </a:r>
            <a:r>
              <a:rPr lang="en-US" dirty="0"/>
              <a:t>messages?</a:t>
            </a:r>
          </a:p>
          <a:p>
            <a:endParaRPr lang="en-US" dirty="0"/>
          </a:p>
          <a:p>
            <a:r>
              <a:rPr lang="en-US" dirty="0"/>
              <a:t>How does that affect our network model?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C8997-4921-BE5D-1299-7DA7FD26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9C18-6F9B-C34A-926C-5396A395DDAD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702FC-7213-0110-5CD1-F0F85A29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A44AF-EC94-4C09-63CC-9989AE75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6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B4F210-9CCE-AB41-ED01-9CD57566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network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DDC-0DBE-3546-9FDD-37A40AE49BBD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711950" y="1627119"/>
            <a:ext cx="7377318" cy="5230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ea typeface="Consolas" charset="0"/>
                <a:cs typeface="Consolas" charset="0"/>
              </a:rPr>
              <a:t>Network module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module Network {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datatype Variables = 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Variables(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sentMsgs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: set&lt;Message&gt;)</a:t>
            </a:r>
          </a:p>
          <a:p>
            <a:pPr marL="0" indent="0">
              <a:buNone/>
            </a:pP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predicate Next(v, v’,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msgOps:MessageOps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// 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can only receive messages that have been sent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&amp;&amp; 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msgOps.recv.Some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? ==&gt;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msgOps.recv.value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in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v.sentMsgs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   //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Record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the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sent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message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there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 was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one</a:t>
            </a:r>
            <a:endParaRPr lang="de-DE" sz="1600" b="1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   &amp;&amp; v'.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sentMsgs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==</a:t>
            </a: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v.sentMsgs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msgOps.send.None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?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then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{} </a:t>
            </a: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                  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{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msgOps.send.value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9539" y="2508527"/>
            <a:ext cx="4022035" cy="2992162"/>
            <a:chOff x="619539" y="2508527"/>
            <a:chExt cx="4022035" cy="2992162"/>
          </a:xfrm>
        </p:grpSpPr>
        <p:grpSp>
          <p:nvGrpSpPr>
            <p:cNvPr id="29" name="Group 28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55700" y="2628900"/>
                <a:ext cx="1974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alpha val="50000"/>
                      </a:schemeClr>
                    </a:solidFill>
                  </a:rPr>
                  <a:t>Distributed system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54425" y="3230007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>
                        <a:alpha val="50000"/>
                      </a:schemeClr>
                    </a:solidFill>
                  </a:rPr>
                  <a:t>Host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724162" y="3220762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>
                        <a:alpha val="50000"/>
                      </a:schemeClr>
                    </a:solidFill>
                  </a:rPr>
                  <a:t>Host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554425" y="4590490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>
                        <a:alpha val="50000"/>
                      </a:schemeClr>
                    </a:solidFill>
                  </a:rPr>
                  <a:t>Host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724162" y="4581245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>
                        <a:alpha val="50000"/>
                      </a:schemeClr>
                    </a:solidFill>
                  </a:rPr>
                  <a:t>Host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142213" y="3528733"/>
              <a:ext cx="1028425" cy="533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Network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7262192" y="634038"/>
            <a:ext cx="474836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datatype Option&lt;T&gt; = Some(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value:T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) | None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datatype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recv:Option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&lt;Message&gt;, 		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send:Option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&lt;Message&gt;)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830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543477"/>
            <a:ext cx="10515600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distributed system is composed of multiple hosts </a:t>
            </a:r>
            <a:r>
              <a:rPr lang="en-US" b="1" dirty="0"/>
              <a:t>and a network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3B37-C65B-3846-8A57-5669960123C0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98725" y="1125468"/>
            <a:ext cx="7377318" cy="5230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ea typeface="Consolas" charset="0"/>
                <a:cs typeface="Consolas" charset="0"/>
              </a:rPr>
              <a:t>Distributed system: attempt #2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DistributedSystem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datatype Variables = 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Variables(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hosts:seq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&gt;,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      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network: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Network.Variables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predicate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HostAction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Host.Next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v.hosts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v'.hosts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forall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otherHost:nat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|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!=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::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v’.hosts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] ==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v.hosts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]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predicate Next(v,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HostAction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Network.Next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19539" y="2508527"/>
            <a:ext cx="4022035" cy="2992162"/>
            <a:chOff x="1098550" y="2590801"/>
            <a:chExt cx="4022035" cy="2992162"/>
          </a:xfrm>
        </p:grpSpPr>
        <p:sp>
          <p:nvSpPr>
            <p:cNvPr id="30" name="Rectangle 29"/>
            <p:cNvSpPr/>
            <p:nvPr/>
          </p:nvSpPr>
          <p:spPr>
            <a:xfrm>
              <a:off x="1098550" y="2590801"/>
              <a:ext cx="4022035" cy="29921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5700" y="2628900"/>
              <a:ext cx="1974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Distributed system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54425" y="3230007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24162" y="3220762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54425" y="4590490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24162" y="4581245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42213" y="3528733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537713" y="5088834"/>
            <a:ext cx="3051313" cy="369332"/>
            <a:chOff x="8537713" y="5088834"/>
            <a:chExt cx="3051313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9720470" y="5088834"/>
              <a:ext cx="1868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Binding variable</a:t>
              </a:r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 flipV="1">
              <a:off x="9223513" y="5138530"/>
              <a:ext cx="496957" cy="13497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2" idx="1"/>
            </p:cNvCxnSpPr>
            <p:nvPr/>
          </p:nvCxnSpPr>
          <p:spPr>
            <a:xfrm flipH="1">
              <a:off x="8537713" y="5273500"/>
              <a:ext cx="1182757" cy="12344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543477"/>
            <a:ext cx="10969487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distributed system is composed of </a:t>
            </a:r>
            <a:r>
              <a:rPr lang="en-US"/>
              <a:t>multiple hosts, </a:t>
            </a:r>
            <a:r>
              <a:rPr lang="en-US" b="1"/>
              <a:t>a network and clocks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66D0-D9CB-8A4F-BB1C-4D1A8E4DDBC8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98724" y="1125468"/>
            <a:ext cx="7493275" cy="5354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ea typeface="Consolas" charset="0"/>
                <a:cs typeface="Consolas" charset="0"/>
              </a:rPr>
              <a:t>Distributed system: attempt #3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DistributedSystem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datatype Variables = 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Variables(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hosts:seq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&gt;,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      network: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Network.Variables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      time: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Time.Variables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predicate Next(v,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clk:Time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|| (&amp;&amp;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HostAction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Network.Next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Time.Read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v.time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clk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|| (&amp;&amp;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Time.Advance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v.time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v’.time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v’.hosts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v.hosts</a:t>
            </a:r>
            <a:endParaRPr lang="en-US" sz="1700" b="1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v’.network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v.network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19539" y="2508527"/>
            <a:ext cx="4022035" cy="2992162"/>
            <a:chOff x="1098550" y="2590801"/>
            <a:chExt cx="4022035" cy="2992162"/>
          </a:xfrm>
        </p:grpSpPr>
        <p:sp>
          <p:nvSpPr>
            <p:cNvPr id="30" name="Rectangle 29"/>
            <p:cNvSpPr/>
            <p:nvPr/>
          </p:nvSpPr>
          <p:spPr>
            <a:xfrm>
              <a:off x="1098550" y="2590801"/>
              <a:ext cx="4022035" cy="29921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5700" y="2628900"/>
              <a:ext cx="1974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Distributed system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54425" y="3230007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24162" y="3220762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54425" y="4590490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24162" y="4581245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42213" y="3528733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45526" y="4128394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54029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543477"/>
            <a:ext cx="10969487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modeling applies to all asynchronous systems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86EE-B7C7-2B4A-98F4-D62E3E9E5574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98724" y="1352660"/>
            <a:ext cx="7493275" cy="5032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DistributedSystem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datatype Variables = 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Variables(fs: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FileSystem.Variables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      disk: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Disk.Variables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predicate Next(v, v’)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|| (exists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io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:: 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FileSystem.Next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v.fs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v’.fs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io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Disk.Next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v.disk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v’.disk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io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|| 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 //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 Crash!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FileSystem.Init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v’.fs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v’.disk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v.disk</a:t>
            </a: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9539" y="2508527"/>
            <a:ext cx="4022035" cy="2992162"/>
            <a:chOff x="619539" y="2508527"/>
            <a:chExt cx="4022035" cy="2992162"/>
          </a:xfrm>
        </p:grpSpPr>
        <p:grpSp>
          <p:nvGrpSpPr>
            <p:cNvPr id="29" name="Group 28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55700" y="2628900"/>
                <a:ext cx="21759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”Distributed” system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023730" y="3674922"/>
              <a:ext cx="1929295" cy="7380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File system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(in-memory state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7512" y="3674921"/>
              <a:ext cx="1146314" cy="7380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Disk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88503" y="3819942"/>
            <a:ext cx="2306130" cy="369332"/>
            <a:chOff x="9282896" y="5088834"/>
            <a:chExt cx="2306130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9720470" y="5088834"/>
              <a:ext cx="1868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Binding variable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9537539" y="5116635"/>
              <a:ext cx="182932" cy="15686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9282896" y="5273500"/>
              <a:ext cx="437575" cy="13250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8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43491</TotalTime>
  <Words>3344</Words>
  <Application>Microsoft Macintosh PowerPoint</Application>
  <PresentationFormat>Widescreen</PresentationFormat>
  <Paragraphs>677</Paragraphs>
  <Slides>36</Slides>
  <Notes>11</Notes>
  <HiddenSlides>13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Consolas</vt:lpstr>
      <vt:lpstr>Office Theme</vt:lpstr>
      <vt:lpstr>EECS498-003 Formal Verification of Systems Software</vt:lpstr>
      <vt:lpstr>Modeling distributed systems</vt:lpstr>
      <vt:lpstr>Modeling the network - Ordering</vt:lpstr>
      <vt:lpstr>Modeling the network - Duplication</vt:lpstr>
      <vt:lpstr>Modeling the network - Integrity</vt:lpstr>
      <vt:lpstr>Modeling the network</vt:lpstr>
      <vt:lpstr>PowerPoint Presentation</vt:lpstr>
      <vt:lpstr>PowerPoint Presentation</vt:lpstr>
      <vt:lpstr>PowerPoint Presentation</vt:lpstr>
      <vt:lpstr>Trusted vs proven</vt:lpstr>
      <vt:lpstr>                       : the systems specification sandwich</vt:lpstr>
      <vt:lpstr>Midterm logistics</vt:lpstr>
      <vt:lpstr>Administrivia</vt:lpstr>
      <vt:lpstr>Recap of Chapters 1-4</vt:lpstr>
      <vt:lpstr>Recap of Chapter 1: Dafny mechanics</vt:lpstr>
      <vt:lpstr>Triggers</vt:lpstr>
      <vt:lpstr>Imagine you are the solver</vt:lpstr>
      <vt:lpstr>Completeness vs Soundness</vt:lpstr>
      <vt:lpstr>Triggers</vt:lpstr>
      <vt:lpstr>Recap of Chapter 2: Specification</vt:lpstr>
      <vt:lpstr>Recap of Chapter 3: State machines</vt:lpstr>
      <vt:lpstr>Recap of Chapter 4: Inductive invariants</vt:lpstr>
      <vt:lpstr>Good luck with the midterm!</vt:lpstr>
      <vt:lpstr>Chapter 6: Refinement</vt:lpstr>
      <vt:lpstr>State machines: a versatile tool</vt:lpstr>
      <vt:lpstr>Different ways to specify behavior</vt:lpstr>
      <vt:lpstr>Example: hashtable</vt:lpstr>
      <vt:lpstr>The spec: a simple map</vt:lpstr>
      <vt:lpstr>Refinement</vt:lpstr>
      <vt:lpstr>The benefits of refinement</vt:lpstr>
      <vt:lpstr>A sharded key-value store</vt:lpstr>
      <vt:lpstr>Stutter steps</vt:lpstr>
      <vt:lpstr>A primary-backup protocol</vt:lpstr>
      <vt:lpstr>A primary-backup protocol</vt:lpstr>
      <vt:lpstr>The interpretation (Abstraction) function</vt:lpstr>
      <vt:lpstr>A refinement proof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1967</cp:revision>
  <cp:lastPrinted>2022-10-05T18:48:04Z</cp:lastPrinted>
  <dcterms:created xsi:type="dcterms:W3CDTF">2022-08-23T16:51:43Z</dcterms:created>
  <dcterms:modified xsi:type="dcterms:W3CDTF">2024-10-22T06:37:57Z</dcterms:modified>
  <cp:category/>
</cp:coreProperties>
</file>