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309" r:id="rId3"/>
    <p:sldId id="313" r:id="rId4"/>
    <p:sldId id="312" r:id="rId5"/>
    <p:sldId id="336" r:id="rId6"/>
    <p:sldId id="335" r:id="rId7"/>
    <p:sldId id="314" r:id="rId8"/>
    <p:sldId id="337" r:id="rId9"/>
    <p:sldId id="338" r:id="rId10"/>
    <p:sldId id="316" r:id="rId11"/>
    <p:sldId id="318" r:id="rId12"/>
    <p:sldId id="320" r:id="rId13"/>
    <p:sldId id="319" r:id="rId14"/>
    <p:sldId id="321" r:id="rId15"/>
    <p:sldId id="317" r:id="rId16"/>
    <p:sldId id="328" r:id="rId17"/>
    <p:sldId id="329" r:id="rId18"/>
    <p:sldId id="330" r:id="rId19"/>
    <p:sldId id="331" r:id="rId20"/>
    <p:sldId id="332" r:id="rId21"/>
    <p:sldId id="322" r:id="rId22"/>
    <p:sldId id="323" r:id="rId23"/>
    <p:sldId id="324" r:id="rId24"/>
    <p:sldId id="333" r:id="rId25"/>
    <p:sldId id="33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34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27"/>
    <p:restoredTop sz="95768"/>
  </p:normalViewPr>
  <p:slideViewPr>
    <p:cSldViewPr snapToGrid="0" snapToObjects="1">
      <p:cViewPr varScale="1">
        <p:scale>
          <a:sx n="131" d="100"/>
          <a:sy n="131" d="100"/>
        </p:scale>
        <p:origin x="8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094DD-9FB6-494F-B8B3-0EE71AA7C620}" type="datetimeFigureOut">
              <a:rPr lang="en-US" smtClean="0"/>
              <a:t>10/3/24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B35FE-F591-0449-86D0-511DC77A3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5FE-F591-0449-86D0-511DC77A34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65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61c8e57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e61c8e57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8635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61c8e57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e61c8e57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9462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370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61c8e57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e61c8e57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752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e4e149635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e4e1496350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4986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61c8e57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e61c8e57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7782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61c8e57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e61c8e57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6299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61c8e57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e61c8e57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565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61c8e57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e61c8e57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0507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61c8e57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e61c8e57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5225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61c8e57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e61c8e57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111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8A46-125B-3E46-8D37-F1A5B6D559F3}" type="datetime1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16D4-D9A3-F944-BE15-CA0DC0F89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1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AEA03F-4494-DC4D-AC38-B70493224F3A}" type="datetime1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51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EE49F6-8D4D-2E4E-B5CB-26F6AF3BED61}" type="datetime1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80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4790-02BB-8046-8FFC-9EB7F37BEB78}" type="datetime1">
              <a:rPr lang="en-US" smtClean="0"/>
              <a:t>10/3/24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545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224991" y="375047"/>
            <a:ext cx="9739313" cy="4120478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333375" y="4804172"/>
            <a:ext cx="11525250" cy="88403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333375" y="5679281"/>
            <a:ext cx="11525250" cy="84832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C036BD-55A3-E842-8DDC-AC7E7619E5D6}" type="datetime1">
              <a:rPr lang="en-US" smtClean="0"/>
              <a:t>10/3/24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18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882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394614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EA771-5186-3649-8C4E-D37F95B41568}" type="datetime1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08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BB8B6-DB9C-8349-8F31-B6597E000CC2}" type="datetime1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4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F50198-CF75-0649-810F-CA2F4EA93A40}" type="datetime1">
              <a:rPr lang="en-US" smtClean="0"/>
              <a:t>10/3/24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4556CB-C558-B64B-B149-6581CC58A3E9}" type="datetime1">
              <a:rPr lang="en-US" smtClean="0"/>
              <a:t>10/3/24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2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585DDC-024F-294C-B423-2F81B053C103}" type="datetime1">
              <a:rPr lang="en-US" smtClean="0"/>
              <a:t>10/3/24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74199C-BD79-004D-9EB7-1AED85775EE3}" type="datetime1">
              <a:rPr lang="en-US" smtClean="0"/>
              <a:t>10/3/24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4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AFA1E5-FF49-194E-90EC-C7F1D56DD032}" type="datetime1">
              <a:rPr lang="en-US" smtClean="0"/>
              <a:t>10/3/24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61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2E4A83-F274-494F-AD97-8103E713A81B}" type="datetime1">
              <a:rPr lang="en-US" smtClean="0"/>
              <a:t>10/3/24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6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9255"/>
            <a:ext cx="3921407" cy="30587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CCE42-C331-9F41-9A1C-6F5F01C33F95}" type="datetime1">
              <a:rPr lang="en-US" smtClean="0"/>
              <a:t>10/3/24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716D4-D9A3-F944-BE15-CA0DC0F893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s-IS"/>
              <a:t>EECS498-003</a:t>
            </a:r>
            <a:endParaRPr lang="en-US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325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EECS498-003</a:t>
            </a:r>
            <a:br>
              <a:rPr lang="en-US" dirty="0"/>
            </a:br>
            <a:r>
              <a:rPr lang="en-US" dirty="0"/>
              <a:t>Formal Verification of Systems Software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Material and slides created by</a:t>
            </a:r>
          </a:p>
          <a:p>
            <a:r>
              <a:rPr lang="en-US" dirty="0"/>
              <a:t>Jon Howell and Manos Kapritsos</a:t>
            </a:r>
          </a:p>
        </p:txBody>
      </p:sp>
    </p:spTree>
    <p:extLst>
      <p:ext uri="{BB962C8B-B14F-4D97-AF65-F5344CB8AC3E}">
        <p14:creationId xmlns:p14="http://schemas.microsoft.com/office/powerpoint/2010/main" val="1760591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distributed systems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857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distributed system is composed of multiple hosts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71E7-E058-174B-B364-7CE238AB10CE}" type="datetime1">
              <a:rPr lang="en-US" smtClean="0"/>
              <a:t>10/3/24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10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19539" y="2508527"/>
            <a:ext cx="4022035" cy="2992162"/>
            <a:chOff x="1098550" y="2590801"/>
            <a:chExt cx="4022035" cy="2992162"/>
          </a:xfrm>
          <a:solidFill>
            <a:schemeClr val="bg1"/>
          </a:solidFill>
        </p:grpSpPr>
        <p:sp>
          <p:nvSpPr>
            <p:cNvPr id="7" name="Rectangle 6"/>
            <p:cNvSpPr/>
            <p:nvPr/>
          </p:nvSpPr>
          <p:spPr>
            <a:xfrm>
              <a:off x="1098550" y="2590801"/>
              <a:ext cx="4022035" cy="2992162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55700" y="2628900"/>
              <a:ext cx="1974130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/>
                <a:t>Distributed system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554425" y="3230007"/>
              <a:ext cx="977900" cy="5334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Host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724162" y="3220762"/>
              <a:ext cx="977900" cy="5334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Host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54425" y="4590490"/>
              <a:ext cx="977900" cy="5334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Host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724162" y="4581245"/>
              <a:ext cx="977900" cy="5334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Host</a:t>
              </a:r>
            </a:p>
          </p:txBody>
        </p:sp>
      </p:grpSp>
      <p:sp>
        <p:nvSpPr>
          <p:cNvPr id="23" name="Content Placeholder 5"/>
          <p:cNvSpPr txBox="1">
            <a:spLocks/>
          </p:cNvSpPr>
          <p:nvPr/>
        </p:nvSpPr>
        <p:spPr>
          <a:xfrm>
            <a:off x="4949687" y="2546350"/>
            <a:ext cx="7242313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ea typeface="Consolas" charset="0"/>
                <a:cs typeface="Consolas" charset="0"/>
              </a:rPr>
              <a:t>Distributed System: attempt #1</a:t>
            </a:r>
          </a:p>
          <a:p>
            <a:pPr marL="0" indent="0">
              <a:buNone/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module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DistributedSystem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pPr marL="0" indent="0">
              <a:buNone/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datatype Variables = </a:t>
            </a:r>
          </a:p>
          <a:p>
            <a:pPr marL="0" indent="0">
              <a:buNone/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  Variables(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hosts:seq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&lt;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Host.Variables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&gt;)</a:t>
            </a:r>
          </a:p>
          <a:p>
            <a:pPr marL="0" indent="0">
              <a:buNone/>
            </a:pPr>
            <a:endParaRPr lang="en-US" sz="16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predicate Next (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v:Variables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v’:Variables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hostid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: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nat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 marL="0" indent="0">
              <a:buNone/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  &amp;&amp;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Host.Next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v.hosts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hostid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],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v'.hosts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hostid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]))</a:t>
            </a:r>
          </a:p>
          <a:p>
            <a:pPr marL="0" indent="0">
              <a:buNone/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  &amp;&amp;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forall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otherHost:nat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|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otherHost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!=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hostid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::</a:t>
            </a:r>
          </a:p>
          <a:p>
            <a:pPr marL="0" indent="0">
              <a:buNone/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v’.hosts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otherHost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] ==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v.hosts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otherHost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]</a:t>
            </a:r>
          </a:p>
          <a:p>
            <a:pPr marL="0" indent="0">
              <a:buNone/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pPr marL="0" indent="0">
              <a:buNone/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21178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Dafny syntax: modules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Modules allow us to break up our code into multiple parts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module A {</a:t>
            </a:r>
          </a:p>
          <a:p>
            <a:pPr marL="0" indent="0"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	predicate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MyPredicate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() { ... }</a:t>
            </a:r>
          </a:p>
          <a:p>
            <a:pPr marL="0" indent="0"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module B {</a:t>
            </a:r>
          </a:p>
          <a:p>
            <a:pPr marL="0" indent="0"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	import A</a:t>
            </a:r>
          </a:p>
          <a:p>
            <a:pPr marL="0" indent="0"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	predicate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MySecondPredicate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() {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A.MyPredicate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() }</a:t>
            </a:r>
          </a:p>
          <a:p>
            <a:pPr marL="0" indent="0"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C881-2F43-344A-A55E-9C4E99D3CF1A}" type="datetime1">
              <a:rPr lang="en-US" smtClean="0"/>
              <a:t>10/3/24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5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543477"/>
            <a:ext cx="10515600" cy="5857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Defining the network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878C-558C-7440-B168-EB5C1FC825E3}" type="datetime1">
              <a:rPr lang="en-US" smtClean="0"/>
              <a:t>10/3/24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12</a:t>
            </a:fld>
            <a:endParaRPr lang="en-US"/>
          </a:p>
        </p:txBody>
      </p:sp>
      <p:sp>
        <p:nvSpPr>
          <p:cNvPr id="23" name="Content Placeholder 5"/>
          <p:cNvSpPr txBox="1">
            <a:spLocks/>
          </p:cNvSpPr>
          <p:nvPr/>
        </p:nvSpPr>
        <p:spPr>
          <a:xfrm>
            <a:off x="4695354" y="1219826"/>
            <a:ext cx="7377318" cy="5230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ea typeface="Consolas" charset="0"/>
                <a:cs typeface="Consolas" charset="0"/>
              </a:rPr>
              <a:t>Network module</a:t>
            </a:r>
          </a:p>
          <a:p>
            <a:pPr marL="0" indent="0">
              <a:buNone/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module Network {</a:t>
            </a:r>
          </a:p>
          <a:p>
            <a:pPr marL="0" indent="0">
              <a:buNone/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datatype Variables = </a:t>
            </a:r>
          </a:p>
          <a:p>
            <a:pPr marL="0" indent="0">
              <a:buNone/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  Variables(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sentMsgs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: set&lt;Message&gt;)</a:t>
            </a:r>
          </a:p>
          <a:p>
            <a:pPr marL="0" indent="0">
              <a:buNone/>
            </a:pPr>
            <a:endParaRPr lang="en-US" sz="16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predicate Next(v, v’,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msgOps:MessageOps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 marL="0" indent="0">
              <a:buNone/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  // </a:t>
            </a:r>
            <a:r>
              <a:rPr lang="en-US" sz="1600" b="1" dirty="0">
                <a:latin typeface="Consolas" charset="0"/>
                <a:ea typeface="Consolas" charset="0"/>
                <a:cs typeface="Consolas" charset="0"/>
              </a:rPr>
              <a:t>can only receive messages that have been sent</a:t>
            </a:r>
          </a:p>
          <a:p>
            <a:pPr marL="0" indent="0">
              <a:buNone/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  &amp;&amp; (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msgOps.recv.Some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? ==&gt;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msgOps.recv.value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in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v.sentMsgs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buNone/>
            </a:pPr>
            <a:r>
              <a:rPr lang="de-DE" sz="1600" dirty="0">
                <a:latin typeface="Consolas" charset="0"/>
                <a:ea typeface="Consolas" charset="0"/>
                <a:cs typeface="Consolas" charset="0"/>
              </a:rPr>
              <a:t>    // </a:t>
            </a:r>
            <a:r>
              <a:rPr lang="de-DE" sz="1600" b="1" dirty="0" err="1">
                <a:latin typeface="Consolas" charset="0"/>
                <a:ea typeface="Consolas" charset="0"/>
                <a:cs typeface="Consolas" charset="0"/>
              </a:rPr>
              <a:t>Record</a:t>
            </a:r>
            <a:r>
              <a:rPr lang="de-DE" sz="1600" b="1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de-DE" sz="1600" b="1" dirty="0" err="1">
                <a:latin typeface="Consolas" charset="0"/>
                <a:ea typeface="Consolas" charset="0"/>
                <a:cs typeface="Consolas" charset="0"/>
              </a:rPr>
              <a:t>the</a:t>
            </a:r>
            <a:r>
              <a:rPr lang="de-DE" sz="1600" b="1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de-DE" sz="1600" b="1" dirty="0" err="1">
                <a:latin typeface="Consolas" charset="0"/>
                <a:ea typeface="Consolas" charset="0"/>
                <a:cs typeface="Consolas" charset="0"/>
              </a:rPr>
              <a:t>sent</a:t>
            </a:r>
            <a:r>
              <a:rPr lang="de-DE" sz="1600" b="1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de-DE" sz="1600" b="1" dirty="0" err="1">
                <a:latin typeface="Consolas" charset="0"/>
                <a:ea typeface="Consolas" charset="0"/>
                <a:cs typeface="Consolas" charset="0"/>
              </a:rPr>
              <a:t>message</a:t>
            </a:r>
            <a:r>
              <a:rPr lang="de-DE" sz="1600" b="1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de-DE" sz="1600" b="1" dirty="0" err="1">
                <a:latin typeface="Consolas" charset="0"/>
                <a:ea typeface="Consolas" charset="0"/>
                <a:cs typeface="Consolas" charset="0"/>
              </a:rPr>
              <a:t>if</a:t>
            </a:r>
            <a:r>
              <a:rPr lang="de-DE" sz="1600" b="1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de-DE" sz="1600" b="1" dirty="0" err="1">
                <a:latin typeface="Consolas" charset="0"/>
                <a:ea typeface="Consolas" charset="0"/>
                <a:cs typeface="Consolas" charset="0"/>
              </a:rPr>
              <a:t>there</a:t>
            </a:r>
            <a:r>
              <a:rPr lang="de-DE" sz="1600" b="1" dirty="0">
                <a:latin typeface="Consolas" charset="0"/>
                <a:ea typeface="Consolas" charset="0"/>
                <a:cs typeface="Consolas" charset="0"/>
              </a:rPr>
              <a:t> was </a:t>
            </a:r>
            <a:r>
              <a:rPr lang="de-DE" sz="1600" b="1" dirty="0" err="1">
                <a:latin typeface="Consolas" charset="0"/>
                <a:ea typeface="Consolas" charset="0"/>
                <a:cs typeface="Consolas" charset="0"/>
              </a:rPr>
              <a:t>one</a:t>
            </a:r>
            <a:endParaRPr lang="de-DE" sz="1600" b="1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de-DE" sz="1600" dirty="0">
                <a:latin typeface="Consolas" charset="0"/>
                <a:ea typeface="Consolas" charset="0"/>
                <a:cs typeface="Consolas" charset="0"/>
              </a:rPr>
              <a:t>    &amp;&amp; v'.</a:t>
            </a:r>
            <a:r>
              <a:rPr lang="de-DE" sz="1600" dirty="0" err="1">
                <a:latin typeface="Consolas" charset="0"/>
                <a:ea typeface="Consolas" charset="0"/>
                <a:cs typeface="Consolas" charset="0"/>
              </a:rPr>
              <a:t>sentMsgs</a:t>
            </a:r>
            <a:r>
              <a:rPr lang="de-DE" sz="1600" dirty="0">
                <a:latin typeface="Consolas" charset="0"/>
                <a:ea typeface="Consolas" charset="0"/>
                <a:cs typeface="Consolas" charset="0"/>
              </a:rPr>
              <a:t> ==</a:t>
            </a:r>
          </a:p>
          <a:p>
            <a:pPr marL="0" indent="0">
              <a:buNone/>
            </a:pPr>
            <a:r>
              <a:rPr lang="de-DE" sz="1600" dirty="0">
                <a:latin typeface="Consolas" charset="0"/>
                <a:ea typeface="Consolas" charset="0"/>
                <a:cs typeface="Consolas" charset="0"/>
              </a:rPr>
              <a:t>       </a:t>
            </a:r>
            <a:r>
              <a:rPr lang="de-DE" sz="1600" dirty="0" err="1">
                <a:latin typeface="Consolas" charset="0"/>
                <a:ea typeface="Consolas" charset="0"/>
                <a:cs typeface="Consolas" charset="0"/>
              </a:rPr>
              <a:t>v.sentMsgs</a:t>
            </a:r>
            <a:r>
              <a:rPr lang="de-DE" sz="1600" dirty="0">
                <a:latin typeface="Consolas" charset="0"/>
                <a:ea typeface="Consolas" charset="0"/>
                <a:cs typeface="Consolas" charset="0"/>
              </a:rPr>
              <a:t> + </a:t>
            </a:r>
            <a:r>
              <a:rPr lang="de-DE" sz="1600" dirty="0" err="1">
                <a:latin typeface="Consolas" charset="0"/>
                <a:ea typeface="Consolas" charset="0"/>
                <a:cs typeface="Consolas" charset="0"/>
              </a:rPr>
              <a:t>if</a:t>
            </a:r>
            <a:r>
              <a:rPr lang="de-DE" sz="16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de-DE" sz="1600" dirty="0" err="1">
                <a:latin typeface="Consolas" charset="0"/>
                <a:ea typeface="Consolas" charset="0"/>
                <a:cs typeface="Consolas" charset="0"/>
              </a:rPr>
              <a:t>msgOps.send.None</a:t>
            </a:r>
            <a:r>
              <a:rPr lang="de-DE" sz="1600" dirty="0">
                <a:latin typeface="Consolas" charset="0"/>
                <a:ea typeface="Consolas" charset="0"/>
                <a:cs typeface="Consolas" charset="0"/>
              </a:rPr>
              <a:t>? </a:t>
            </a:r>
            <a:r>
              <a:rPr lang="de-DE" sz="1600" dirty="0" err="1">
                <a:latin typeface="Consolas" charset="0"/>
                <a:ea typeface="Consolas" charset="0"/>
                <a:cs typeface="Consolas" charset="0"/>
              </a:rPr>
              <a:t>then</a:t>
            </a:r>
            <a:r>
              <a:rPr lang="de-DE" sz="1600" dirty="0">
                <a:latin typeface="Consolas" charset="0"/>
                <a:ea typeface="Consolas" charset="0"/>
                <a:cs typeface="Consolas" charset="0"/>
              </a:rPr>
              <a:t> {} </a:t>
            </a:r>
          </a:p>
          <a:p>
            <a:pPr marL="0" indent="0">
              <a:buNone/>
            </a:pPr>
            <a:r>
              <a:rPr lang="de-DE" sz="1600" dirty="0">
                <a:latin typeface="Consolas" charset="0"/>
                <a:ea typeface="Consolas" charset="0"/>
                <a:cs typeface="Consolas" charset="0"/>
              </a:rPr>
              <a:t>                    </a:t>
            </a:r>
            <a:r>
              <a:rPr lang="de-DE" sz="1600" dirty="0" err="1">
                <a:latin typeface="Consolas" charset="0"/>
                <a:ea typeface="Consolas" charset="0"/>
                <a:cs typeface="Consolas" charset="0"/>
              </a:rPr>
              <a:t>else</a:t>
            </a:r>
            <a:r>
              <a:rPr lang="de-DE" sz="1600" dirty="0">
                <a:latin typeface="Consolas" charset="0"/>
                <a:ea typeface="Consolas" charset="0"/>
                <a:cs typeface="Consolas" charset="0"/>
              </a:rPr>
              <a:t> {</a:t>
            </a:r>
            <a:r>
              <a:rPr lang="de-DE" sz="1600" dirty="0" err="1">
                <a:latin typeface="Consolas" charset="0"/>
                <a:ea typeface="Consolas" charset="0"/>
                <a:cs typeface="Consolas" charset="0"/>
              </a:rPr>
              <a:t>msgOps.send.value</a:t>
            </a:r>
            <a:r>
              <a:rPr lang="de-DE" sz="16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buNone/>
            </a:pPr>
            <a:r>
              <a:rPr lang="de-DE" sz="1600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pPr marL="0" indent="0">
              <a:buNone/>
            </a:pPr>
            <a:r>
              <a:rPr lang="de-DE" sz="1600" dirty="0">
                <a:latin typeface="Consolas" charset="0"/>
                <a:ea typeface="Consolas" charset="0"/>
                <a:cs typeface="Consolas" charset="0"/>
              </a:rPr>
              <a:t>}</a:t>
            </a:r>
            <a:endParaRPr lang="en-US" sz="1600" dirty="0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9539" y="2508527"/>
            <a:ext cx="4022035" cy="2992162"/>
            <a:chOff x="619539" y="2508527"/>
            <a:chExt cx="4022035" cy="2992162"/>
          </a:xfrm>
        </p:grpSpPr>
        <p:grpSp>
          <p:nvGrpSpPr>
            <p:cNvPr id="29" name="Group 28"/>
            <p:cNvGrpSpPr/>
            <p:nvPr/>
          </p:nvGrpSpPr>
          <p:grpSpPr>
            <a:xfrm>
              <a:off x="619539" y="2508527"/>
              <a:ext cx="4022035" cy="2992162"/>
              <a:chOff x="1098550" y="2590801"/>
              <a:chExt cx="4022035" cy="299216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098550" y="2590801"/>
                <a:ext cx="4022035" cy="299216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155700" y="2628900"/>
                <a:ext cx="19741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/>
                  <a:t>Distributed system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554425" y="3230007"/>
                <a:ext cx="977900" cy="5334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Host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724162" y="3220762"/>
                <a:ext cx="977900" cy="5334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Host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554425" y="4590490"/>
                <a:ext cx="977900" cy="5334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Host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724162" y="4581245"/>
                <a:ext cx="977900" cy="5334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Host</a:t>
                </a:r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2142213" y="3528733"/>
              <a:ext cx="1028425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Network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7262192" y="634038"/>
            <a:ext cx="4748362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datatype Option&lt;T&gt; = Some(</a:t>
            </a:r>
            <a:r>
              <a:rPr lang="en-US" sz="1400" dirty="0" err="1">
                <a:latin typeface="Consolas" charset="0"/>
                <a:ea typeface="Consolas" charset="0"/>
                <a:cs typeface="Consolas" charset="0"/>
              </a:rPr>
              <a:t>value:T</a:t>
            </a: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) | None</a:t>
            </a:r>
          </a:p>
          <a:p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datatype </a:t>
            </a:r>
            <a:r>
              <a:rPr lang="en-US" sz="1400" dirty="0" err="1">
                <a:latin typeface="Consolas" charset="0"/>
                <a:ea typeface="Consolas" charset="0"/>
                <a:cs typeface="Consolas" charset="0"/>
              </a:rPr>
              <a:t>MessageOps</a:t>
            </a: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1400" dirty="0" err="1">
                <a:latin typeface="Consolas" charset="0"/>
                <a:ea typeface="Consolas" charset="0"/>
                <a:cs typeface="Consolas" charset="0"/>
              </a:rPr>
              <a:t>MessageOps</a:t>
            </a: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(</a:t>
            </a:r>
          </a:p>
          <a:p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sz="1400" dirty="0" err="1">
                <a:latin typeface="Consolas" charset="0"/>
                <a:ea typeface="Consolas" charset="0"/>
                <a:cs typeface="Consolas" charset="0"/>
              </a:rPr>
              <a:t>recv:Option</a:t>
            </a: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&lt;Message&gt;, 		</a:t>
            </a:r>
            <a:r>
              <a:rPr lang="en-US" sz="1400" dirty="0" err="1">
                <a:latin typeface="Consolas" charset="0"/>
                <a:ea typeface="Consolas" charset="0"/>
                <a:cs typeface="Consolas" charset="0"/>
              </a:rPr>
              <a:t>send:Option</a:t>
            </a: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&lt;Message&gt;)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98302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543477"/>
            <a:ext cx="10515600" cy="5857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distributed system is composed of multiple hosts </a:t>
            </a:r>
            <a:r>
              <a:rPr lang="en-US" b="1" dirty="0"/>
              <a:t>and a network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C36B-888E-5D41-8C7D-FA9AEEFEC8AF}" type="datetime1">
              <a:rPr lang="en-US" smtClean="0"/>
              <a:t>10/3/24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13</a:t>
            </a:fld>
            <a:endParaRPr lang="en-US"/>
          </a:p>
        </p:txBody>
      </p:sp>
      <p:sp>
        <p:nvSpPr>
          <p:cNvPr id="23" name="Content Placeholder 5"/>
          <p:cNvSpPr txBox="1">
            <a:spLocks/>
          </p:cNvSpPr>
          <p:nvPr/>
        </p:nvSpPr>
        <p:spPr>
          <a:xfrm>
            <a:off x="4698725" y="1125468"/>
            <a:ext cx="7377318" cy="52308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ea typeface="Consolas" charset="0"/>
                <a:cs typeface="Consolas" charset="0"/>
              </a:rPr>
              <a:t>Distributed system: attempt #2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module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DistributedSystem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datatype Variables = 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  Variables(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hosts:seq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&lt;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Host.Variables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&gt;,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            </a:t>
            </a:r>
            <a:r>
              <a:rPr lang="en-US" sz="1700" b="1" dirty="0">
                <a:latin typeface="Consolas" charset="0"/>
                <a:ea typeface="Consolas" charset="0"/>
                <a:cs typeface="Consolas" charset="0"/>
              </a:rPr>
              <a:t>network: </a:t>
            </a:r>
            <a:r>
              <a:rPr lang="en-US" sz="1700" b="1" dirty="0" err="1">
                <a:latin typeface="Consolas" charset="0"/>
                <a:ea typeface="Consolas" charset="0"/>
                <a:cs typeface="Consolas" charset="0"/>
              </a:rPr>
              <a:t>Network.Variables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buNone/>
            </a:pPr>
            <a:endParaRPr lang="en-US" sz="17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predicate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HostAction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(v, v’,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hostid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700" b="1" dirty="0" err="1">
                <a:latin typeface="Consolas" charset="0"/>
                <a:ea typeface="Consolas" charset="0"/>
                <a:cs typeface="Consolas" charset="0"/>
              </a:rPr>
              <a:t>msgOps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  &amp;&amp;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Host.Next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v.hosts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hostid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],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v'.hosts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hostid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],</a:t>
            </a:r>
            <a:r>
              <a:rPr lang="en-US" sz="1700" b="1" dirty="0" err="1">
                <a:latin typeface="Consolas" charset="0"/>
                <a:ea typeface="Consolas" charset="0"/>
                <a:cs typeface="Consolas" charset="0"/>
              </a:rPr>
              <a:t>msgOps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  &amp;&amp;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forall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otherHost:nat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|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otherHost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!=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hostid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::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v’.hosts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otherHost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] ==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v.hosts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otherHost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]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pPr marL="0" indent="0">
              <a:buNone/>
            </a:pPr>
            <a:endParaRPr lang="en-US" sz="17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predicate Next(v, v’,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hostid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700" b="1" dirty="0" err="1">
                <a:latin typeface="Consolas" charset="0"/>
                <a:ea typeface="Consolas" charset="0"/>
                <a:cs typeface="Consolas" charset="0"/>
              </a:rPr>
              <a:t>msgOps</a:t>
            </a:r>
            <a:r>
              <a:rPr lang="en-US" sz="1700" b="1" dirty="0">
                <a:latin typeface="Consolas" charset="0"/>
                <a:ea typeface="Consolas" charset="0"/>
                <a:cs typeface="Consolas" charset="0"/>
              </a:rPr>
              <a:t>: </a:t>
            </a:r>
            <a:r>
              <a:rPr lang="en-US" sz="1700" b="1" dirty="0" err="1">
                <a:latin typeface="Consolas" charset="0"/>
                <a:ea typeface="Consolas" charset="0"/>
                <a:cs typeface="Consolas" charset="0"/>
              </a:rPr>
              <a:t>MessageOps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  &amp;&amp;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HostAction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(v, v’,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hostid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700" b="1" dirty="0" err="1">
                <a:latin typeface="Consolas" charset="0"/>
                <a:ea typeface="Consolas" charset="0"/>
                <a:cs typeface="Consolas" charset="0"/>
              </a:rPr>
              <a:t>msgOps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  &amp;&amp; </a:t>
            </a:r>
            <a:r>
              <a:rPr lang="en-US" sz="1700" b="1" dirty="0" err="1">
                <a:latin typeface="Consolas" charset="0"/>
                <a:ea typeface="Consolas" charset="0"/>
                <a:cs typeface="Consolas" charset="0"/>
              </a:rPr>
              <a:t>Network.Next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(v, v’, </a:t>
            </a:r>
            <a:r>
              <a:rPr lang="en-US" sz="1700" b="1" dirty="0" err="1">
                <a:latin typeface="Consolas" charset="0"/>
                <a:ea typeface="Consolas" charset="0"/>
                <a:cs typeface="Consolas" charset="0"/>
              </a:rPr>
              <a:t>msgOps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619539" y="2508527"/>
            <a:ext cx="4022035" cy="2992162"/>
            <a:chOff x="1098550" y="2590801"/>
            <a:chExt cx="4022035" cy="2992162"/>
          </a:xfrm>
        </p:grpSpPr>
        <p:sp>
          <p:nvSpPr>
            <p:cNvPr id="30" name="Rectangle 29"/>
            <p:cNvSpPr/>
            <p:nvPr/>
          </p:nvSpPr>
          <p:spPr>
            <a:xfrm>
              <a:off x="1098550" y="2590801"/>
              <a:ext cx="4022035" cy="299216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55700" y="2628900"/>
              <a:ext cx="19741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Distributed system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54425" y="3230007"/>
              <a:ext cx="977900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Host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724162" y="3220762"/>
              <a:ext cx="977900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Host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554425" y="4590490"/>
              <a:ext cx="977900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Host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724162" y="4581245"/>
              <a:ext cx="977900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Host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2142213" y="3528733"/>
            <a:ext cx="1028425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Network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8537713" y="5088834"/>
            <a:ext cx="3051313" cy="369332"/>
            <a:chOff x="8537713" y="5088834"/>
            <a:chExt cx="3051313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9720470" y="5088834"/>
              <a:ext cx="18685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Binding variable</a:t>
              </a:r>
            </a:p>
          </p:txBody>
        </p:sp>
        <p:cxnSp>
          <p:nvCxnSpPr>
            <p:cNvPr id="14" name="Straight Arrow Connector 13"/>
            <p:cNvCxnSpPr>
              <a:stCxn id="12" idx="1"/>
            </p:cNvCxnSpPr>
            <p:nvPr/>
          </p:nvCxnSpPr>
          <p:spPr>
            <a:xfrm flipH="1" flipV="1">
              <a:off x="9223513" y="5138530"/>
              <a:ext cx="496957" cy="13497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12" idx="1"/>
            </p:cNvCxnSpPr>
            <p:nvPr/>
          </p:nvCxnSpPr>
          <p:spPr>
            <a:xfrm flipH="1">
              <a:off x="8537713" y="5273500"/>
              <a:ext cx="1182757" cy="12344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30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543477"/>
            <a:ext cx="10969487" cy="5857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distributed system is composed of </a:t>
            </a:r>
            <a:r>
              <a:rPr lang="en-US"/>
              <a:t>multiple hosts, </a:t>
            </a:r>
            <a:r>
              <a:rPr lang="en-US" b="1"/>
              <a:t>a network and clocks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FEAB-30C0-3548-A5B0-E7068E6F5F4F}" type="datetime1">
              <a:rPr lang="en-US" smtClean="0"/>
              <a:t>10/3/24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14</a:t>
            </a:fld>
            <a:endParaRPr lang="en-US"/>
          </a:p>
        </p:txBody>
      </p:sp>
      <p:sp>
        <p:nvSpPr>
          <p:cNvPr id="23" name="Content Placeholder 5"/>
          <p:cNvSpPr txBox="1">
            <a:spLocks/>
          </p:cNvSpPr>
          <p:nvPr/>
        </p:nvSpPr>
        <p:spPr>
          <a:xfrm>
            <a:off x="4698724" y="1125468"/>
            <a:ext cx="7493275" cy="53548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ea typeface="Consolas" charset="0"/>
                <a:cs typeface="Consolas" charset="0"/>
              </a:rPr>
              <a:t>Distributed system: attempt #3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module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DistributedSystem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datatype Variables = 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  Variables(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hosts:seq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&lt;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Host.Variables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&gt;,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            network: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Network.Variables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,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            time: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Time.Variables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buNone/>
            </a:pPr>
            <a:endParaRPr lang="en-US" sz="17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predicate Next(v, v’,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hostid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msgOps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: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MessageOps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clk:Time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  || (&amp;&amp;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HostAction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(v, v’,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hostid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msgOps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clk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      &amp;&amp;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Network.Next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(v, v’,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msgOps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      &amp;&amp; </a:t>
            </a:r>
            <a:r>
              <a:rPr lang="en-US" sz="1700" b="1" dirty="0" err="1">
                <a:latin typeface="Consolas" charset="0"/>
                <a:ea typeface="Consolas" charset="0"/>
                <a:cs typeface="Consolas" charset="0"/>
              </a:rPr>
              <a:t>Time.Read</a:t>
            </a:r>
            <a:r>
              <a:rPr lang="en-US" sz="1700" b="1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700" b="1" dirty="0" err="1">
                <a:latin typeface="Consolas" charset="0"/>
                <a:ea typeface="Consolas" charset="0"/>
                <a:cs typeface="Consolas" charset="0"/>
              </a:rPr>
              <a:t>v.time</a:t>
            </a:r>
            <a:r>
              <a:rPr lang="en-US" sz="1700" b="1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700" b="1" dirty="0" err="1">
                <a:latin typeface="Consolas" charset="0"/>
                <a:ea typeface="Consolas" charset="0"/>
                <a:cs typeface="Consolas" charset="0"/>
              </a:rPr>
              <a:t>clk</a:t>
            </a:r>
            <a:r>
              <a:rPr lang="en-US" sz="1700" b="1" dirty="0"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700" b="1" dirty="0">
                <a:latin typeface="Consolas" charset="0"/>
                <a:ea typeface="Consolas" charset="0"/>
                <a:cs typeface="Consolas" charset="0"/>
              </a:rPr>
              <a:t>|| (&amp;&amp; </a:t>
            </a:r>
            <a:r>
              <a:rPr lang="en-US" sz="1700" b="1" dirty="0" err="1">
                <a:latin typeface="Consolas" charset="0"/>
                <a:ea typeface="Consolas" charset="0"/>
                <a:cs typeface="Consolas" charset="0"/>
              </a:rPr>
              <a:t>Time.Advance</a:t>
            </a:r>
            <a:r>
              <a:rPr lang="en-US" sz="1700" b="1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700" b="1" dirty="0" err="1">
                <a:latin typeface="Consolas" charset="0"/>
                <a:ea typeface="Consolas" charset="0"/>
                <a:cs typeface="Consolas" charset="0"/>
              </a:rPr>
              <a:t>v.time</a:t>
            </a:r>
            <a:r>
              <a:rPr lang="en-US" sz="1700" b="1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700" b="1" dirty="0" err="1">
                <a:latin typeface="Consolas" charset="0"/>
                <a:ea typeface="Consolas" charset="0"/>
                <a:cs typeface="Consolas" charset="0"/>
              </a:rPr>
              <a:t>v’.time</a:t>
            </a:r>
            <a:r>
              <a:rPr lang="en-US" sz="1700" b="1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buNone/>
            </a:pPr>
            <a:r>
              <a:rPr lang="en-US" sz="1700" b="1" dirty="0">
                <a:latin typeface="Consolas" charset="0"/>
                <a:ea typeface="Consolas" charset="0"/>
                <a:cs typeface="Consolas" charset="0"/>
              </a:rPr>
              <a:t>        &amp;&amp; </a:t>
            </a:r>
            <a:r>
              <a:rPr lang="en-US" sz="1700" b="1" dirty="0" err="1">
                <a:latin typeface="Consolas" charset="0"/>
                <a:ea typeface="Consolas" charset="0"/>
                <a:cs typeface="Consolas" charset="0"/>
              </a:rPr>
              <a:t>v’.hosts</a:t>
            </a:r>
            <a:r>
              <a:rPr lang="en-US" sz="1700" b="1" dirty="0">
                <a:latin typeface="Consolas" charset="0"/>
                <a:ea typeface="Consolas" charset="0"/>
                <a:cs typeface="Consolas" charset="0"/>
              </a:rPr>
              <a:t> == </a:t>
            </a:r>
            <a:r>
              <a:rPr lang="en-US" sz="1700" b="1" dirty="0" err="1">
                <a:latin typeface="Consolas" charset="0"/>
                <a:ea typeface="Consolas" charset="0"/>
                <a:cs typeface="Consolas" charset="0"/>
              </a:rPr>
              <a:t>v.hosts</a:t>
            </a:r>
            <a:endParaRPr lang="en-US" sz="1700" b="1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1700" b="1" dirty="0">
                <a:latin typeface="Consolas" charset="0"/>
                <a:ea typeface="Consolas" charset="0"/>
                <a:cs typeface="Consolas" charset="0"/>
              </a:rPr>
              <a:t>        &amp;&amp; </a:t>
            </a:r>
            <a:r>
              <a:rPr lang="en-US" sz="1700" b="1" dirty="0" err="1">
                <a:latin typeface="Consolas" charset="0"/>
                <a:ea typeface="Consolas" charset="0"/>
                <a:cs typeface="Consolas" charset="0"/>
              </a:rPr>
              <a:t>v’.network</a:t>
            </a:r>
            <a:r>
              <a:rPr lang="en-US" sz="1700" b="1" dirty="0">
                <a:latin typeface="Consolas" charset="0"/>
                <a:ea typeface="Consolas" charset="0"/>
                <a:cs typeface="Consolas" charset="0"/>
              </a:rPr>
              <a:t> == </a:t>
            </a:r>
            <a:r>
              <a:rPr lang="en-US" sz="1700" b="1" dirty="0" err="1">
                <a:latin typeface="Consolas" charset="0"/>
                <a:ea typeface="Consolas" charset="0"/>
                <a:cs typeface="Consolas" charset="0"/>
              </a:rPr>
              <a:t>v.network</a:t>
            </a:r>
            <a:r>
              <a:rPr lang="en-US" sz="1700" b="1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619539" y="2508527"/>
            <a:ext cx="4022035" cy="2992162"/>
            <a:chOff x="1098550" y="2590801"/>
            <a:chExt cx="4022035" cy="2992162"/>
          </a:xfrm>
        </p:grpSpPr>
        <p:sp>
          <p:nvSpPr>
            <p:cNvPr id="30" name="Rectangle 29"/>
            <p:cNvSpPr/>
            <p:nvPr/>
          </p:nvSpPr>
          <p:spPr>
            <a:xfrm>
              <a:off x="1098550" y="2590801"/>
              <a:ext cx="4022035" cy="299216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55700" y="2628900"/>
              <a:ext cx="19741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Distributed system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54425" y="3230007"/>
              <a:ext cx="977900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Host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724162" y="3220762"/>
              <a:ext cx="977900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Host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554425" y="4590490"/>
              <a:ext cx="977900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Host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724162" y="4581245"/>
              <a:ext cx="977900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Host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2142213" y="3528733"/>
            <a:ext cx="1028425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45526" y="4128394"/>
            <a:ext cx="1028425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92B2A8-F1E0-B952-1EA2-2EDC0531B0B0}"/>
              </a:ext>
            </a:extLst>
          </p:cNvPr>
          <p:cNvGrpSpPr/>
          <p:nvPr/>
        </p:nvGrpSpPr>
        <p:grpSpPr>
          <a:xfrm>
            <a:off x="8756373" y="3969266"/>
            <a:ext cx="3051313" cy="610494"/>
            <a:chOff x="8537713" y="4847672"/>
            <a:chExt cx="3051313" cy="61049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DFF9F7-7DDC-EC14-3E46-A3E0FD9819D2}"/>
                </a:ext>
              </a:extLst>
            </p:cNvPr>
            <p:cNvSpPr txBox="1"/>
            <p:nvPr/>
          </p:nvSpPr>
          <p:spPr>
            <a:xfrm>
              <a:off x="9720470" y="5088834"/>
              <a:ext cx="18685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Binding variable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FBB8AA3-A9E0-CF3D-EBC6-005BAFD0AA66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flipV="1">
              <a:off x="9720470" y="4847672"/>
              <a:ext cx="0" cy="42582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D9F9CC6-46F7-4AC0-1330-227F63EF95A5}"/>
                </a:ext>
              </a:extLst>
            </p:cNvPr>
            <p:cNvCxnSpPr>
              <a:stCxn id="7" idx="1"/>
            </p:cNvCxnSpPr>
            <p:nvPr/>
          </p:nvCxnSpPr>
          <p:spPr>
            <a:xfrm flipH="1">
              <a:off x="8537713" y="5273500"/>
              <a:ext cx="1182757" cy="12344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029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set 3 (Chapter 5) will be released later today</a:t>
            </a:r>
          </a:p>
          <a:p>
            <a:r>
              <a:rPr lang="en-US" dirty="0"/>
              <a:t>Start looking for partners for Project 1 (released after PS3)</a:t>
            </a:r>
          </a:p>
          <a:p>
            <a:r>
              <a:rPr lang="en-US" dirty="0"/>
              <a:t>Midterm evaluations are up</a:t>
            </a:r>
          </a:p>
          <a:p>
            <a:pPr lvl="1"/>
            <a:r>
              <a:rPr lang="en-US" dirty="0"/>
              <a:t>Please provide feedback!</a:t>
            </a:r>
          </a:p>
          <a:p>
            <a:pPr lvl="1"/>
            <a:r>
              <a:rPr lang="en-US" dirty="0"/>
              <a:t>Note the additional questions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B1649-EB53-E74A-AE29-D25E0CD05DA5}" type="datetime1">
              <a:rPr lang="en-US" smtClean="0"/>
              <a:t>10/3/24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1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Commit (Problem Set 3)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D5E7-5A41-D84C-B1AF-DE0F42940581}" type="datetime1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504" y="1690688"/>
            <a:ext cx="2489489" cy="38709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562600" y="2162224"/>
            <a:ext cx="4353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-Do you take each other?</a:t>
            </a:r>
          </a:p>
          <a:p>
            <a:r>
              <a:rPr lang="en-US" sz="2800" dirty="0"/>
              <a:t>   -I do.</a:t>
            </a:r>
          </a:p>
          <a:p>
            <a:r>
              <a:rPr lang="en-US" sz="2800" dirty="0"/>
              <a:t>   -I do.</a:t>
            </a:r>
          </a:p>
          <a:p>
            <a:r>
              <a:rPr lang="en-US" sz="2800" dirty="0"/>
              <a:t>-I now pronounce you atomically committed.</a:t>
            </a:r>
          </a:p>
        </p:txBody>
      </p:sp>
    </p:spTree>
    <p:extLst>
      <p:ext uri="{BB962C8B-B14F-4D97-AF65-F5344CB8AC3E}">
        <p14:creationId xmlns:p14="http://schemas.microsoft.com/office/powerpoint/2010/main" val="1389455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Commit: the objective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6CAB-9F8A-4143-9ECB-1112136B404B}" type="datetime1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71320" y="2032000"/>
            <a:ext cx="831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Preserve data consistency for distributed transactions</a:t>
            </a:r>
          </a:p>
          <a:p>
            <a:endParaRPr lang="en-US" sz="2800" dirty="0"/>
          </a:p>
          <a:p>
            <a:r>
              <a:rPr lang="en-US" sz="2400" dirty="0"/>
              <a:t>    Example: book a hotel and flight on Expedia</a:t>
            </a:r>
          </a:p>
        </p:txBody>
      </p:sp>
    </p:spTree>
    <p:extLst>
      <p:ext uri="{BB962C8B-B14F-4D97-AF65-F5344CB8AC3E}">
        <p14:creationId xmlns:p14="http://schemas.microsoft.com/office/powerpoint/2010/main" val="1658576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Commit: the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coordinator</a:t>
            </a:r>
          </a:p>
          <a:p>
            <a:r>
              <a:rPr lang="en-US" dirty="0"/>
              <a:t>A set of participants</a:t>
            </a:r>
          </a:p>
          <a:p>
            <a:pPr lvl="1"/>
            <a:r>
              <a:rPr lang="en-US" dirty="0"/>
              <a:t>Allowed to be empty in our model</a:t>
            </a:r>
          </a:p>
          <a:p>
            <a:r>
              <a:rPr lang="en-US" dirty="0"/>
              <a:t>Every participant has an “input” value, called </a:t>
            </a:r>
            <a:r>
              <a:rPr lang="en-US" dirty="0">
                <a:solidFill>
                  <a:srgbClr val="0000FF"/>
                </a:solidFill>
              </a:rPr>
              <a:t>vote/preference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Every participant/coordinator has an “output” value, called </a:t>
            </a:r>
            <a:r>
              <a:rPr lang="en-US" dirty="0">
                <a:solidFill>
                  <a:srgbClr val="0000FF"/>
                </a:solidFill>
              </a:rPr>
              <a:t>decision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We are ignoring the possibility of failures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D931C-400C-3942-BEDC-F838A853626B}" type="datetime1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367" y="3766349"/>
            <a:ext cx="3086100" cy="4034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367" y="4766604"/>
            <a:ext cx="5057423" cy="40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64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Commit: the spec </a:t>
            </a:r>
            <a:r>
              <a:rPr lang="en-US" sz="2800" dirty="0"/>
              <a:t>(simplified to ignore failures)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23222" cy="4351338"/>
          </a:xfrm>
        </p:spPr>
        <p:txBody>
          <a:bodyPr/>
          <a:lstStyle/>
          <a:p>
            <a:r>
              <a:rPr lang="en-US" dirty="0"/>
              <a:t>AC-1: All processes that reach a decision reach the same one</a:t>
            </a:r>
          </a:p>
          <a:p>
            <a:r>
              <a:rPr lang="en-US" dirty="0"/>
              <a:t>AC-3: The </a:t>
            </a:r>
            <a:r>
              <a:rPr lang="en-US" dirty="0">
                <a:solidFill>
                  <a:srgbClr val="0000FF"/>
                </a:solidFill>
              </a:rPr>
              <a:t>Commit</a:t>
            </a:r>
            <a:r>
              <a:rPr lang="en-US" dirty="0"/>
              <a:t> decision can only be reached if all processes vote </a:t>
            </a:r>
            <a:r>
              <a:rPr lang="en-US" dirty="0">
                <a:solidFill>
                  <a:srgbClr val="0000FF"/>
                </a:solidFill>
              </a:rPr>
              <a:t>Yes</a:t>
            </a:r>
          </a:p>
          <a:p>
            <a:r>
              <a:rPr lang="en-US" dirty="0"/>
              <a:t>AC-4: If </a:t>
            </a:r>
            <a:r>
              <a:rPr lang="en-US" strike="sngStrike" dirty="0">
                <a:solidFill>
                  <a:schemeClr val="tx1">
                    <a:alpha val="23000"/>
                  </a:schemeClr>
                </a:solidFill>
              </a:rPr>
              <a:t>there are no failures and</a:t>
            </a:r>
            <a:r>
              <a:rPr lang="en-US" dirty="0"/>
              <a:t> all processes vote </a:t>
            </a:r>
            <a:r>
              <a:rPr lang="en-US" dirty="0">
                <a:solidFill>
                  <a:srgbClr val="0000FF"/>
                </a:solidFill>
              </a:rPr>
              <a:t>Yes</a:t>
            </a:r>
            <a:r>
              <a:rPr lang="en-US" dirty="0"/>
              <a:t>, then the decision must be </a:t>
            </a:r>
            <a:r>
              <a:rPr lang="en-US" dirty="0">
                <a:solidFill>
                  <a:srgbClr val="0000FF"/>
                </a:solidFill>
              </a:rPr>
              <a:t>Commit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/>
              <a:t>AC-2 and AC-5 ignored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5D6C-4E19-E34C-844A-0E4F4781BE6D}" type="datetime1">
              <a:rPr lang="en-US" smtClean="0"/>
              <a:t>10/3/24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17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 election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170F-CFC8-4C49-A136-DF8BB3C742F4}" type="datetime1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</a:t>
            </a:fld>
            <a:endParaRPr lang="en-US"/>
          </a:p>
        </p:txBody>
      </p:sp>
      <p:sp>
        <p:nvSpPr>
          <p:cNvPr id="8" name="Google Shape;54;p13"/>
          <p:cNvSpPr/>
          <p:nvPr/>
        </p:nvSpPr>
        <p:spPr>
          <a:xfrm>
            <a:off x="3531155" y="2211033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35</a:t>
            </a:r>
            <a:endParaRPr sz="3200"/>
          </a:p>
        </p:txBody>
      </p:sp>
      <p:sp>
        <p:nvSpPr>
          <p:cNvPr id="9" name="Google Shape;55;p13"/>
          <p:cNvSpPr/>
          <p:nvPr/>
        </p:nvSpPr>
        <p:spPr>
          <a:xfrm>
            <a:off x="5685322" y="622233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23</a:t>
            </a:r>
            <a:endParaRPr sz="3200"/>
          </a:p>
        </p:txBody>
      </p:sp>
      <p:sp>
        <p:nvSpPr>
          <p:cNvPr id="10" name="Google Shape;56;p13"/>
          <p:cNvSpPr/>
          <p:nvPr/>
        </p:nvSpPr>
        <p:spPr>
          <a:xfrm>
            <a:off x="7839489" y="2211033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40</a:t>
            </a:r>
            <a:endParaRPr sz="3200"/>
          </a:p>
        </p:txBody>
      </p:sp>
      <p:sp>
        <p:nvSpPr>
          <p:cNvPr id="11" name="Google Shape;57;p13"/>
          <p:cNvSpPr/>
          <p:nvPr/>
        </p:nvSpPr>
        <p:spPr>
          <a:xfrm>
            <a:off x="7152122" y="4550900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86</a:t>
            </a:r>
            <a:endParaRPr sz="3200"/>
          </a:p>
        </p:txBody>
      </p:sp>
      <p:sp>
        <p:nvSpPr>
          <p:cNvPr id="12" name="Google Shape;58;p13"/>
          <p:cNvSpPr/>
          <p:nvPr/>
        </p:nvSpPr>
        <p:spPr>
          <a:xfrm>
            <a:off x="4526655" y="4550900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11</a:t>
            </a:r>
            <a:endParaRPr sz="3200"/>
          </a:p>
        </p:txBody>
      </p:sp>
      <p:cxnSp>
        <p:nvCxnSpPr>
          <p:cNvPr id="13" name="Google Shape;59;p13"/>
          <p:cNvCxnSpPr/>
          <p:nvPr/>
        </p:nvCxnSpPr>
        <p:spPr>
          <a:xfrm>
            <a:off x="7152122" y="1355633"/>
            <a:ext cx="1420800" cy="8556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4" name="Google Shape;60;p13"/>
          <p:cNvCxnSpPr/>
          <p:nvPr/>
        </p:nvCxnSpPr>
        <p:spPr>
          <a:xfrm rot="5400000">
            <a:off x="7944681" y="4137425"/>
            <a:ext cx="1821200" cy="4724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5" name="Google Shape;61;p13"/>
          <p:cNvCxnSpPr/>
          <p:nvPr/>
        </p:nvCxnSpPr>
        <p:spPr>
          <a:xfrm rot="5400000">
            <a:off x="6572330" y="5009092"/>
            <a:ext cx="800" cy="1588400"/>
          </a:xfrm>
          <a:prstGeom prst="curvedConnector3">
            <a:avLst>
              <a:gd name="adj1" fmla="val 25996819"/>
            </a:avLst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6" name="Google Shape;62;p13"/>
          <p:cNvCxnSpPr/>
          <p:nvPr/>
        </p:nvCxnSpPr>
        <p:spPr>
          <a:xfrm rot="10800000">
            <a:off x="3745855" y="3463100"/>
            <a:ext cx="780800" cy="18212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7" name="Google Shape;63;p13"/>
          <p:cNvCxnSpPr/>
          <p:nvPr/>
        </p:nvCxnSpPr>
        <p:spPr>
          <a:xfrm rot="-5400000">
            <a:off x="4547355" y="1073033"/>
            <a:ext cx="855200" cy="14208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grpSp>
        <p:nvGrpSpPr>
          <p:cNvPr id="18" name="Google Shape;64;p13"/>
          <p:cNvGrpSpPr/>
          <p:nvPr/>
        </p:nvGrpSpPr>
        <p:grpSpPr>
          <a:xfrm>
            <a:off x="2817790" y="327401"/>
            <a:ext cx="7110737" cy="5884815"/>
            <a:chOff x="1871300" y="245550"/>
            <a:chExt cx="5333053" cy="4413611"/>
          </a:xfrm>
        </p:grpSpPr>
        <p:sp>
          <p:nvSpPr>
            <p:cNvPr id="19" name="Google Shape;65;p13"/>
            <p:cNvSpPr/>
            <p:nvPr/>
          </p:nvSpPr>
          <p:spPr>
            <a:xfrm>
              <a:off x="4793000" y="245550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20" name="Google Shape;66;p13"/>
            <p:cNvSpPr/>
            <p:nvPr/>
          </p:nvSpPr>
          <p:spPr>
            <a:xfrm>
              <a:off x="6408825" y="1429225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21" name="Google Shape;67;p13"/>
            <p:cNvSpPr/>
            <p:nvPr/>
          </p:nvSpPr>
          <p:spPr>
            <a:xfrm>
              <a:off x="5942150" y="4017425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22" name="Google Shape;68;p13"/>
            <p:cNvSpPr/>
            <p:nvPr/>
          </p:nvSpPr>
          <p:spPr>
            <a:xfrm>
              <a:off x="2710900" y="4017425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23" name="Google Shape;69;p13"/>
            <p:cNvSpPr/>
            <p:nvPr/>
          </p:nvSpPr>
          <p:spPr>
            <a:xfrm>
              <a:off x="1871300" y="1488500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7137A42-AA85-15BB-F813-660B31334F49}"/>
              </a:ext>
            </a:extLst>
          </p:cNvPr>
          <p:cNvGrpSpPr/>
          <p:nvPr/>
        </p:nvGrpSpPr>
        <p:grpSpPr>
          <a:xfrm>
            <a:off x="9652710" y="3776327"/>
            <a:ext cx="2670691" cy="2379937"/>
            <a:chOff x="8514824" y="3492796"/>
            <a:chExt cx="2670691" cy="237993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6499B15-FFDB-9EA6-DB5E-4FDE02C95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25920" y="3492796"/>
              <a:ext cx="2082680" cy="208268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29E9C4E-9B5F-E54E-DF72-AC2CAE4E786F}"/>
                </a:ext>
              </a:extLst>
            </p:cNvPr>
            <p:cNvSpPr txBox="1"/>
            <p:nvPr/>
          </p:nvSpPr>
          <p:spPr>
            <a:xfrm>
              <a:off x="8514824" y="5411068"/>
              <a:ext cx="2670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VSCode</a:t>
              </a:r>
              <a:r>
                <a:rPr lang="en-US" sz="2400" dirty="0"/>
                <a:t> transition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82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Phase Commit (2PC)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9F4E-2DFC-8D4B-8AB4-8BED746584B9}" type="datetime1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821" y="1651358"/>
            <a:ext cx="7986183" cy="5097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93029" y="2273481"/>
            <a:ext cx="49954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1. sends </a:t>
            </a:r>
            <a:r>
              <a:rPr lang="en-US" sz="2000" dirty="0">
                <a:solidFill>
                  <a:srgbClr val="0000FF"/>
                </a:solidFill>
              </a:rPr>
              <a:t>VOTE-REQ</a:t>
            </a:r>
            <a:r>
              <a:rPr lang="en-US" sz="2000" dirty="0"/>
              <a:t> message to all participants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278495" y="2732892"/>
            <a:ext cx="3341492" cy="923330"/>
            <a:chOff x="7255917" y="3782761"/>
            <a:chExt cx="3341492" cy="923330"/>
          </a:xfrm>
        </p:grpSpPr>
        <p:sp>
          <p:nvSpPr>
            <p:cNvPr id="11" name="Rectangle 10"/>
            <p:cNvSpPr/>
            <p:nvPr/>
          </p:nvSpPr>
          <p:spPr>
            <a:xfrm>
              <a:off x="7255917" y="3782761"/>
              <a:ext cx="334149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/>
                <a:t>2. sends              to coordinator</a:t>
              </a:r>
            </a:p>
            <a:p>
              <a:pPr>
                <a:lnSpc>
                  <a:spcPct val="90000"/>
                </a:lnSpc>
              </a:pPr>
              <a:r>
                <a:rPr lang="en-US" sz="2000" dirty="0"/>
                <a:t>     if             == </a:t>
              </a:r>
              <a:r>
                <a:rPr lang="en-US" sz="2000" dirty="0">
                  <a:solidFill>
                    <a:srgbClr val="0000FF"/>
                  </a:solidFill>
                </a:rPr>
                <a:t>No</a:t>
              </a:r>
            </a:p>
            <a:p>
              <a:pPr>
                <a:lnSpc>
                  <a:spcPct val="90000"/>
                </a:lnSpc>
              </a:pPr>
              <a:r>
                <a:rPr lang="en-US" sz="2000" dirty="0"/>
                <a:t>     then                     := </a:t>
              </a:r>
              <a:r>
                <a:rPr lang="en-US" sz="2000" dirty="0">
                  <a:solidFill>
                    <a:srgbClr val="0000FF"/>
                  </a:solidFill>
                </a:rPr>
                <a:t>Abort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0276" y="3856430"/>
              <a:ext cx="582792" cy="22839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66941" y="4131734"/>
              <a:ext cx="565859" cy="22175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21136" y="4396617"/>
              <a:ext cx="1001888" cy="229003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793029" y="3832111"/>
            <a:ext cx="5089663" cy="2363724"/>
            <a:chOff x="793029" y="3832111"/>
            <a:chExt cx="5089663" cy="2363724"/>
          </a:xfrm>
        </p:grpSpPr>
        <p:sp>
          <p:nvSpPr>
            <p:cNvPr id="16" name="Rectangle 15"/>
            <p:cNvSpPr/>
            <p:nvPr/>
          </p:nvSpPr>
          <p:spPr>
            <a:xfrm>
              <a:off x="793029" y="3832111"/>
              <a:ext cx="5089663" cy="23637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/>
                <a:t>3. Wait for all votes to come in</a:t>
              </a:r>
            </a:p>
            <a:p>
              <a:pPr>
                <a:lnSpc>
                  <a:spcPct val="90000"/>
                </a:lnSpc>
              </a:pPr>
              <a:r>
                <a:rPr lang="en-US" sz="2000" dirty="0"/>
                <a:t>     If all votes are </a:t>
              </a:r>
              <a:r>
                <a:rPr lang="en-US" sz="2000" dirty="0">
                  <a:solidFill>
                    <a:srgbClr val="0000FF"/>
                  </a:solidFill>
                </a:rPr>
                <a:t>Yes</a:t>
              </a:r>
              <a:r>
                <a:rPr lang="en-US" sz="2000" dirty="0"/>
                <a:t> then</a:t>
              </a:r>
            </a:p>
            <a:p>
              <a:pPr>
                <a:lnSpc>
                  <a:spcPct val="90000"/>
                </a:lnSpc>
              </a:pPr>
              <a:r>
                <a:rPr lang="en-US" sz="2000" dirty="0"/>
                <a:t>	              := </a:t>
              </a:r>
              <a:r>
                <a:rPr lang="en-US" sz="2000" dirty="0">
                  <a:solidFill>
                    <a:srgbClr val="0000FF"/>
                  </a:solidFill>
                </a:rPr>
                <a:t>Commit</a:t>
              </a:r>
            </a:p>
            <a:p>
              <a:pPr>
                <a:lnSpc>
                  <a:spcPct val="90000"/>
                </a:lnSpc>
              </a:pPr>
              <a:r>
                <a:rPr lang="en-US" sz="2000" dirty="0"/>
                <a:t>          Send </a:t>
              </a:r>
              <a:r>
                <a:rPr lang="en-US" sz="2000" dirty="0">
                  <a:solidFill>
                    <a:srgbClr val="0000FF"/>
                  </a:solidFill>
                </a:rPr>
                <a:t>Commit</a:t>
              </a:r>
              <a:r>
                <a:rPr lang="en-US" sz="2000" dirty="0"/>
                <a:t> message to all</a:t>
              </a:r>
            </a:p>
            <a:p>
              <a:pPr>
                <a:lnSpc>
                  <a:spcPct val="90000"/>
                </a:lnSpc>
              </a:pPr>
              <a:r>
                <a:rPr lang="en-US" sz="2000" dirty="0"/>
                <a:t>     else</a:t>
              </a:r>
            </a:p>
            <a:p>
              <a:pPr>
                <a:lnSpc>
                  <a:spcPct val="90000"/>
                </a:lnSpc>
              </a:pPr>
              <a:r>
                <a:rPr lang="en-US" sz="2000" dirty="0"/>
                <a:t>	              := </a:t>
              </a:r>
              <a:r>
                <a:rPr lang="en-US" sz="2000" dirty="0">
                  <a:solidFill>
                    <a:srgbClr val="0000FF"/>
                  </a:solidFill>
                </a:rPr>
                <a:t>Abort</a:t>
              </a:r>
            </a:p>
            <a:p>
              <a:pPr>
                <a:lnSpc>
                  <a:spcPct val="90000"/>
                </a:lnSpc>
              </a:pPr>
              <a:r>
                <a:rPr lang="en-US" sz="2000" dirty="0"/>
                <a:t>          Send </a:t>
              </a:r>
              <a:r>
                <a:rPr lang="en-US" sz="2000" dirty="0">
                  <a:solidFill>
                    <a:srgbClr val="0000FF"/>
                  </a:solidFill>
                </a:rPr>
                <a:t>Abort</a:t>
              </a:r>
              <a:r>
                <a:rPr lang="en-US" sz="2000" dirty="0"/>
                <a:t> message to all who voted </a:t>
              </a:r>
              <a:r>
                <a:rPr lang="en-US" sz="2000" dirty="0">
                  <a:solidFill>
                    <a:srgbClr val="0000FF"/>
                  </a:solidFill>
                </a:rPr>
                <a:t>Yes</a:t>
              </a:r>
            </a:p>
            <a:p>
              <a:pPr>
                <a:lnSpc>
                  <a:spcPct val="90000"/>
                </a:lnSpc>
              </a:pPr>
              <a:r>
                <a:rPr lang="en-US" sz="2400" dirty="0"/>
                <a:t>	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46388" y="4459109"/>
              <a:ext cx="1097225" cy="24553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63321" y="5277552"/>
              <a:ext cx="1097225" cy="245533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278495" y="5055489"/>
            <a:ext cx="2950616" cy="1200329"/>
            <a:chOff x="7278495" y="5032911"/>
            <a:chExt cx="2950616" cy="1200329"/>
          </a:xfrm>
        </p:grpSpPr>
        <p:grpSp>
          <p:nvGrpSpPr>
            <p:cNvPr id="19" name="Group 18"/>
            <p:cNvGrpSpPr/>
            <p:nvPr/>
          </p:nvGrpSpPr>
          <p:grpSpPr>
            <a:xfrm>
              <a:off x="7278495" y="5032911"/>
              <a:ext cx="2950616" cy="1200329"/>
              <a:chOff x="7255917" y="3782761"/>
              <a:chExt cx="2950616" cy="1200329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255917" y="3782761"/>
                <a:ext cx="2950616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000" dirty="0"/>
                  <a:t>4. If received </a:t>
                </a:r>
                <a:r>
                  <a:rPr lang="en-US" sz="2000" dirty="0">
                    <a:solidFill>
                      <a:srgbClr val="0000FF"/>
                    </a:solidFill>
                  </a:rPr>
                  <a:t>Commit</a:t>
                </a:r>
                <a:r>
                  <a:rPr lang="en-US" sz="2000" dirty="0"/>
                  <a:t> then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000" dirty="0"/>
                  <a:t>                            := </a:t>
                </a:r>
                <a:r>
                  <a:rPr lang="en-US" sz="2000" dirty="0">
                    <a:solidFill>
                      <a:srgbClr val="0000FF"/>
                    </a:solidFill>
                  </a:rPr>
                  <a:t>Commit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000" dirty="0"/>
                  <a:t>     else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000" dirty="0"/>
                  <a:t>                            := </a:t>
                </a:r>
                <a:r>
                  <a:rPr lang="en-US" sz="2000" dirty="0">
                    <a:solidFill>
                      <a:srgbClr val="0000FF"/>
                    </a:solidFill>
                  </a:rPr>
                  <a:t>Abort</a:t>
                </a:r>
              </a:p>
            </p:txBody>
          </p: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05047" y="4125684"/>
                <a:ext cx="1001888" cy="229003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27625" y="5914994"/>
              <a:ext cx="1001888" cy="229003"/>
            </a:xfrm>
            <a:prstGeom prst="rect">
              <a:avLst/>
            </a:prstGeom>
          </p:spPr>
        </p:pic>
      </p:grpSp>
      <p:cxnSp>
        <p:nvCxnSpPr>
          <p:cNvPr id="27" name="Straight Arrow Connector 26"/>
          <p:cNvCxnSpPr/>
          <p:nvPr/>
        </p:nvCxnSpPr>
        <p:spPr>
          <a:xfrm>
            <a:off x="5757333" y="2585156"/>
            <a:ext cx="1456267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775201" y="3575751"/>
            <a:ext cx="2503294" cy="7134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621867" y="4975018"/>
            <a:ext cx="1591732" cy="3477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53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543477"/>
            <a:ext cx="10969487" cy="5857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“distributed” system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D930-FDEB-424B-8327-8AB65C499832}" type="datetime1">
              <a:rPr lang="en-US" smtClean="0"/>
              <a:t>10/3/24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21</a:t>
            </a:fld>
            <a:endParaRPr lang="en-US"/>
          </a:p>
        </p:txBody>
      </p:sp>
      <p:sp>
        <p:nvSpPr>
          <p:cNvPr id="23" name="Content Placeholder 5"/>
          <p:cNvSpPr txBox="1">
            <a:spLocks/>
          </p:cNvSpPr>
          <p:nvPr/>
        </p:nvSpPr>
        <p:spPr>
          <a:xfrm>
            <a:off x="4698724" y="1125468"/>
            <a:ext cx="7493275" cy="53548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module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DistributedSystem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datatype Variables = 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  Variables(fs: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FileSystem.Variables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,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            disk: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Disk.Variables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buNone/>
            </a:pPr>
            <a:endParaRPr lang="en-US" sz="17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predicate Next(v, v’) {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  || (exists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io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:: 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      &amp;&amp;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FileSystem.Next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v.fs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v’.fs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io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      &amp;&amp;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Disk.Next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v.disk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v’.disk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io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700" b="1" dirty="0">
                <a:latin typeface="Consolas" charset="0"/>
                <a:ea typeface="Consolas" charset="0"/>
                <a:cs typeface="Consolas" charset="0"/>
              </a:rPr>
              <a:t>|| 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( //</a:t>
            </a:r>
            <a:r>
              <a:rPr lang="en-US" sz="1700" b="1" dirty="0">
                <a:latin typeface="Consolas" charset="0"/>
                <a:ea typeface="Consolas" charset="0"/>
                <a:cs typeface="Consolas" charset="0"/>
              </a:rPr>
              <a:t> Crash!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      &amp;&amp;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FileSystem.Init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v’.fs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      &amp;&amp;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v’.disk</a:t>
            </a: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== </a:t>
            </a:r>
            <a:r>
              <a:rPr lang="en-US" sz="1700" dirty="0" err="1">
                <a:latin typeface="Consolas" charset="0"/>
                <a:ea typeface="Consolas" charset="0"/>
                <a:cs typeface="Consolas" charset="0"/>
              </a:rPr>
              <a:t>v.disk</a:t>
            </a:r>
            <a:endParaRPr lang="en-US" sz="17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     )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pPr marL="0" indent="0">
              <a:buNone/>
            </a:pPr>
            <a:r>
              <a:rPr lang="en-US" sz="17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19539" y="2508527"/>
            <a:ext cx="4022035" cy="2992162"/>
            <a:chOff x="619539" y="2508527"/>
            <a:chExt cx="4022035" cy="2992162"/>
          </a:xfrm>
        </p:grpSpPr>
        <p:grpSp>
          <p:nvGrpSpPr>
            <p:cNvPr id="29" name="Group 28"/>
            <p:cNvGrpSpPr/>
            <p:nvPr/>
          </p:nvGrpSpPr>
          <p:grpSpPr>
            <a:xfrm>
              <a:off x="619539" y="2508527"/>
              <a:ext cx="4022035" cy="2992162"/>
              <a:chOff x="1098550" y="2590801"/>
              <a:chExt cx="4022035" cy="299216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098550" y="2590801"/>
                <a:ext cx="4022035" cy="299216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155700" y="2628900"/>
                <a:ext cx="19741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Distributed system</a:t>
                </a:r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1023730" y="3674922"/>
              <a:ext cx="1929295" cy="73805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File system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(in-memory state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127512" y="3674921"/>
              <a:ext cx="1146314" cy="73805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Disk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630137" y="3618224"/>
            <a:ext cx="2306130" cy="369332"/>
            <a:chOff x="9282896" y="5088834"/>
            <a:chExt cx="2306130" cy="369332"/>
          </a:xfrm>
        </p:grpSpPr>
        <p:sp>
          <p:nvSpPr>
            <p:cNvPr id="18" name="TextBox 17"/>
            <p:cNvSpPr txBox="1"/>
            <p:nvPr/>
          </p:nvSpPr>
          <p:spPr>
            <a:xfrm>
              <a:off x="9720470" y="5088834"/>
              <a:ext cx="18685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Binding variable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 flipV="1">
              <a:off x="9537539" y="5116635"/>
              <a:ext cx="182932" cy="156865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9282896" y="5273500"/>
              <a:ext cx="437575" cy="13250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187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vs proven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9EA1-6940-5B42-9873-C077C2FF8629}" type="datetime1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22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792356" y="2527438"/>
            <a:ext cx="4022035" cy="2992162"/>
            <a:chOff x="619539" y="2508527"/>
            <a:chExt cx="4022035" cy="2992162"/>
          </a:xfrm>
        </p:grpSpPr>
        <p:grpSp>
          <p:nvGrpSpPr>
            <p:cNvPr id="9" name="Group 8"/>
            <p:cNvGrpSpPr/>
            <p:nvPr/>
          </p:nvGrpSpPr>
          <p:grpSpPr>
            <a:xfrm>
              <a:off x="619539" y="2508527"/>
              <a:ext cx="4022035" cy="2992162"/>
              <a:chOff x="1098550" y="2590801"/>
              <a:chExt cx="4022035" cy="2992162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098550" y="2590801"/>
                <a:ext cx="4022035" cy="299216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155700" y="2628900"/>
                <a:ext cx="19741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/>
                  <a:t>Distributed system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554425" y="3230007"/>
                <a:ext cx="977900" cy="533400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Host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24162" y="3220762"/>
                <a:ext cx="977900" cy="533400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Host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554425" y="4590490"/>
                <a:ext cx="977900" cy="533400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Host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24162" y="4581245"/>
                <a:ext cx="977900" cy="533400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Host</a:t>
                </a: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142213" y="3528733"/>
              <a:ext cx="1028425" cy="533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Network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81191" y="2527438"/>
            <a:ext cx="4022035" cy="2992162"/>
            <a:chOff x="619539" y="2508527"/>
            <a:chExt cx="4022035" cy="2992162"/>
          </a:xfrm>
        </p:grpSpPr>
        <p:grpSp>
          <p:nvGrpSpPr>
            <p:cNvPr id="18" name="Group 17"/>
            <p:cNvGrpSpPr/>
            <p:nvPr/>
          </p:nvGrpSpPr>
          <p:grpSpPr>
            <a:xfrm>
              <a:off x="619539" y="2508527"/>
              <a:ext cx="4022035" cy="2992162"/>
              <a:chOff x="1098550" y="2590801"/>
              <a:chExt cx="4022035" cy="2992162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098550" y="2590801"/>
                <a:ext cx="4022035" cy="299216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155700" y="2628900"/>
                <a:ext cx="19741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Distributed system</a:t>
                </a: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1023730" y="3674922"/>
              <a:ext cx="1929295" cy="738051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File system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(in-memory state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127512" y="3674921"/>
              <a:ext cx="1146314" cy="73805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Disk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3305732" y="4128394"/>
            <a:ext cx="1028425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24" name="Line Callout 2 23"/>
          <p:cNvSpPr/>
          <p:nvPr/>
        </p:nvSpPr>
        <p:spPr>
          <a:xfrm>
            <a:off x="198901" y="3114674"/>
            <a:ext cx="1988209" cy="656945"/>
          </a:xfrm>
          <a:prstGeom prst="borderCallout2">
            <a:avLst>
              <a:gd name="adj1" fmla="val 47068"/>
              <a:gd name="adj2" fmla="val 99626"/>
              <a:gd name="adj3" fmla="val 74127"/>
              <a:gd name="adj4" fmla="val 129713"/>
              <a:gd name="adj5" fmla="val 111459"/>
              <a:gd name="adj6" fmla="val 156889"/>
            </a:avLst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Network won’t make </a:t>
            </a:r>
            <a:r>
              <a:rPr lang="en-US">
                <a:solidFill>
                  <a:schemeClr val="tx1"/>
                </a:solidFill>
              </a:rPr>
              <a:t>up packets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Line Callout 2 24"/>
          <p:cNvSpPr/>
          <p:nvPr/>
        </p:nvSpPr>
        <p:spPr>
          <a:xfrm>
            <a:off x="167928" y="3900478"/>
            <a:ext cx="1988209" cy="656945"/>
          </a:xfrm>
          <a:prstGeom prst="borderCallout2">
            <a:avLst>
              <a:gd name="adj1" fmla="val 47068"/>
              <a:gd name="adj2" fmla="val 99626"/>
              <a:gd name="adj3" fmla="val 36334"/>
              <a:gd name="adj4" fmla="val 131845"/>
              <a:gd name="adj5" fmla="val -1921"/>
              <a:gd name="adj6" fmla="val 158107"/>
            </a:avLst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Network </a:t>
            </a:r>
            <a:r>
              <a:rPr lang="en-US">
                <a:solidFill>
                  <a:schemeClr val="tx1"/>
                </a:solidFill>
              </a:rPr>
              <a:t>might reorder </a:t>
            </a:r>
            <a:r>
              <a:rPr lang="en-US" dirty="0">
                <a:solidFill>
                  <a:schemeClr val="tx1"/>
                </a:solidFill>
              </a:rPr>
              <a:t>packets</a:t>
            </a:r>
          </a:p>
        </p:txBody>
      </p:sp>
      <p:sp>
        <p:nvSpPr>
          <p:cNvPr id="26" name="Line Callout 2 25"/>
          <p:cNvSpPr/>
          <p:nvPr/>
        </p:nvSpPr>
        <p:spPr>
          <a:xfrm>
            <a:off x="3689508" y="5334396"/>
            <a:ext cx="1988209" cy="656945"/>
          </a:xfrm>
          <a:prstGeom prst="borderCallout2">
            <a:avLst>
              <a:gd name="adj1" fmla="val -1166"/>
              <a:gd name="adj2" fmla="val 35876"/>
              <a:gd name="adj3" fmla="val -48525"/>
              <a:gd name="adj4" fmla="val 14508"/>
              <a:gd name="adj5" fmla="val -103527"/>
              <a:gd name="adj6" fmla="val 6621"/>
            </a:avLst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 only moves forward</a:t>
            </a:r>
          </a:p>
        </p:txBody>
      </p:sp>
      <p:sp>
        <p:nvSpPr>
          <p:cNvPr id="27" name="Line Callout 2 26"/>
          <p:cNvSpPr/>
          <p:nvPr/>
        </p:nvSpPr>
        <p:spPr>
          <a:xfrm>
            <a:off x="9365591" y="2618512"/>
            <a:ext cx="2521609" cy="656945"/>
          </a:xfrm>
          <a:prstGeom prst="borderCallout2">
            <a:avLst>
              <a:gd name="adj1" fmla="val 99925"/>
              <a:gd name="adj2" fmla="val 47813"/>
              <a:gd name="adj3" fmla="val 137520"/>
              <a:gd name="adj4" fmla="val 30900"/>
              <a:gd name="adj5" fmla="val 162554"/>
              <a:gd name="adj6" fmla="val 26484"/>
            </a:avLst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Disk won’t forget writes </a:t>
            </a:r>
            <a:r>
              <a:rPr lang="en-US">
                <a:solidFill>
                  <a:schemeClr val="tx1"/>
                </a:solidFill>
              </a:rPr>
              <a:t>it acknowledged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Line Callout 2 27"/>
          <p:cNvSpPr/>
          <p:nvPr/>
        </p:nvSpPr>
        <p:spPr>
          <a:xfrm>
            <a:off x="9407004" y="4744725"/>
            <a:ext cx="1988209" cy="656945"/>
          </a:xfrm>
          <a:prstGeom prst="borderCallout2">
            <a:avLst>
              <a:gd name="adj1" fmla="val -2265"/>
              <a:gd name="adj2" fmla="val 39081"/>
              <a:gd name="adj3" fmla="val -21809"/>
              <a:gd name="adj4" fmla="val 29384"/>
              <a:gd name="adj5" fmla="val -47730"/>
              <a:gd name="adj6" fmla="val 25373"/>
            </a:avLst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Disk might reorder concurrent writes</a:t>
            </a:r>
          </a:p>
        </p:txBody>
      </p:sp>
      <p:sp>
        <p:nvSpPr>
          <p:cNvPr id="29" name="Line Callout 2 28"/>
          <p:cNvSpPr/>
          <p:nvPr/>
        </p:nvSpPr>
        <p:spPr>
          <a:xfrm>
            <a:off x="268295" y="1468479"/>
            <a:ext cx="2957836" cy="656945"/>
          </a:xfrm>
          <a:prstGeom prst="borderCallout2">
            <a:avLst>
              <a:gd name="adj1" fmla="val 101687"/>
              <a:gd name="adj2" fmla="val 47231"/>
              <a:gd name="adj3" fmla="val 131476"/>
              <a:gd name="adj4" fmla="val 53835"/>
              <a:gd name="adj5" fmla="val 158411"/>
              <a:gd name="adj6" fmla="val 102802"/>
            </a:avLst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Hosts cannot communicate except through </a:t>
            </a:r>
            <a:r>
              <a:rPr lang="en-US">
                <a:solidFill>
                  <a:schemeClr val="tx1"/>
                </a:solidFill>
              </a:rPr>
              <a:t>the network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Line Callout 2 29"/>
          <p:cNvSpPr/>
          <p:nvPr/>
        </p:nvSpPr>
        <p:spPr>
          <a:xfrm>
            <a:off x="3581400" y="1470813"/>
            <a:ext cx="2391137" cy="656945"/>
          </a:xfrm>
          <a:prstGeom prst="borderCallout2">
            <a:avLst>
              <a:gd name="adj1" fmla="val 101687"/>
              <a:gd name="adj2" fmla="val 48978"/>
              <a:gd name="adj3" fmla="val 135000"/>
              <a:gd name="adj4" fmla="val 43938"/>
              <a:gd name="adj5" fmla="val 160173"/>
              <a:gd name="adj6" fmla="val 24791"/>
            </a:avLst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 can advance between any </a:t>
            </a:r>
            <a:r>
              <a:rPr lang="en-US">
                <a:solidFill>
                  <a:schemeClr val="tx1"/>
                </a:solidFill>
              </a:rPr>
              <a:t>host steps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Line Callout 2 30"/>
          <p:cNvSpPr/>
          <p:nvPr/>
        </p:nvSpPr>
        <p:spPr>
          <a:xfrm>
            <a:off x="7285383" y="1472086"/>
            <a:ext cx="2121622" cy="656945"/>
          </a:xfrm>
          <a:prstGeom prst="borderCallout2">
            <a:avLst>
              <a:gd name="adj1" fmla="val 101687"/>
              <a:gd name="adj2" fmla="val 48978"/>
              <a:gd name="adj3" fmla="val 135000"/>
              <a:gd name="adj4" fmla="val 43938"/>
              <a:gd name="adj5" fmla="val 160173"/>
              <a:gd name="adj6" fmla="val 24791"/>
            </a:avLst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File system (kernel)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can crash</a:t>
            </a:r>
          </a:p>
        </p:txBody>
      </p:sp>
    </p:spTree>
    <p:extLst>
      <p:ext uri="{BB962C8B-B14F-4D97-AF65-F5344CB8AC3E}">
        <p14:creationId xmlns:p14="http://schemas.microsoft.com/office/powerpoint/2010/main" val="15150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99471" cy="1325563"/>
          </a:xfrm>
        </p:spPr>
        <p:txBody>
          <a:bodyPr/>
          <a:lstStyle/>
          <a:p>
            <a:r>
              <a:rPr lang="en-US" dirty="0"/>
              <a:t>                       : the systems specification sandwich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69DA-9BB3-7A46-9884-E636F60F483E}" type="datetime1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23</a:t>
            </a:fld>
            <a:endParaRPr lang="en-US"/>
          </a:p>
        </p:txBody>
      </p:sp>
      <p:pic>
        <p:nvPicPr>
          <p:cNvPr id="23" name="Google Shape;16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550" y="644772"/>
            <a:ext cx="3419961" cy="675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341" y="2197912"/>
            <a:ext cx="6427648" cy="280670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165;p20"/>
          <p:cNvSpPr txBox="1"/>
          <p:nvPr/>
        </p:nvSpPr>
        <p:spPr>
          <a:xfrm>
            <a:off x="838200" y="5203025"/>
            <a:ext cx="1336800" cy="2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8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image: pixabay</a:t>
            </a:r>
            <a:endParaRPr sz="800" kern="0" dirty="0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166;p20"/>
          <p:cNvSpPr/>
          <p:nvPr/>
        </p:nvSpPr>
        <p:spPr>
          <a:xfrm>
            <a:off x="7461500" y="3780331"/>
            <a:ext cx="3599790" cy="791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6B8AF"/>
          </a:solidFill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trusted environment assumptions</a:t>
            </a:r>
            <a:endParaRPr dirty="0"/>
          </a:p>
        </p:txBody>
      </p:sp>
      <p:sp>
        <p:nvSpPr>
          <p:cNvPr id="28" name="Google Shape;167;p20"/>
          <p:cNvSpPr/>
          <p:nvPr/>
        </p:nvSpPr>
        <p:spPr>
          <a:xfrm>
            <a:off x="7461500" y="2217531"/>
            <a:ext cx="3599790" cy="791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6B8AF"/>
          </a:solidFill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trusted application spec</a:t>
            </a:r>
            <a:endParaRPr/>
          </a:p>
        </p:txBody>
      </p:sp>
      <p:sp>
        <p:nvSpPr>
          <p:cNvPr id="29" name="Google Shape;168;p20"/>
          <p:cNvSpPr/>
          <p:nvPr/>
        </p:nvSpPr>
        <p:spPr>
          <a:xfrm>
            <a:off x="7461500" y="2623181"/>
            <a:ext cx="1188720" cy="791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proof</a:t>
            </a:r>
            <a:endParaRPr dirty="0"/>
          </a:p>
        </p:txBody>
      </p:sp>
      <p:sp>
        <p:nvSpPr>
          <p:cNvPr id="30" name="Google Shape;169;p20"/>
          <p:cNvSpPr/>
          <p:nvPr/>
        </p:nvSpPr>
        <p:spPr>
          <a:xfrm>
            <a:off x="7461500" y="3068756"/>
            <a:ext cx="1188720" cy="791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proof</a:t>
            </a:r>
            <a:endParaRPr/>
          </a:p>
        </p:txBody>
      </p:sp>
      <p:sp>
        <p:nvSpPr>
          <p:cNvPr id="31" name="Google Shape;170;p20"/>
          <p:cNvSpPr/>
          <p:nvPr/>
        </p:nvSpPr>
        <p:spPr>
          <a:xfrm>
            <a:off x="8153400" y="2826847"/>
            <a:ext cx="1188720" cy="791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protocol</a:t>
            </a:r>
            <a:endParaRPr dirty="0"/>
          </a:p>
        </p:txBody>
      </p:sp>
      <p:sp>
        <p:nvSpPr>
          <p:cNvPr id="32" name="Google Shape;171;p20"/>
          <p:cNvSpPr/>
          <p:nvPr/>
        </p:nvSpPr>
        <p:spPr>
          <a:xfrm>
            <a:off x="8321085" y="3282372"/>
            <a:ext cx="1188720" cy="791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D9EAD3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code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136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Chapters 1-4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Chapter 1: Dafny mechanics</a:t>
            </a:r>
          </a:p>
          <a:p>
            <a:pPr lvl="1"/>
            <a:r>
              <a:rPr lang="en-US" dirty="0"/>
              <a:t>Primitive types, quantifiers, assertions, recursion, loop invariants, datatypes</a:t>
            </a:r>
          </a:p>
          <a:p>
            <a:r>
              <a:rPr lang="en-US" dirty="0"/>
              <a:t>Chapter 2: Specification</a:t>
            </a:r>
          </a:p>
          <a:p>
            <a:pPr lvl="1"/>
            <a:r>
              <a:rPr lang="en-US" dirty="0"/>
              <a:t>Formally define how a system should behave</a:t>
            </a:r>
          </a:p>
          <a:p>
            <a:r>
              <a:rPr lang="en-US" dirty="0"/>
              <a:t>Chapter 3: State machines</a:t>
            </a:r>
          </a:p>
          <a:p>
            <a:pPr lvl="1"/>
            <a:r>
              <a:rPr lang="en-US" dirty="0"/>
              <a:t>Express the behavior of a system using </a:t>
            </a:r>
            <a:r>
              <a:rPr lang="en-US" dirty="0" err="1"/>
              <a:t>Init</a:t>
            </a:r>
            <a:r>
              <a:rPr lang="en-US" dirty="0"/>
              <a:t>() and Next() predicates, JNF</a:t>
            </a:r>
          </a:p>
          <a:p>
            <a:r>
              <a:rPr lang="en-US" dirty="0"/>
              <a:t>Chapter 4: Inductive invariants</a:t>
            </a:r>
          </a:p>
          <a:p>
            <a:pPr lvl="1"/>
            <a:r>
              <a:rPr lang="en-US" dirty="0"/>
              <a:t>A strengthening of the safety property to become inductive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F21D-4A3B-4A4D-A396-93B7B010ADB2}" type="datetime1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38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355801" y="2239038"/>
            <a:ext cx="7474148" cy="3813048"/>
          </a:xfrm>
          <a:prstGeom prst="rect">
            <a:avLst/>
          </a:prstGeom>
          <a:noFill/>
          <a:ln w="34925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183583" y="3211300"/>
            <a:ext cx="6196308" cy="2478024"/>
            <a:chOff x="2217424" y="5976050"/>
            <a:chExt cx="8812527" cy="923164"/>
          </a:xfrm>
        </p:grpSpPr>
        <p:sp>
          <p:nvSpPr>
            <p:cNvPr id="24" name="Oval 23"/>
            <p:cNvSpPr/>
            <p:nvPr/>
          </p:nvSpPr>
          <p:spPr>
            <a:xfrm>
              <a:off x="2217424" y="5976050"/>
              <a:ext cx="8812527" cy="923164"/>
            </a:xfrm>
            <a:prstGeom prst="ellipse">
              <a:avLst/>
            </a:prstGeom>
            <a:solidFill>
              <a:srgbClr val="92D050">
                <a:alpha val="26000"/>
              </a:srgbClr>
            </a:solidFill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582319" y="6347004"/>
              <a:ext cx="2447231" cy="2203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dirty="0">
                  <a:ea typeface="Calibri" charset="0"/>
                  <a:cs typeface="Calibri" charset="0"/>
                  <a:sym typeface="Gill Sans Light"/>
                </a:rPr>
                <a:t>Safe states</a:t>
              </a:r>
            </a:p>
            <a:p>
              <a:pPr algn="ctr" defTabSz="410751" hangingPunct="0"/>
              <a:r>
                <a:rPr lang="en-US" sz="1687" dirty="0">
                  <a:ea typeface="Calibri" charset="0"/>
                  <a:cs typeface="Calibri" charset="0"/>
                </a:rPr>
                <a:t>(property P holds)</a:t>
              </a:r>
              <a:endParaRPr lang="en-US" sz="1687" dirty="0">
                <a:ea typeface="Calibri" charset="0"/>
                <a:cs typeface="Calibri" charset="0"/>
                <a:sym typeface="Gill Sans Light"/>
              </a:endParaRPr>
            </a:p>
          </p:txBody>
        </p:sp>
      </p:grpSp>
      <p:sp>
        <p:nvSpPr>
          <p:cNvPr id="49" name="Oval 48"/>
          <p:cNvSpPr/>
          <p:nvPr/>
        </p:nvSpPr>
        <p:spPr>
          <a:xfrm>
            <a:off x="3584200" y="3768671"/>
            <a:ext cx="4111396" cy="1563624"/>
          </a:xfrm>
          <a:prstGeom prst="ellipse">
            <a:avLst/>
          </a:prstGeom>
          <a:solidFill>
            <a:srgbClr val="92D050">
              <a:alpha val="28000"/>
            </a:srgbClr>
          </a:solidFill>
          <a:ln w="28575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668265" y="4127224"/>
            <a:ext cx="2605234" cy="908387"/>
            <a:chOff x="3324228" y="6109716"/>
            <a:chExt cx="3705222" cy="923163"/>
          </a:xfrm>
        </p:grpSpPr>
        <p:sp>
          <p:nvSpPr>
            <p:cNvPr id="27" name="Oval 26"/>
            <p:cNvSpPr/>
            <p:nvPr/>
          </p:nvSpPr>
          <p:spPr>
            <a:xfrm>
              <a:off x="3324228" y="6109716"/>
              <a:ext cx="3705222" cy="923163"/>
            </a:xfrm>
            <a:prstGeom prst="ellipse">
              <a:avLst/>
            </a:prstGeom>
            <a:no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85558" y="6150761"/>
              <a:ext cx="1782561" cy="8410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dirty="0">
                  <a:ea typeface="Calibri" charset="0"/>
                  <a:cs typeface="Calibri" charset="0"/>
                  <a:sym typeface="Gill Sans Light"/>
                </a:rPr>
                <a:t>Reachable </a:t>
              </a:r>
            </a:p>
            <a:p>
              <a:pPr algn="ctr" defTabSz="410751" hangingPunct="0"/>
              <a:r>
                <a:rPr lang="en-US" sz="1687" dirty="0">
                  <a:ea typeface="Calibri" charset="0"/>
                  <a:cs typeface="Calibri" charset="0"/>
                  <a:sym typeface="Gill Sans Light"/>
                </a:rPr>
                <a:t>states</a:t>
              </a:r>
            </a:p>
          </p:txBody>
        </p:sp>
      </p:grpSp>
      <p:sp>
        <p:nvSpPr>
          <p:cNvPr id="26" name="Oval 25"/>
          <p:cNvSpPr/>
          <p:nvPr/>
        </p:nvSpPr>
        <p:spPr>
          <a:xfrm>
            <a:off x="6092875" y="3314522"/>
            <a:ext cx="172789" cy="173736"/>
          </a:xfrm>
          <a:prstGeom prst="ellipse">
            <a:avLst/>
          </a:prstGeom>
          <a:solidFill>
            <a:srgbClr val="92D050"/>
          </a:solidFill>
          <a:ln w="12700" cap="flat">
            <a:solidFill>
              <a:srgbClr val="5A5F5E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575893" y="2770927"/>
            <a:ext cx="172789" cy="173736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5A5F5E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39" name="Curved Connector 38"/>
          <p:cNvCxnSpPr>
            <a:stCxn id="26" idx="0"/>
            <a:endCxn id="33" idx="2"/>
          </p:cNvCxnSpPr>
          <p:nvPr/>
        </p:nvCxnSpPr>
        <p:spPr>
          <a:xfrm rot="5400000" flipH="1" flipV="1">
            <a:off x="6149218" y="2887848"/>
            <a:ext cx="456727" cy="396623"/>
          </a:xfrm>
          <a:prstGeom prst="curvedConnector2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0" name="TextBox 49"/>
          <p:cNvSpPr txBox="1"/>
          <p:nvPr/>
        </p:nvSpPr>
        <p:spPr>
          <a:xfrm>
            <a:off x="6240938" y="4278430"/>
            <a:ext cx="1720709" cy="5913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>
                <a:ea typeface="Calibri" charset="0"/>
                <a:cs typeface="Calibri" charset="0"/>
                <a:sym typeface="Gill Sans Light"/>
              </a:rPr>
              <a:t>Inductive </a:t>
            </a:r>
          </a:p>
          <a:p>
            <a:pPr algn="ctr" defTabSz="410751" hangingPunct="0"/>
            <a:r>
              <a:rPr lang="en-US" sz="1687" dirty="0">
                <a:ea typeface="Calibri" charset="0"/>
                <a:cs typeface="Calibri" charset="0"/>
                <a:sym typeface="Gill Sans Light"/>
              </a:rPr>
              <a:t>invariant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458625" y="2386938"/>
            <a:ext cx="1255858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531" dirty="0">
                <a:sym typeface="Gill Sans Light"/>
              </a:rPr>
              <a:t>All states</a:t>
            </a:r>
          </a:p>
        </p:txBody>
      </p:sp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Invariants vs </a:t>
            </a:r>
            <a:br>
              <a:rPr lang="en-US" dirty="0">
                <a:latin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</a:rPr>
              <a:t>Inductive invariants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5999602" y="3864702"/>
            <a:ext cx="172789" cy="173736"/>
          </a:xfrm>
          <a:prstGeom prst="ellipse">
            <a:avLst/>
          </a:prstGeom>
          <a:solidFill>
            <a:srgbClr val="92D050"/>
          </a:solidFill>
          <a:ln w="12700" cap="flat">
            <a:solidFill>
              <a:srgbClr val="5A5F5E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542316" y="4633338"/>
            <a:ext cx="172789" cy="173736"/>
          </a:xfrm>
          <a:prstGeom prst="ellipse">
            <a:avLst/>
          </a:prstGeom>
          <a:solidFill>
            <a:srgbClr val="92D050"/>
          </a:solidFill>
          <a:ln w="12700" cap="flat">
            <a:solidFill>
              <a:srgbClr val="5A5F5E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53" name="Curved Connector 52"/>
          <p:cNvCxnSpPr>
            <a:stCxn id="51" idx="6"/>
            <a:endCxn id="52" idx="0"/>
          </p:cNvCxnSpPr>
          <p:nvPr/>
        </p:nvCxnSpPr>
        <p:spPr>
          <a:xfrm>
            <a:off x="6172391" y="3951570"/>
            <a:ext cx="456320" cy="681768"/>
          </a:xfrm>
          <a:prstGeom prst="curvedConnector2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CE49-8661-A344-AD14-153BF9C7B551}" type="datetime1">
              <a:rPr lang="en-US" smtClean="0"/>
              <a:t>10/3/24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33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26" grpId="0" animBg="1"/>
      <p:bldP spid="33" grpId="0" animBg="1"/>
      <p:bldP spid="50" grpId="0"/>
      <p:bldP spid="51" grpId="0" animBg="1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/>
          <p:nvPr/>
        </p:nvSpPr>
        <p:spPr>
          <a:xfrm>
            <a:off x="3531155" y="2211033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35</a:t>
            </a:r>
            <a:endParaRPr sz="3200"/>
          </a:p>
        </p:txBody>
      </p:sp>
      <p:sp>
        <p:nvSpPr>
          <p:cNvPr id="143" name="Google Shape;143;p16"/>
          <p:cNvSpPr/>
          <p:nvPr/>
        </p:nvSpPr>
        <p:spPr>
          <a:xfrm>
            <a:off x="5685322" y="622233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 dirty="0"/>
              <a:t>id</a:t>
            </a:r>
            <a:endParaRPr sz="3200" dirty="0"/>
          </a:p>
          <a:p>
            <a:pPr algn="ctr"/>
            <a:r>
              <a:rPr lang="en" sz="3200" dirty="0"/>
              <a:t>23</a:t>
            </a:r>
            <a:endParaRPr sz="3200" dirty="0"/>
          </a:p>
        </p:txBody>
      </p:sp>
      <p:sp>
        <p:nvSpPr>
          <p:cNvPr id="144" name="Google Shape;144;p16"/>
          <p:cNvSpPr/>
          <p:nvPr/>
        </p:nvSpPr>
        <p:spPr>
          <a:xfrm>
            <a:off x="7839489" y="2211033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40</a:t>
            </a:r>
            <a:endParaRPr sz="3200"/>
          </a:p>
        </p:txBody>
      </p:sp>
      <p:sp>
        <p:nvSpPr>
          <p:cNvPr id="145" name="Google Shape;145;p16"/>
          <p:cNvSpPr/>
          <p:nvPr/>
        </p:nvSpPr>
        <p:spPr>
          <a:xfrm>
            <a:off x="7152122" y="4550900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86</a:t>
            </a:r>
            <a:endParaRPr sz="3200"/>
          </a:p>
        </p:txBody>
      </p:sp>
      <p:sp>
        <p:nvSpPr>
          <p:cNvPr id="146" name="Google Shape;146;p16"/>
          <p:cNvSpPr/>
          <p:nvPr/>
        </p:nvSpPr>
        <p:spPr>
          <a:xfrm>
            <a:off x="4526655" y="4550900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11</a:t>
            </a:r>
            <a:endParaRPr sz="3200"/>
          </a:p>
        </p:txBody>
      </p:sp>
      <p:cxnSp>
        <p:nvCxnSpPr>
          <p:cNvPr id="147" name="Google Shape;147;p16"/>
          <p:cNvCxnSpPr>
            <a:stCxn id="143" idx="6"/>
            <a:endCxn id="144" idx="0"/>
          </p:cNvCxnSpPr>
          <p:nvPr/>
        </p:nvCxnSpPr>
        <p:spPr>
          <a:xfrm>
            <a:off x="7152122" y="1355633"/>
            <a:ext cx="1420800" cy="8556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48" name="Google Shape;148;p16"/>
          <p:cNvCxnSpPr>
            <a:stCxn id="144" idx="5"/>
            <a:endCxn id="145" idx="6"/>
          </p:cNvCxnSpPr>
          <p:nvPr/>
        </p:nvCxnSpPr>
        <p:spPr>
          <a:xfrm rot="5400000">
            <a:off x="7944681" y="4137425"/>
            <a:ext cx="1821200" cy="4724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49" name="Google Shape;149;p16"/>
          <p:cNvCxnSpPr>
            <a:stCxn id="145" idx="3"/>
            <a:endCxn id="146" idx="5"/>
          </p:cNvCxnSpPr>
          <p:nvPr/>
        </p:nvCxnSpPr>
        <p:spPr>
          <a:xfrm rot="5400000">
            <a:off x="6572330" y="5009092"/>
            <a:ext cx="800" cy="1588400"/>
          </a:xfrm>
          <a:prstGeom prst="curvedConnector3">
            <a:avLst>
              <a:gd name="adj1" fmla="val 25996819"/>
            </a:avLst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50" name="Google Shape;150;p16"/>
          <p:cNvCxnSpPr>
            <a:stCxn id="146" idx="2"/>
            <a:endCxn id="142" idx="3"/>
          </p:cNvCxnSpPr>
          <p:nvPr/>
        </p:nvCxnSpPr>
        <p:spPr>
          <a:xfrm rot="10800000">
            <a:off x="3745855" y="3463100"/>
            <a:ext cx="780800" cy="18212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51" name="Google Shape;151;p16"/>
          <p:cNvCxnSpPr>
            <a:stCxn id="142" idx="0"/>
            <a:endCxn id="143" idx="2"/>
          </p:cNvCxnSpPr>
          <p:nvPr/>
        </p:nvCxnSpPr>
        <p:spPr>
          <a:xfrm rot="-5400000">
            <a:off x="4547355" y="1073033"/>
            <a:ext cx="855200" cy="14208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grpSp>
        <p:nvGrpSpPr>
          <p:cNvPr id="152" name="Google Shape;152;p16"/>
          <p:cNvGrpSpPr/>
          <p:nvPr/>
        </p:nvGrpSpPr>
        <p:grpSpPr>
          <a:xfrm>
            <a:off x="2817790" y="327401"/>
            <a:ext cx="7110737" cy="5884815"/>
            <a:chOff x="1871300" y="245550"/>
            <a:chExt cx="5333053" cy="4413611"/>
          </a:xfrm>
        </p:grpSpPr>
        <p:sp>
          <p:nvSpPr>
            <p:cNvPr id="153" name="Google Shape;153;p16"/>
            <p:cNvSpPr/>
            <p:nvPr/>
          </p:nvSpPr>
          <p:spPr>
            <a:xfrm>
              <a:off x="4793000" y="245550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6408825" y="1429225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5942150" y="4017425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2710900" y="4017425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1871300" y="1488500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</p:grpSp>
      <p:sp>
        <p:nvSpPr>
          <p:cNvPr id="158" name="Google Shape;158;p16"/>
          <p:cNvSpPr/>
          <p:nvPr/>
        </p:nvSpPr>
        <p:spPr>
          <a:xfrm>
            <a:off x="8867822" y="1905600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23</a:t>
            </a:r>
            <a:endParaRPr sz="2400" i="1"/>
          </a:p>
        </p:txBody>
      </p:sp>
      <p:sp>
        <p:nvSpPr>
          <p:cNvPr id="159" name="Google Shape;159;p16"/>
          <p:cNvSpPr/>
          <p:nvPr/>
        </p:nvSpPr>
        <p:spPr>
          <a:xfrm>
            <a:off x="8245589" y="5356567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86</a:t>
            </a:r>
            <a:endParaRPr sz="2400" i="1"/>
          </a:p>
        </p:txBody>
      </p:sp>
      <p:sp>
        <p:nvSpPr>
          <p:cNvPr id="160" name="Google Shape;160;p16"/>
          <p:cNvSpPr/>
          <p:nvPr/>
        </p:nvSpPr>
        <p:spPr>
          <a:xfrm>
            <a:off x="6707089" y="327400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40</a:t>
            </a:r>
            <a:endParaRPr sz="2400" i="1"/>
          </a:p>
        </p:txBody>
      </p:sp>
      <p:sp>
        <p:nvSpPr>
          <p:cNvPr id="161" name="Google Shape;161;p16"/>
          <p:cNvSpPr/>
          <p:nvPr/>
        </p:nvSpPr>
        <p:spPr>
          <a:xfrm>
            <a:off x="8867822" y="1905600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35</a:t>
            </a:r>
            <a:endParaRPr sz="2400" i="1"/>
          </a:p>
        </p:txBody>
      </p:sp>
      <p:sp>
        <p:nvSpPr>
          <p:cNvPr id="162" name="Google Shape;162;p16"/>
          <p:cNvSpPr/>
          <p:nvPr/>
        </p:nvSpPr>
        <p:spPr>
          <a:xfrm>
            <a:off x="3937255" y="5356567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86</a:t>
            </a:r>
            <a:endParaRPr sz="2400" i="1"/>
          </a:p>
        </p:txBody>
      </p:sp>
      <p:pic>
        <p:nvPicPr>
          <p:cNvPr id="163" name="Google Shape;16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74233">
            <a:off x="7060435" y="4061410"/>
            <a:ext cx="1420800" cy="7753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4" name="Google Shape;164;p16"/>
          <p:cNvGrpSpPr/>
          <p:nvPr/>
        </p:nvGrpSpPr>
        <p:grpSpPr>
          <a:xfrm>
            <a:off x="7697105" y="1594637"/>
            <a:ext cx="2231421" cy="1166611"/>
            <a:chOff x="5530787" y="1195978"/>
            <a:chExt cx="1673566" cy="874958"/>
          </a:xfrm>
        </p:grpSpPr>
        <p:sp>
          <p:nvSpPr>
            <p:cNvPr id="165" name="Google Shape;165;p16"/>
            <p:cNvSpPr/>
            <p:nvPr/>
          </p:nvSpPr>
          <p:spPr>
            <a:xfrm>
              <a:off x="6408825" y="1429200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40</a:t>
              </a:r>
              <a:endParaRPr sz="2400" i="1"/>
            </a:p>
          </p:txBody>
        </p:sp>
        <p:pic>
          <p:nvPicPr>
            <p:cNvPr id="166" name="Google Shape;166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474233">
              <a:off x="5565710" y="1266482"/>
              <a:ext cx="1065600" cy="5815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 election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150B-54BE-7546-8AF2-055F80C9E2C8}" type="datetime1">
              <a:rPr lang="en-US" smtClean="0"/>
              <a:t>10/3/24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/>
          <p:nvPr/>
        </p:nvSpPr>
        <p:spPr>
          <a:xfrm>
            <a:off x="3531155" y="2211033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35</a:t>
            </a:r>
            <a:endParaRPr sz="3200"/>
          </a:p>
        </p:txBody>
      </p:sp>
      <p:sp>
        <p:nvSpPr>
          <p:cNvPr id="117" name="Google Shape;117;p15"/>
          <p:cNvSpPr/>
          <p:nvPr/>
        </p:nvSpPr>
        <p:spPr>
          <a:xfrm>
            <a:off x="5685322" y="622233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23</a:t>
            </a:r>
            <a:endParaRPr sz="3200"/>
          </a:p>
        </p:txBody>
      </p:sp>
      <p:sp>
        <p:nvSpPr>
          <p:cNvPr id="118" name="Google Shape;118;p15"/>
          <p:cNvSpPr/>
          <p:nvPr/>
        </p:nvSpPr>
        <p:spPr>
          <a:xfrm>
            <a:off x="7839489" y="2211033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40</a:t>
            </a:r>
            <a:endParaRPr sz="3200"/>
          </a:p>
        </p:txBody>
      </p:sp>
      <p:sp>
        <p:nvSpPr>
          <p:cNvPr id="119" name="Google Shape;119;p15"/>
          <p:cNvSpPr/>
          <p:nvPr/>
        </p:nvSpPr>
        <p:spPr>
          <a:xfrm>
            <a:off x="7152122" y="4550900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86</a:t>
            </a:r>
            <a:endParaRPr sz="3200"/>
          </a:p>
        </p:txBody>
      </p:sp>
      <p:sp>
        <p:nvSpPr>
          <p:cNvPr id="120" name="Google Shape;120;p15"/>
          <p:cNvSpPr/>
          <p:nvPr/>
        </p:nvSpPr>
        <p:spPr>
          <a:xfrm>
            <a:off x="4526655" y="4550900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11</a:t>
            </a:r>
            <a:endParaRPr sz="3200"/>
          </a:p>
        </p:txBody>
      </p:sp>
      <p:cxnSp>
        <p:nvCxnSpPr>
          <p:cNvPr id="121" name="Google Shape;121;p15"/>
          <p:cNvCxnSpPr>
            <a:stCxn id="117" idx="6"/>
            <a:endCxn id="118" idx="0"/>
          </p:cNvCxnSpPr>
          <p:nvPr/>
        </p:nvCxnSpPr>
        <p:spPr>
          <a:xfrm>
            <a:off x="7152122" y="1355633"/>
            <a:ext cx="1420800" cy="8556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22" name="Google Shape;122;p15"/>
          <p:cNvCxnSpPr>
            <a:stCxn id="118" idx="5"/>
            <a:endCxn id="119" idx="6"/>
          </p:cNvCxnSpPr>
          <p:nvPr/>
        </p:nvCxnSpPr>
        <p:spPr>
          <a:xfrm rot="5400000">
            <a:off x="7944681" y="4137425"/>
            <a:ext cx="1821200" cy="4724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23" name="Google Shape;123;p15"/>
          <p:cNvCxnSpPr>
            <a:stCxn id="119" idx="3"/>
            <a:endCxn id="120" idx="5"/>
          </p:cNvCxnSpPr>
          <p:nvPr/>
        </p:nvCxnSpPr>
        <p:spPr>
          <a:xfrm rot="5400000">
            <a:off x="6572330" y="5009092"/>
            <a:ext cx="800" cy="1588400"/>
          </a:xfrm>
          <a:prstGeom prst="curvedConnector3">
            <a:avLst>
              <a:gd name="adj1" fmla="val 25996819"/>
            </a:avLst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24" name="Google Shape;124;p15"/>
          <p:cNvCxnSpPr>
            <a:stCxn id="120" idx="2"/>
            <a:endCxn id="116" idx="3"/>
          </p:cNvCxnSpPr>
          <p:nvPr/>
        </p:nvCxnSpPr>
        <p:spPr>
          <a:xfrm rot="10800000">
            <a:off x="3745855" y="3463100"/>
            <a:ext cx="780800" cy="18212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25" name="Google Shape;125;p15"/>
          <p:cNvCxnSpPr>
            <a:stCxn id="116" idx="0"/>
            <a:endCxn id="117" idx="2"/>
          </p:cNvCxnSpPr>
          <p:nvPr/>
        </p:nvCxnSpPr>
        <p:spPr>
          <a:xfrm rot="-5400000">
            <a:off x="4547355" y="1073033"/>
            <a:ext cx="855200" cy="14208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grpSp>
        <p:nvGrpSpPr>
          <p:cNvPr id="126" name="Google Shape;126;p15"/>
          <p:cNvGrpSpPr/>
          <p:nvPr/>
        </p:nvGrpSpPr>
        <p:grpSpPr>
          <a:xfrm>
            <a:off x="2817790" y="327401"/>
            <a:ext cx="7110737" cy="5884815"/>
            <a:chOff x="1871300" y="245550"/>
            <a:chExt cx="5333053" cy="4413611"/>
          </a:xfrm>
        </p:grpSpPr>
        <p:sp>
          <p:nvSpPr>
            <p:cNvPr id="127" name="Google Shape;127;p15"/>
            <p:cNvSpPr/>
            <p:nvPr/>
          </p:nvSpPr>
          <p:spPr>
            <a:xfrm>
              <a:off x="4793000" y="245550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6408825" y="1429225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5942150" y="4017425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2710900" y="4017425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1871300" y="1488500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</p:grpSp>
      <p:sp>
        <p:nvSpPr>
          <p:cNvPr id="132" name="Google Shape;132;p15"/>
          <p:cNvSpPr/>
          <p:nvPr/>
        </p:nvSpPr>
        <p:spPr>
          <a:xfrm>
            <a:off x="8867822" y="1905600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23</a:t>
            </a:r>
            <a:endParaRPr sz="2400" i="1"/>
          </a:p>
        </p:txBody>
      </p:sp>
      <p:sp>
        <p:nvSpPr>
          <p:cNvPr id="133" name="Google Shape;133;p15"/>
          <p:cNvSpPr/>
          <p:nvPr/>
        </p:nvSpPr>
        <p:spPr>
          <a:xfrm>
            <a:off x="8245589" y="5356567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40</a:t>
            </a:r>
            <a:endParaRPr sz="2400" i="1"/>
          </a:p>
        </p:txBody>
      </p:sp>
      <p:sp>
        <p:nvSpPr>
          <p:cNvPr id="134" name="Google Shape;134;p15"/>
          <p:cNvSpPr/>
          <p:nvPr/>
        </p:nvSpPr>
        <p:spPr>
          <a:xfrm>
            <a:off x="6707089" y="327400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35</a:t>
            </a:r>
            <a:endParaRPr sz="2400" i="1"/>
          </a:p>
        </p:txBody>
      </p:sp>
      <p:sp>
        <p:nvSpPr>
          <p:cNvPr id="135" name="Google Shape;135;p15"/>
          <p:cNvSpPr/>
          <p:nvPr/>
        </p:nvSpPr>
        <p:spPr>
          <a:xfrm>
            <a:off x="8867822" y="1905600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35</a:t>
            </a:r>
            <a:endParaRPr sz="2400" i="1"/>
          </a:p>
        </p:txBody>
      </p:sp>
      <p:sp>
        <p:nvSpPr>
          <p:cNvPr id="136" name="Google Shape;136;p15"/>
          <p:cNvSpPr/>
          <p:nvPr/>
        </p:nvSpPr>
        <p:spPr>
          <a:xfrm>
            <a:off x="3937255" y="5356567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86</a:t>
            </a:r>
            <a:endParaRPr sz="2400" i="1"/>
          </a:p>
        </p:txBody>
      </p:sp>
      <p:sp>
        <p:nvSpPr>
          <p:cNvPr id="137" name="Google Shape;137;p15"/>
          <p:cNvSpPr/>
          <p:nvPr/>
        </p:nvSpPr>
        <p:spPr>
          <a:xfrm>
            <a:off x="4599823" y="580100"/>
            <a:ext cx="4672833" cy="2515233"/>
          </a:xfrm>
          <a:custGeom>
            <a:avLst/>
            <a:gdLst/>
            <a:ahLst/>
            <a:cxnLst/>
            <a:rect l="l" t="t" r="r" b="b"/>
            <a:pathLst>
              <a:path w="140185" h="75457" extrusionOk="0">
                <a:moveTo>
                  <a:pt x="0" y="75457"/>
                </a:moveTo>
                <a:cubicBezTo>
                  <a:pt x="9057" y="64090"/>
                  <a:pt x="36378" y="18774"/>
                  <a:pt x="54339" y="7255"/>
                </a:cubicBezTo>
                <a:cubicBezTo>
                  <a:pt x="72300" y="-4264"/>
                  <a:pt x="93456" y="-127"/>
                  <a:pt x="107764" y="6342"/>
                </a:cubicBezTo>
                <a:cubicBezTo>
                  <a:pt x="122072" y="12811"/>
                  <a:pt x="134782" y="39447"/>
                  <a:pt x="140185" y="46068"/>
                </a:cubicBezTo>
              </a:path>
            </a:pathLst>
          </a:cu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 election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60B2-99CB-044D-A24F-7759E311AF97}" type="datetime1">
              <a:rPr lang="en-US" smtClean="0"/>
              <a:t>10/3/24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9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Midterm exam on Thursday, 10/17</a:t>
            </a:r>
          </a:p>
          <a:p>
            <a:pPr lvl="1"/>
            <a:r>
              <a:rPr lang="en-US" dirty="0"/>
              <a:t>6-8pm</a:t>
            </a:r>
          </a:p>
          <a:p>
            <a:pPr lvl="1"/>
            <a:r>
              <a:rPr lang="en-US" dirty="0"/>
              <a:t>No lecture that day</a:t>
            </a:r>
          </a:p>
          <a:p>
            <a:pPr lvl="1"/>
            <a:r>
              <a:rPr lang="en-US" dirty="0"/>
              <a:t>Sample exams coming soon™</a:t>
            </a:r>
          </a:p>
          <a:p>
            <a:r>
              <a:rPr lang="en-US" dirty="0"/>
              <a:t>Closed books</a:t>
            </a:r>
          </a:p>
          <a:p>
            <a:pPr lvl="1"/>
            <a:r>
              <a:rPr lang="en-US" dirty="0"/>
              <a:t>Allowed one double-sided cheat-sheet, 10pt minimum</a:t>
            </a:r>
          </a:p>
          <a:p>
            <a:r>
              <a:rPr lang="en-US" dirty="0"/>
              <a:t>Covers everything up to Chapter 4 (i.e. excluding distributed systems)</a:t>
            </a:r>
          </a:p>
          <a:p>
            <a:endParaRPr lang="en-US" dirty="0"/>
          </a:p>
          <a:p>
            <a:r>
              <a:rPr lang="en-US" dirty="0"/>
              <a:t>Problem set 2 (Chapters 3 and 4) due </a:t>
            </a:r>
            <a:r>
              <a:rPr lang="en-US" b="1" dirty="0"/>
              <a:t>today</a:t>
            </a:r>
            <a:r>
              <a:rPr lang="en-US" dirty="0"/>
              <a:t>!</a:t>
            </a:r>
          </a:p>
          <a:p>
            <a:r>
              <a:rPr lang="en-US" dirty="0"/>
              <a:t>Problem set 3 (Chapter 5) will be released tomorrow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112A-E022-9E46-9C85-004D3C0DC6A0}" type="datetime1">
              <a:rPr lang="en-US" smtClean="0"/>
              <a:t>10/3/24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65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distributed systems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What is a distributed system?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collection of distinct processes that:</a:t>
            </a:r>
          </a:p>
          <a:p>
            <a:r>
              <a:rPr lang="en-US" dirty="0"/>
              <a:t>are spatially separated</a:t>
            </a:r>
          </a:p>
          <a:p>
            <a:r>
              <a:rPr lang="en-US" dirty="0"/>
              <a:t>communicate with one another by exchanging messages</a:t>
            </a:r>
          </a:p>
          <a:p>
            <a:r>
              <a:rPr lang="en-US" dirty="0"/>
              <a:t>have non-negligible communication delay</a:t>
            </a:r>
          </a:p>
          <a:p>
            <a:r>
              <a:rPr lang="en-US" dirty="0"/>
              <a:t>do not share fate</a:t>
            </a:r>
          </a:p>
          <a:p>
            <a:r>
              <a:rPr lang="en-US" dirty="0"/>
              <a:t>have separate, imperfect, unsynchronized physical clocks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BF28-7B84-0F47-9B16-662CA904C30C}" type="datetime1">
              <a:rPr lang="en-US" smtClean="0"/>
              <a:t>10/3/24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8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6"/>
          <p:cNvSpPr/>
          <p:nvPr/>
        </p:nvSpPr>
        <p:spPr>
          <a:xfrm>
            <a:off x="5630822" y="2336540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 dirty="0"/>
              <a:t>id</a:t>
            </a:r>
            <a:endParaRPr sz="3200" dirty="0"/>
          </a:p>
          <a:p>
            <a:pPr algn="ctr"/>
            <a:r>
              <a:rPr lang="en" sz="3200" dirty="0"/>
              <a:t>23</a:t>
            </a:r>
            <a:endParaRPr sz="3200" dirty="0"/>
          </a:p>
        </p:txBody>
      </p:sp>
      <p:sp>
        <p:nvSpPr>
          <p:cNvPr id="144" name="Google Shape;144;p16"/>
          <p:cNvSpPr/>
          <p:nvPr/>
        </p:nvSpPr>
        <p:spPr>
          <a:xfrm>
            <a:off x="7784989" y="3925340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40</a:t>
            </a:r>
            <a:endParaRPr sz="3200"/>
          </a:p>
        </p:txBody>
      </p:sp>
      <p:grpSp>
        <p:nvGrpSpPr>
          <p:cNvPr id="152" name="Google Shape;152;p16"/>
          <p:cNvGrpSpPr/>
          <p:nvPr/>
        </p:nvGrpSpPr>
        <p:grpSpPr>
          <a:xfrm>
            <a:off x="6658889" y="2041708"/>
            <a:ext cx="3215137" cy="2433881"/>
            <a:chOff x="4793000" y="245550"/>
            <a:chExt cx="2411353" cy="1825411"/>
          </a:xfrm>
        </p:grpSpPr>
        <p:sp>
          <p:nvSpPr>
            <p:cNvPr id="153" name="Google Shape;153;p16"/>
            <p:cNvSpPr/>
            <p:nvPr/>
          </p:nvSpPr>
          <p:spPr>
            <a:xfrm>
              <a:off x="4793000" y="245550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6408825" y="1429225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 election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B29D8-5994-6347-9834-E201CC5CFA75}" type="datetime1">
              <a:rPr lang="en-US" smtClean="0"/>
              <a:t>10/3/24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7</a:t>
            </a:fld>
            <a:endParaRPr lang="en-US"/>
          </a:p>
        </p:txBody>
      </p:sp>
      <p:cxnSp>
        <p:nvCxnSpPr>
          <p:cNvPr id="21" name="Straight Arrow Connector 20"/>
          <p:cNvCxnSpPr>
            <a:endCxn id="144" idx="0"/>
          </p:cNvCxnSpPr>
          <p:nvPr/>
        </p:nvCxnSpPr>
        <p:spPr>
          <a:xfrm>
            <a:off x="8336465" y="3453460"/>
            <a:ext cx="181924" cy="4718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43" idx="6"/>
          </p:cNvCxnSpPr>
          <p:nvPr/>
        </p:nvCxnSpPr>
        <p:spPr>
          <a:xfrm>
            <a:off x="7097622" y="3069940"/>
            <a:ext cx="621972" cy="7872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96981" y="1467439"/>
            <a:ext cx="6522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...as a distributed, </a:t>
            </a:r>
            <a:r>
              <a:rPr lang="en-US" sz="2400" b="1" dirty="0"/>
              <a:t>asynchronous</a:t>
            </a:r>
            <a:r>
              <a:rPr lang="en-US" sz="2400" dirty="0"/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168090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examples of distributed systems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B29D8-5994-6347-9834-E201CC5CFA75}" type="datetime1">
              <a:rPr lang="en-US" smtClean="0"/>
              <a:t>10/3/24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0372E0-9647-CAA8-9C89-558EA89673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46" r="29301" b="30615"/>
          <a:stretch/>
        </p:blipFill>
        <p:spPr>
          <a:xfrm>
            <a:off x="3770177" y="4045817"/>
            <a:ext cx="8179104" cy="22486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D0EB2F-B225-48A1-80C5-BE22AC3B8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438" y="1975269"/>
            <a:ext cx="713260" cy="12297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866C61-A4BB-28D1-F45B-8951916942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232" y="1925834"/>
            <a:ext cx="865084" cy="13286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8A3574-41B3-4808-6C83-709CFF6E20DA}"/>
              </a:ext>
            </a:extLst>
          </p:cNvPr>
          <p:cNvSpPr txBox="1"/>
          <p:nvPr/>
        </p:nvSpPr>
        <p:spPr>
          <a:xfrm>
            <a:off x="4576702" y="3193484"/>
            <a:ext cx="135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Web server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67322CE-3C0B-A784-1D17-756BC51EAE5C}"/>
              </a:ext>
            </a:extLst>
          </p:cNvPr>
          <p:cNvCxnSpPr/>
          <p:nvPr/>
        </p:nvCxnSpPr>
        <p:spPr>
          <a:xfrm>
            <a:off x="2379643" y="2566930"/>
            <a:ext cx="2236424" cy="0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821FFC5-C757-8EE8-3CEF-4A768A49A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438" y="4397143"/>
            <a:ext cx="713260" cy="1229759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B114FAC-3718-1E03-BE09-81179E3B03BB}"/>
              </a:ext>
            </a:extLst>
          </p:cNvPr>
          <p:cNvCxnSpPr>
            <a:cxnSpLocks/>
          </p:cNvCxnSpPr>
          <p:nvPr/>
        </p:nvCxnSpPr>
        <p:spPr>
          <a:xfrm>
            <a:off x="2379643" y="5032219"/>
            <a:ext cx="1311008" cy="0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77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distributed system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B29D8-5994-6347-9834-E201CC5CFA75}" type="datetime1">
              <a:rPr lang="en-US" smtClean="0"/>
              <a:t>10/3/24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EECS498-003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866C61-A4BB-28D1-F45B-895191694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649" y="2030578"/>
            <a:ext cx="865084" cy="13286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A4CA0E-CE6B-91B6-AA5B-E5FDAC3D4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055" y="1894902"/>
            <a:ext cx="865084" cy="13286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7CCD6C-CE1E-501C-7113-6AC49D01B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1282" y="1460639"/>
            <a:ext cx="865084" cy="13286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8FBAEC-2E9E-3F17-28B8-6E40A75B6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68" y="4159195"/>
            <a:ext cx="865084" cy="13286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49EE2E-3063-D07C-51C6-1C031EF45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258" y="4687833"/>
            <a:ext cx="865084" cy="13286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26D8DA-538E-7FD1-0447-688C1791C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1084" y="2100373"/>
            <a:ext cx="865084" cy="13286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6C77D60-7A7C-1EAA-20B7-D66400F6B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970" y="4823508"/>
            <a:ext cx="865084" cy="13286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5FB5C1-516D-D5E6-CA10-B299C7145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230" y="4716858"/>
            <a:ext cx="865084" cy="132862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A024F61-334A-7A10-29C2-37C3BB7DD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8490" y="4228362"/>
            <a:ext cx="865084" cy="13286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CE5BCD1-2FBD-CBF6-9080-64C0346F6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495" y="1690688"/>
            <a:ext cx="865084" cy="1328627"/>
          </a:xfrm>
          <a:prstGeom prst="rect">
            <a:avLst/>
          </a:prstGeom>
        </p:spPr>
      </p:pic>
      <p:sp>
        <p:nvSpPr>
          <p:cNvPr id="22" name="Cloud 21">
            <a:extLst>
              <a:ext uri="{FF2B5EF4-FFF2-40B4-BE49-F238E27FC236}">
                <a16:creationId xmlns:a16="http://schemas.microsoft.com/office/drawing/2014/main" id="{F455415C-3E68-89AE-02D0-65A6B1C778A2}"/>
              </a:ext>
            </a:extLst>
          </p:cNvPr>
          <p:cNvSpPr/>
          <p:nvPr/>
        </p:nvSpPr>
        <p:spPr>
          <a:xfrm>
            <a:off x="2829110" y="3302393"/>
            <a:ext cx="6175872" cy="116477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Network</a:t>
            </a:r>
          </a:p>
        </p:txBody>
      </p:sp>
    </p:spTree>
    <p:extLst>
      <p:ext uri="{BB962C8B-B14F-4D97-AF65-F5344CB8AC3E}">
        <p14:creationId xmlns:p14="http://schemas.microsoft.com/office/powerpoint/2010/main" val="3239211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ecs498-template" id="{DA77E98E-D022-FA45-992F-2D0DA55B6CD0}" vid="{44C465E8-53DD-E348-BEFB-A5C0044A74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35559</TotalTime>
  <Words>1477</Words>
  <Application>Microsoft Macintosh PowerPoint</Application>
  <PresentationFormat>Widescreen</PresentationFormat>
  <Paragraphs>386</Paragraphs>
  <Slides>25</Slides>
  <Notes>12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Consolas</vt:lpstr>
      <vt:lpstr>Office Theme</vt:lpstr>
      <vt:lpstr>EECS498-003 Formal Verification of Systems Software</vt:lpstr>
      <vt:lpstr>Leader election</vt:lpstr>
      <vt:lpstr>Leader election</vt:lpstr>
      <vt:lpstr>Leader election</vt:lpstr>
      <vt:lpstr>Administrivia</vt:lpstr>
      <vt:lpstr>Introduction to distributed systems</vt:lpstr>
      <vt:lpstr>Leader election</vt:lpstr>
      <vt:lpstr>Other examples of distributed systems</vt:lpstr>
      <vt:lpstr>A distributed system</vt:lpstr>
      <vt:lpstr>Modeling distributed systems</vt:lpstr>
      <vt:lpstr>New Dafny syntax: modules</vt:lpstr>
      <vt:lpstr>PowerPoint Presentation</vt:lpstr>
      <vt:lpstr>PowerPoint Presentation</vt:lpstr>
      <vt:lpstr>PowerPoint Presentation</vt:lpstr>
      <vt:lpstr>Administrivia</vt:lpstr>
      <vt:lpstr>Atomic Commit (Problem Set 3)</vt:lpstr>
      <vt:lpstr>Atomic Commit: the objective</vt:lpstr>
      <vt:lpstr>Atomic Commit: the setup</vt:lpstr>
      <vt:lpstr>Atomic Commit: the spec (simplified to ignore failures)</vt:lpstr>
      <vt:lpstr>Two Phase Commit (2PC)</vt:lpstr>
      <vt:lpstr>PowerPoint Presentation</vt:lpstr>
      <vt:lpstr>Trusted vs proven</vt:lpstr>
      <vt:lpstr>                       : the systems specification sandwich</vt:lpstr>
      <vt:lpstr>Recap of Chapters 1-4</vt:lpstr>
      <vt:lpstr>Invariants vs  Inductive invariants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Kapritsos, Manos</cp:lastModifiedBy>
  <cp:revision>1850</cp:revision>
  <cp:lastPrinted>2022-10-05T18:48:04Z</cp:lastPrinted>
  <dcterms:created xsi:type="dcterms:W3CDTF">2022-08-23T16:51:43Z</dcterms:created>
  <dcterms:modified xsi:type="dcterms:W3CDTF">2024-10-08T17:39:05Z</dcterms:modified>
  <cp:category/>
</cp:coreProperties>
</file>