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72" r:id="rId3"/>
    <p:sldId id="273" r:id="rId4"/>
    <p:sldId id="290" r:id="rId5"/>
    <p:sldId id="268" r:id="rId6"/>
    <p:sldId id="270" r:id="rId7"/>
    <p:sldId id="289" r:id="rId8"/>
    <p:sldId id="267" r:id="rId9"/>
    <p:sldId id="269" r:id="rId10"/>
    <p:sldId id="274" r:id="rId11"/>
    <p:sldId id="276" r:id="rId12"/>
    <p:sldId id="277" r:id="rId13"/>
    <p:sldId id="278" r:id="rId14"/>
    <p:sldId id="279" r:id="rId15"/>
    <p:sldId id="280" r:id="rId16"/>
    <p:sldId id="281" r:id="rId17"/>
    <p:sldId id="283" r:id="rId18"/>
    <p:sldId id="284" r:id="rId19"/>
    <p:sldId id="291" r:id="rId20"/>
    <p:sldId id="292" r:id="rId21"/>
    <p:sldId id="293" r:id="rId22"/>
    <p:sldId id="29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43E2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99"/>
    <p:restoredTop sz="95768"/>
  </p:normalViewPr>
  <p:slideViewPr>
    <p:cSldViewPr snapToGrid="0" snapToObjects="1">
      <p:cViewPr>
        <p:scale>
          <a:sx n="105" d="100"/>
          <a:sy n="105" d="100"/>
        </p:scale>
        <p:origin x="2600" y="1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094DD-9FB6-494F-B8B3-0EE71AA7C620}" type="datetimeFigureOut">
              <a:rPr lang="en-US" smtClean="0"/>
              <a:t>9/9/22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B35FE-F591-0449-86D0-511DC77A3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13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5FE-F591-0449-86D0-511DC77A34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651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8b378bc3a3_1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8b378bc3a3_1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9805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8b378bc3a3_1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8b378bc3a3_1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127540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8b378bc3a3_1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8b378bc3a3_1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88874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8b378bc3a3_1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8b378bc3a3_1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93224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8b378bc3a3_1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8b378bc3a3_1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71875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8be55613e3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8be55613e3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04272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8b378bc3a3_1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8b378bc3a3_1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32213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8be55613e3_1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8be55613e3_1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17400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8be55613e3_1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8be55613e3_1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55501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b378bc3a3_1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8b378bc3a3_1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2062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8b378bc3a3_1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8b378bc3a3_1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9644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8b378bc3a3_1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8b378bc3a3_1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6580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e9c7a1a275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e9c7a1a275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31856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8b378bc3a3_1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8b378bc3a3_1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4655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8b378bc3a3_1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8b378bc3a3_1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125230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8b378bc3a3_1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8b378bc3a3_1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89142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8b378bc3a3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8b378bc3a3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 should freak you out that creating an axiom is as easy as forgetting a pair of braces!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838022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8be55613e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8be55613e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20435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EECS498-008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16D4-D9A3-F944-BE15-CA0DC0F89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1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9/7/22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EECS498-008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5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9/7/22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EECS498-008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8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EECS498-008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8545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224991" y="375047"/>
            <a:ext cx="9739313" cy="4120478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333375" y="4804172"/>
            <a:ext cx="11525250" cy="88403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333375" y="5679281"/>
            <a:ext cx="11525250" cy="84832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9/7/22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EECS498-008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631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EECS498-008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16D4-D9A3-F944-BE15-CA0DC0F89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95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9/7/22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EECS498-008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0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9/7/22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EECS498-008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43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9/7/22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EECS498-008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9/7/22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EECS498-008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9/7/22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EECS498-008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9/7/22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EECS498-008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4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9/7/22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EECS498-008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61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9/7/22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EECS498-008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6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59255"/>
            <a:ext cx="3921407" cy="30587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9/7/22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716D4-D9A3-F944-BE15-CA0DC0F893A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s-IS" smtClean="0"/>
              <a:t>EECS498-008</a:t>
            </a:r>
            <a:endParaRPr lang="en-US"/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55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EECS498-008</a:t>
            </a:r>
            <a:br>
              <a:rPr lang="en-US" dirty="0" smtClean="0"/>
            </a:br>
            <a:r>
              <a:rPr lang="en-US" dirty="0" smtClean="0"/>
              <a:t>Formal Verification of Systems Software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Material and slides created by</a:t>
            </a:r>
          </a:p>
          <a:p>
            <a:r>
              <a:rPr lang="en-US" dirty="0" smtClean="0"/>
              <a:t>Jon Howell and</a:t>
            </a:r>
            <a:r>
              <a:rPr lang="en-US" dirty="0"/>
              <a:t> </a:t>
            </a:r>
            <a:r>
              <a:rPr lang="en-US" dirty="0" smtClean="0"/>
              <a:t>Manos Kapritsos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59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"/>
              <a:t>Sets</a:t>
            </a:r>
            <a:endParaRPr/>
          </a:p>
        </p:txBody>
      </p:sp>
      <p:sp>
        <p:nvSpPr>
          <p:cNvPr id="223" name="Google Shape;223;p30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6436304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a: </a:t>
            </a:r>
            <a:r>
              <a:rPr lang="en" dirty="0" smtClean="0">
                <a:latin typeface="Consolas"/>
                <a:ea typeface="Consolas"/>
                <a:cs typeface="Consolas"/>
                <a:sym typeface="Consolas"/>
              </a:rPr>
              <a:t>set&lt;</a:t>
            </a:r>
            <a:r>
              <a:rPr lang="en" dirty="0" err="1" smtClean="0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dirty="0" smtClean="0"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{1, 3, 5}   {}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7 in a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a &lt;= b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a + b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a - b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a * b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a == b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|a|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set x: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nat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|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x &lt; 100 &amp;&amp; x % 2 == 0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24" name="Google Shape;224;p30"/>
          <p:cNvSpPr txBox="1">
            <a:spLocks noGrp="1"/>
          </p:cNvSpPr>
          <p:nvPr>
            <p:ph type="body" idx="1"/>
          </p:nvPr>
        </p:nvSpPr>
        <p:spPr>
          <a:xfrm>
            <a:off x="5257732" y="1536633"/>
            <a:ext cx="70344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" dirty="0"/>
              <a:t>set is a templated type</a:t>
            </a:r>
            <a:endParaRPr dirty="0"/>
          </a:p>
          <a:p>
            <a:pPr marL="0" indent="0">
              <a:buNone/>
            </a:pPr>
            <a:r>
              <a:rPr lang="en" dirty="0"/>
              <a:t>set literals</a:t>
            </a:r>
            <a:endParaRPr dirty="0"/>
          </a:p>
          <a:p>
            <a:pPr marL="0" indent="0">
              <a:buNone/>
            </a:pPr>
            <a:r>
              <a:rPr lang="en" dirty="0"/>
              <a:t>element membership</a:t>
            </a:r>
            <a:endParaRPr dirty="0"/>
          </a:p>
          <a:p>
            <a:pPr marL="0" indent="0">
              <a:buNone/>
            </a:pPr>
            <a:r>
              <a:rPr lang="en" dirty="0"/>
              <a:t>subset</a:t>
            </a:r>
            <a:endParaRPr dirty="0"/>
          </a:p>
          <a:p>
            <a:pPr marL="0" indent="0">
              <a:buNone/>
            </a:pPr>
            <a:r>
              <a:rPr lang="en" dirty="0"/>
              <a:t>union</a:t>
            </a:r>
            <a:endParaRPr dirty="0"/>
          </a:p>
          <a:p>
            <a:pPr marL="0" indent="0">
              <a:buNone/>
            </a:pPr>
            <a:r>
              <a:rPr lang="en" dirty="0"/>
              <a:t>difference</a:t>
            </a:r>
            <a:endParaRPr dirty="0"/>
          </a:p>
          <a:p>
            <a:pPr marL="0" indent="0">
              <a:buNone/>
            </a:pPr>
            <a:r>
              <a:rPr lang="en" dirty="0"/>
              <a:t>intersection</a:t>
            </a:r>
            <a:endParaRPr dirty="0"/>
          </a:p>
          <a:p>
            <a:pPr marL="0" indent="0">
              <a:buNone/>
            </a:pPr>
            <a:r>
              <a:rPr lang="en" dirty="0"/>
              <a:t>equality </a:t>
            </a:r>
            <a:r>
              <a:rPr lang="en" i="1" dirty="0"/>
              <a:t>(works with all mathematical objects)</a:t>
            </a:r>
            <a:endParaRPr i="1" dirty="0"/>
          </a:p>
          <a:p>
            <a:pPr marL="0" indent="0">
              <a:buNone/>
            </a:pPr>
            <a:r>
              <a:rPr lang="en" dirty="0"/>
              <a:t>set cardinality</a:t>
            </a:r>
            <a:endParaRPr dirty="0"/>
          </a:p>
          <a:p>
            <a:pPr marL="0" indent="0">
              <a:buNone/>
            </a:pPr>
            <a:r>
              <a:rPr lang="en" dirty="0"/>
              <a:t>set comprehension</a:t>
            </a:r>
            <a:endParaRPr dirty="0"/>
          </a:p>
        </p:txBody>
      </p:sp>
      <p:sp>
        <p:nvSpPr>
          <p:cNvPr id="225" name="Google Shape;225;p3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10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EECS498-008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51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2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"/>
              <a:t>Sequences</a:t>
            </a:r>
            <a:endParaRPr dirty="0"/>
          </a:p>
        </p:txBody>
      </p:sp>
      <p:sp>
        <p:nvSpPr>
          <p:cNvPr id="237" name="Google Shape;237;p3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6667952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a: </a:t>
            </a:r>
            <a:r>
              <a:rPr lang="en" dirty="0" err="1" smtClean="0">
                <a:latin typeface="Consolas"/>
                <a:ea typeface="Consolas"/>
                <a:cs typeface="Consolas"/>
                <a:sym typeface="Consolas"/>
              </a:rPr>
              <a:t>seq</a:t>
            </a:r>
            <a:r>
              <a:rPr lang="en" dirty="0" smtClean="0"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dirty="0" err="1" smtClean="0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dirty="0" smtClean="0">
                <a:latin typeface="Consolas"/>
                <a:ea typeface="Consolas"/>
                <a:cs typeface="Consolas"/>
                <a:sym typeface="Consolas"/>
              </a:rPr>
              <a:t>&gt;, 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b: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seq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[1, 3, 5]    []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7 in a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a + b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a == b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|a|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a[2..5]      a[3..]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seq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(5,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=&gt;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* 2)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seq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(5,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requires 0&lt;=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/>
            </a:r>
            <a:br>
              <a:rPr lang="en" dirty="0">
                <a:latin typeface="Consolas"/>
                <a:ea typeface="Consolas"/>
                <a:cs typeface="Consolas"/>
                <a:sym typeface="Consolas"/>
              </a:rPr>
            </a:b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       =&gt;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sqrt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))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endParaRPr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38" name="Google Shape;238;p32"/>
          <p:cNvSpPr txBox="1">
            <a:spLocks noGrp="1"/>
          </p:cNvSpPr>
          <p:nvPr>
            <p:ph type="body" idx="1"/>
          </p:nvPr>
        </p:nvSpPr>
        <p:spPr>
          <a:xfrm>
            <a:off x="5221156" y="1536633"/>
            <a:ext cx="70344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" dirty="0" err="1"/>
              <a:t>seq</a:t>
            </a:r>
            <a:r>
              <a:rPr lang="en" dirty="0"/>
              <a:t> is a templated type</a:t>
            </a:r>
            <a:endParaRPr dirty="0"/>
          </a:p>
          <a:p>
            <a:pPr marL="0" indent="0">
              <a:buNone/>
            </a:pPr>
            <a:r>
              <a:rPr lang="en" dirty="0"/>
              <a:t>sequence literal</a:t>
            </a:r>
            <a:endParaRPr dirty="0"/>
          </a:p>
          <a:p>
            <a:pPr marL="0" indent="0">
              <a:buNone/>
            </a:pPr>
            <a:r>
              <a:rPr lang="en" dirty="0"/>
              <a:t>element membership</a:t>
            </a:r>
            <a:endParaRPr dirty="0"/>
          </a:p>
          <a:p>
            <a:pPr marL="0" indent="0">
              <a:buNone/>
            </a:pPr>
            <a:r>
              <a:rPr lang="en" dirty="0"/>
              <a:t>concatenation</a:t>
            </a:r>
            <a:endParaRPr dirty="0"/>
          </a:p>
          <a:p>
            <a:pPr marL="0" indent="0">
              <a:buNone/>
            </a:pPr>
            <a:r>
              <a:rPr lang="en" dirty="0"/>
              <a:t>equality </a:t>
            </a:r>
            <a:r>
              <a:rPr lang="en" i="1" dirty="0"/>
              <a:t>(works with all mathematical objects)</a:t>
            </a:r>
            <a:endParaRPr i="1" dirty="0"/>
          </a:p>
          <a:p>
            <a:pPr marL="0" indent="0">
              <a:buNone/>
            </a:pPr>
            <a:r>
              <a:rPr lang="en" dirty="0"/>
              <a:t>sequence length</a:t>
            </a:r>
            <a:endParaRPr dirty="0"/>
          </a:p>
          <a:p>
            <a:pPr marL="0" indent="0">
              <a:buNone/>
            </a:pPr>
            <a:r>
              <a:rPr lang="en" dirty="0"/>
              <a:t>sequence slice</a:t>
            </a:r>
            <a:endParaRPr dirty="0"/>
          </a:p>
          <a:p>
            <a:pPr marL="0" indent="0">
              <a:buNone/>
            </a:pPr>
            <a:r>
              <a:rPr lang="en" dirty="0"/>
              <a:t>sequence comprehension</a:t>
            </a:r>
            <a:endParaRPr dirty="0"/>
          </a:p>
        </p:txBody>
      </p:sp>
      <p:sp>
        <p:nvSpPr>
          <p:cNvPr id="239" name="Google Shape;239;p3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11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EECS498-008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824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3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"/>
              <a:t>Maps</a:t>
            </a:r>
            <a:endParaRPr/>
          </a:p>
        </p:txBody>
      </p:sp>
      <p:sp>
        <p:nvSpPr>
          <p:cNvPr id="245" name="Google Shape;245;p33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6363152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a: map&lt;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, set&lt;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&gt;&gt;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map[2:={2}, 6:={2,3}]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7 in a     7 in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a.Keys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a == b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a[5 := {5}]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map k | k in Evens()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  :: k/2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endParaRPr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46" name="Google Shape;246;p33"/>
          <p:cNvSpPr txBox="1">
            <a:spLocks noGrp="1"/>
          </p:cNvSpPr>
          <p:nvPr>
            <p:ph type="body" idx="1"/>
          </p:nvPr>
        </p:nvSpPr>
        <p:spPr>
          <a:xfrm>
            <a:off x="5157600" y="1546712"/>
            <a:ext cx="70344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" dirty="0"/>
              <a:t>map is a templated type</a:t>
            </a:r>
            <a:endParaRPr dirty="0"/>
          </a:p>
          <a:p>
            <a:pPr marL="0" indent="0">
              <a:buNone/>
            </a:pPr>
            <a:r>
              <a:rPr lang="en" dirty="0"/>
              <a:t>map literal</a:t>
            </a:r>
            <a:endParaRPr dirty="0"/>
          </a:p>
          <a:p>
            <a:pPr marL="0" indent="0">
              <a:buNone/>
            </a:pPr>
            <a:r>
              <a:rPr lang="en" dirty="0"/>
              <a:t>key membership</a:t>
            </a:r>
            <a:endParaRPr dirty="0"/>
          </a:p>
          <a:p>
            <a:pPr marL="0" indent="0">
              <a:buNone/>
            </a:pPr>
            <a:r>
              <a:rPr lang="en" dirty="0"/>
              <a:t>equality </a:t>
            </a:r>
            <a:r>
              <a:rPr lang="en" i="1" dirty="0"/>
              <a:t>(works with all mathematical objects)</a:t>
            </a:r>
            <a:endParaRPr i="1" dirty="0"/>
          </a:p>
          <a:p>
            <a:pPr marL="0" indent="0">
              <a:buNone/>
            </a:pPr>
            <a:r>
              <a:rPr lang="en" dirty="0"/>
              <a:t>map update </a:t>
            </a:r>
            <a:r>
              <a:rPr lang="en" i="1" dirty="0"/>
              <a:t>(not a mutation)</a:t>
            </a:r>
            <a:endParaRPr i="1" dirty="0"/>
          </a:p>
          <a:p>
            <a:pPr marL="0" indent="0">
              <a:buNone/>
            </a:pPr>
            <a:r>
              <a:rPr lang="en" dirty="0"/>
              <a:t>map comprehension</a:t>
            </a:r>
            <a:endParaRPr dirty="0"/>
          </a:p>
        </p:txBody>
      </p:sp>
      <p:sp>
        <p:nvSpPr>
          <p:cNvPr id="247" name="Google Shape;247;p3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12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EECS498-008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251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>
                <a:solidFill>
                  <a:srgbClr val="8343E2"/>
                </a:solidFill>
              </a:rPr>
              <a:t>var</a:t>
            </a:r>
            <a:r>
              <a:rPr lang="en-US" dirty="0" smtClean="0"/>
              <a:t> expression</a:t>
            </a:r>
            <a:endParaRPr dirty="0"/>
          </a:p>
        </p:txBody>
      </p:sp>
      <p:sp>
        <p:nvSpPr>
          <p:cNvPr id="253" name="Google Shape;253;p3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lemma foo()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{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dirty="0" err="1">
                <a:solidFill>
                  <a:srgbClr val="9900FF"/>
                </a:solidFill>
                <a:latin typeface="Consolas"/>
                <a:ea typeface="Consolas"/>
                <a:cs typeface="Consolas"/>
                <a:sym typeface="Consolas"/>
              </a:rPr>
              <a:t>var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set1 := { 1, 3, 5, 3 };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var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seq1 := [ 1, 3, 5, 3 ];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assert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forall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|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in set1 ::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in seq1;</a:t>
            </a:r>
            <a:br>
              <a:rPr lang="en" dirty="0">
                <a:latin typeface="Consolas"/>
                <a:ea typeface="Consolas"/>
                <a:cs typeface="Consolas"/>
                <a:sym typeface="Consolas"/>
              </a:rPr>
            </a:b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assert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forall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|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in seq1 ::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in set1;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assert |set1| &lt; |seq1|;</a:t>
            </a:r>
            <a:br>
              <a:rPr lang="en" dirty="0">
                <a:latin typeface="Consolas"/>
                <a:ea typeface="Consolas"/>
                <a:cs typeface="Consolas"/>
                <a:sym typeface="Consolas"/>
              </a:rPr>
            </a:b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}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EECS498-008</a:t>
            </a:r>
            <a:endParaRPr lang="en-US" dirty="0" smtClean="0"/>
          </a:p>
        </p:txBody>
      </p:sp>
      <p:sp>
        <p:nvSpPr>
          <p:cNvPr id="255" name="Google Shape;255;p3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6972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dirty="0"/>
              <a:t>Algebraic datatypes (“</a:t>
            </a:r>
            <a:r>
              <a:rPr lang="en" dirty="0" err="1"/>
              <a:t>struct</a:t>
            </a:r>
            <a:r>
              <a:rPr lang="en" dirty="0"/>
              <a:t>” and “union”)</a:t>
            </a:r>
            <a:endParaRPr dirty="0"/>
          </a:p>
        </p:txBody>
      </p:sp>
      <p:sp>
        <p:nvSpPr>
          <p:cNvPr id="262" name="Google Shape;262;p3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sz="2400" dirty="0">
                <a:solidFill>
                  <a:srgbClr val="9900FF"/>
                </a:solidFill>
                <a:latin typeface="Consolas"/>
                <a:ea typeface="Consolas"/>
                <a:cs typeface="Consolas"/>
                <a:sym typeface="Consolas"/>
              </a:rPr>
              <a:t>datatype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HAlign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= Left | Center | Right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spcBef>
                <a:spcPts val="2133"/>
              </a:spcBef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/>
            </a:r>
            <a:br>
              <a:rPr lang="en" sz="2400" dirty="0">
                <a:latin typeface="Consolas"/>
                <a:ea typeface="Consolas"/>
                <a:cs typeface="Consolas"/>
                <a:sym typeface="Consolas"/>
              </a:rPr>
            </a:b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spcBef>
                <a:spcPts val="2133"/>
              </a:spcBef>
              <a:buClr>
                <a:schemeClr val="dk1"/>
              </a:buClr>
              <a:buSzPts val="1100"/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datatype 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VAlign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= Top | Middle | Bottom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spcBef>
                <a:spcPts val="2133"/>
              </a:spcBef>
              <a:buClr>
                <a:schemeClr val="dk1"/>
              </a:buClr>
              <a:buSzPts val="1100"/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datatype 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TextAlign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= 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TextAlign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hAlign:HAlign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vAlign:VAlign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)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spcBef>
                <a:spcPts val="2133"/>
              </a:spcBef>
              <a:buClr>
                <a:schemeClr val="dk1"/>
              </a:buClr>
              <a:buSzPts val="1100"/>
              <a:buNone/>
            </a:pP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endParaRPr sz="24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EECS498-008</a:t>
            </a:r>
            <a:endParaRPr lang="en-US" dirty="0" smtClean="0"/>
          </a:p>
        </p:txBody>
      </p:sp>
      <p:sp>
        <p:nvSpPr>
          <p:cNvPr id="270" name="Google Shape;270;p3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14</a:t>
            </a:fld>
            <a:endParaRPr/>
          </a:p>
        </p:txBody>
      </p:sp>
      <p:sp>
        <p:nvSpPr>
          <p:cNvPr id="260" name="Google Shape;260;p35"/>
          <p:cNvSpPr txBox="1">
            <a:spLocks noGrp="1"/>
          </p:cNvSpPr>
          <p:nvPr>
            <p:ph type="body" idx="4294967295"/>
          </p:nvPr>
        </p:nvSpPr>
        <p:spPr>
          <a:xfrm>
            <a:off x="846229" y="5083006"/>
            <a:ext cx="10521950" cy="105162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datatype Order =   Pizza(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toppings:set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&lt;Topping&gt;)</a:t>
            </a:r>
            <a:br>
              <a:rPr lang="en" sz="2400" dirty="0">
                <a:latin typeface="Consolas"/>
                <a:ea typeface="Consolas"/>
                <a:cs typeface="Consolas"/>
                <a:sym typeface="Consolas"/>
              </a:rPr>
            </a:b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                | Shake(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flavor:Fruit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, whip: bool</a:t>
            </a:r>
            <a:r>
              <a:rPr lang="en" sz="2400" dirty="0" smtClean="0">
                <a:latin typeface="Consolas"/>
                <a:ea typeface="Consolas"/>
                <a:cs typeface="Consolas"/>
                <a:sym typeface="Consolas"/>
              </a:rPr>
              <a:t>)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64" name="Google Shape;264;p35"/>
          <p:cNvSpPr/>
          <p:nvPr/>
        </p:nvSpPr>
        <p:spPr>
          <a:xfrm rot="-5400000">
            <a:off x="2786828" y="1978096"/>
            <a:ext cx="311600" cy="10636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65" name="Google Shape;265;p35"/>
          <p:cNvSpPr/>
          <p:nvPr/>
        </p:nvSpPr>
        <p:spPr>
          <a:xfrm rot="-5400000">
            <a:off x="5594661" y="720717"/>
            <a:ext cx="311600" cy="35776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66" name="Google Shape;266;p35"/>
          <p:cNvSpPr txBox="1"/>
          <p:nvPr/>
        </p:nvSpPr>
        <p:spPr>
          <a:xfrm>
            <a:off x="1923595" y="2491618"/>
            <a:ext cx="2115005" cy="848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" sz="2400" dirty="0">
                <a:solidFill>
                  <a:srgbClr val="0000FF"/>
                </a:solidFill>
              </a:rPr>
              <a:t>new name</a:t>
            </a:r>
            <a:endParaRPr sz="2400" dirty="0">
              <a:solidFill>
                <a:srgbClr val="0000FF"/>
              </a:solidFill>
            </a:endParaRPr>
          </a:p>
          <a:p>
            <a:pPr algn="ctr"/>
            <a:r>
              <a:rPr lang="en" sz="2400" dirty="0">
                <a:solidFill>
                  <a:srgbClr val="0000FF"/>
                </a:solidFill>
              </a:rPr>
              <a:t>we’re defining</a:t>
            </a:r>
            <a:endParaRPr sz="2400" dirty="0">
              <a:solidFill>
                <a:srgbClr val="0000FF"/>
              </a:solidFill>
            </a:endParaRPr>
          </a:p>
        </p:txBody>
      </p:sp>
      <p:sp>
        <p:nvSpPr>
          <p:cNvPr id="267" name="Google Shape;267;p35"/>
          <p:cNvSpPr txBox="1"/>
          <p:nvPr/>
        </p:nvSpPr>
        <p:spPr>
          <a:xfrm>
            <a:off x="4711246" y="2506832"/>
            <a:ext cx="2933138" cy="7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" sz="2400" smtClean="0">
                <a:solidFill>
                  <a:srgbClr val="0000FF"/>
                </a:solidFill>
              </a:rPr>
              <a:t>disjoint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" sz="2400" dirty="0" smtClean="0">
                <a:solidFill>
                  <a:srgbClr val="0000FF"/>
                </a:solidFill>
              </a:rPr>
              <a:t>constructors</a:t>
            </a:r>
            <a:endParaRPr sz="2400" dirty="0">
              <a:solidFill>
                <a:srgbClr val="0000FF"/>
              </a:solidFill>
            </a:endParaRPr>
          </a:p>
        </p:txBody>
      </p:sp>
      <p:sp>
        <p:nvSpPr>
          <p:cNvPr id="268" name="Google Shape;268;p35"/>
          <p:cNvSpPr/>
          <p:nvPr/>
        </p:nvSpPr>
        <p:spPr>
          <a:xfrm rot="-5400000">
            <a:off x="7620921" y="1349491"/>
            <a:ext cx="311600" cy="66004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69" name="Google Shape;269;p35"/>
          <p:cNvSpPr txBox="1"/>
          <p:nvPr/>
        </p:nvSpPr>
        <p:spPr>
          <a:xfrm>
            <a:off x="5817437" y="4681727"/>
            <a:ext cx="4033699" cy="651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" sz="2400" dirty="0" smtClean="0">
                <a:solidFill>
                  <a:srgbClr val="0000FF"/>
                </a:solidFill>
              </a:rPr>
              <a:t>multiplicative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" sz="2400" dirty="0" smtClean="0">
                <a:solidFill>
                  <a:srgbClr val="0000FF"/>
                </a:solidFill>
              </a:rPr>
              <a:t>constructor</a:t>
            </a:r>
            <a:endParaRPr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84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" grpId="0" animBg="1"/>
      <p:bldP spid="26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36"/>
          <p:cNvSpPr txBox="1">
            <a:spLocks noGrp="1"/>
          </p:cNvSpPr>
          <p:nvPr>
            <p:ph idx="1"/>
          </p:nvPr>
        </p:nvSpPr>
        <p:spPr>
          <a:xfrm>
            <a:off x="838200" y="1825624"/>
            <a:ext cx="10515600" cy="462394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predicate </a:t>
            </a:r>
            <a:r>
              <a:rPr lang="en" sz="2400" dirty="0" err="1" smtClean="0">
                <a:latin typeface="Consolas"/>
                <a:ea typeface="Consolas"/>
                <a:cs typeface="Consolas"/>
                <a:sym typeface="Consolas"/>
              </a:rPr>
              <a:t>IsCentered</a:t>
            </a:r>
            <a:r>
              <a:rPr lang="en" sz="2400" dirty="0" smtClean="0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2400" dirty="0" err="1" smtClean="0">
                <a:latin typeface="Consolas"/>
                <a:ea typeface="Consolas"/>
                <a:cs typeface="Consolas"/>
                <a:sym typeface="Consolas"/>
              </a:rPr>
              <a:t>va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VAlign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) {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 !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va.Top</a:t>
            </a:r>
            <a:r>
              <a:rPr lang="en" sz="2400" dirty="0">
                <a:solidFill>
                  <a:srgbClr val="8343E2"/>
                </a:solidFill>
                <a:latin typeface="Consolas"/>
                <a:ea typeface="Consolas"/>
                <a:cs typeface="Consolas"/>
                <a:sym typeface="Consolas"/>
              </a:rPr>
              <a:t>?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&amp;&amp; !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va.Bottom</a:t>
            </a:r>
            <a:r>
              <a:rPr lang="en" sz="2400" dirty="0">
                <a:solidFill>
                  <a:srgbClr val="8343E2"/>
                </a:solidFill>
                <a:latin typeface="Consolas"/>
                <a:ea typeface="Consolas"/>
                <a:cs typeface="Consolas"/>
                <a:sym typeface="Consolas"/>
              </a:rPr>
              <a:t>?</a:t>
            </a:r>
            <a:endParaRPr sz="2400" dirty="0">
              <a:solidFill>
                <a:srgbClr val="8343E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function 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DistanceFromTop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va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VAlign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) : 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{</a:t>
            </a:r>
            <a:br>
              <a:rPr lang="en" sz="2400" dirty="0">
                <a:latin typeface="Consolas"/>
                <a:ea typeface="Consolas"/>
                <a:cs typeface="Consolas"/>
                <a:sym typeface="Consolas"/>
              </a:rPr>
            </a:b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2400" dirty="0">
                <a:solidFill>
                  <a:srgbClr val="8343E2"/>
                </a:solidFill>
                <a:latin typeface="Consolas"/>
                <a:ea typeface="Consolas"/>
                <a:cs typeface="Consolas"/>
                <a:sym typeface="Consolas"/>
              </a:rPr>
              <a:t>match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va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2400" dirty="0">
                <a:solidFill>
                  <a:srgbClr val="8343E2"/>
                </a:solidFill>
                <a:latin typeface="Consolas"/>
                <a:ea typeface="Consolas"/>
                <a:cs typeface="Consolas"/>
                <a:sym typeface="Consolas"/>
              </a:rPr>
              <a:t>case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Top =&gt; 0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2400" dirty="0">
                <a:solidFill>
                  <a:srgbClr val="8343E2"/>
                </a:solidFill>
                <a:latin typeface="Consolas"/>
                <a:ea typeface="Consolas"/>
                <a:cs typeface="Consolas"/>
                <a:sym typeface="Consolas"/>
              </a:rPr>
              <a:t>case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Middle =&gt; 1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2400" dirty="0">
                <a:solidFill>
                  <a:srgbClr val="8343E2"/>
                </a:solidFill>
                <a:latin typeface="Consolas"/>
                <a:ea typeface="Consolas"/>
                <a:cs typeface="Consolas"/>
                <a:sym typeface="Consolas"/>
              </a:rPr>
              <a:t>case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Bottom =&gt; 2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81" name="Google Shape;281;p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-US" dirty="0" smtClean="0"/>
              <a:t>Checking for types</a:t>
            </a:r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EECS498-008</a:t>
            </a:r>
          </a:p>
        </p:txBody>
      </p:sp>
      <p:sp>
        <p:nvSpPr>
          <p:cNvPr id="283" name="Google Shape;283;p3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396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dirty="0"/>
              <a:t>Hoare logic composition</a:t>
            </a:r>
            <a:endParaRPr dirty="0"/>
          </a:p>
        </p:txBody>
      </p:sp>
      <p:sp>
        <p:nvSpPr>
          <p:cNvPr id="290" name="Google Shape;290;p37"/>
          <p:cNvSpPr txBox="1">
            <a:spLocks noGrp="1"/>
          </p:cNvSpPr>
          <p:nvPr>
            <p:ph idx="1"/>
          </p:nvPr>
        </p:nvSpPr>
        <p:spPr>
          <a:xfrm>
            <a:off x="838200" y="2999630"/>
            <a:ext cx="10515600" cy="304361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" sz="2000" dirty="0" smtClean="0">
                <a:latin typeface="Consolas"/>
                <a:ea typeface="Consolas"/>
                <a:cs typeface="Consolas"/>
                <a:sym typeface="Consolas"/>
              </a:rPr>
              <a:t>lemma 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DoggiesAreStaticallyStable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(pet: Pet)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 requires 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IsDog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(pet)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 ensures 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IsStaticallyStable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(pet)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DoggiesAreQuadrupeds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(pet);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StaticStability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(pet);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EECS498-008</a:t>
            </a:r>
            <a:endParaRPr lang="en-US" dirty="0" smtClean="0"/>
          </a:p>
        </p:txBody>
      </p:sp>
      <p:sp>
        <p:nvSpPr>
          <p:cNvPr id="289" name="Google Shape;289;p3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16</a:t>
            </a:fld>
            <a:endParaRPr/>
          </a:p>
        </p:txBody>
      </p:sp>
      <p:sp>
        <p:nvSpPr>
          <p:cNvPr id="4" name="Rectangle 3"/>
          <p:cNvSpPr/>
          <p:nvPr/>
        </p:nvSpPr>
        <p:spPr>
          <a:xfrm>
            <a:off x="903732" y="1751007"/>
            <a:ext cx="4794504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lemma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DoggiesAreQuadrupeds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(pet: Pet)</a:t>
            </a:r>
          </a:p>
          <a:p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requires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IsDog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(pet)</a:t>
            </a:r>
          </a:p>
          <a:p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ensures |Legs(pet)| == 4 { … }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0" y="1763199"/>
            <a:ext cx="513588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lemma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StaticStability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(pet: Pet)</a:t>
            </a:r>
          </a:p>
          <a:p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requires |Legs(pet)| &gt;= 3</a:t>
            </a:r>
          </a:p>
          <a:p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ensures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IsStaticallyStable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(pet) { … }</a:t>
            </a:r>
          </a:p>
        </p:txBody>
      </p:sp>
    </p:spTree>
    <p:extLst>
      <p:ext uri="{BB962C8B-B14F-4D97-AF65-F5344CB8AC3E}">
        <p14:creationId xmlns:p14="http://schemas.microsoft.com/office/powerpoint/2010/main" val="40039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" dirty="0"/>
              <a:t>Detour to </a:t>
            </a:r>
            <a:r>
              <a:rPr lang="en" dirty="0" err="1" smtClean="0"/>
              <a:t>Imperativeland</a:t>
            </a:r>
            <a:endParaRPr dirty="0"/>
          </a:p>
        </p:txBody>
      </p:sp>
      <p:sp>
        <p:nvSpPr>
          <p:cNvPr id="303" name="Google Shape;303;p3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predicate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IsMaxIndex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a:seq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&gt;,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x:int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) {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&amp;&amp; 0 &lt;= x &lt; |a|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&amp;&amp; (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forall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dirty="0" smtClean="0">
                <a:latin typeface="Consolas"/>
                <a:ea typeface="Consolas"/>
                <a:cs typeface="Consolas"/>
                <a:sym typeface="Consolas"/>
              </a:rPr>
              <a:t>|</a:t>
            </a:r>
            <a:r>
              <a:rPr lang="en" dirty="0" smtClean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0 &lt;=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&lt; |a| </a:t>
            </a:r>
            <a:r>
              <a:rPr lang="en-US" dirty="0" smtClean="0">
                <a:latin typeface="Consolas"/>
                <a:ea typeface="Consolas"/>
                <a:cs typeface="Consolas"/>
                <a:sym typeface="Consolas"/>
              </a:rPr>
              <a:t>::</a:t>
            </a:r>
            <a:r>
              <a:rPr lang="en" dirty="0" smtClean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a[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] &lt;= a[x])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dirty="0" smtClean="0">
                <a:latin typeface="Consolas"/>
                <a:ea typeface="Consolas"/>
                <a:cs typeface="Consolas"/>
                <a:sym typeface="Consolas"/>
              </a:rPr>
              <a:t>}</a:t>
            </a:r>
            <a:endParaRPr lang="el-GR" dirty="0" smtClean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endParaRPr lang="el-GR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US" dirty="0" smtClean="0"/>
              <a:t>Note that the order of conjuncts matters!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spcAft>
                <a:spcPts val="2133"/>
              </a:spcAft>
              <a:buNone/>
            </a:pPr>
            <a:r>
              <a:rPr lang="en-US" dirty="0" smtClean="0"/>
              <a:t>And the same is true for ensures/requires: their order matters</a:t>
            </a:r>
            <a:endParaRPr lang="en-US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spcAft>
                <a:spcPts val="2133"/>
              </a:spcAft>
              <a:buNone/>
            </a:pPr>
            <a:endParaRPr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EECS498-008</a:t>
            </a:r>
            <a:endParaRPr lang="en-US" dirty="0" smtClean="0"/>
          </a:p>
        </p:txBody>
      </p:sp>
      <p:sp>
        <p:nvSpPr>
          <p:cNvPr id="304" name="Google Shape;304;p3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4909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dirty="0" err="1" smtClean="0"/>
              <a:t>Imperativeland</a:t>
            </a:r>
            <a:endParaRPr dirty="0"/>
          </a:p>
        </p:txBody>
      </p:sp>
      <p:sp>
        <p:nvSpPr>
          <p:cNvPr id="310" name="Google Shape;310;p40"/>
          <p:cNvSpPr txBox="1">
            <a:spLocks noGrp="1"/>
          </p:cNvSpPr>
          <p:nvPr>
            <p:ph idx="1"/>
          </p:nvPr>
        </p:nvSpPr>
        <p:spPr>
          <a:xfrm>
            <a:off x="838200" y="1715294"/>
            <a:ext cx="10515600" cy="435133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lnSpc>
                <a:spcPct val="50000"/>
              </a:lnSpc>
              <a:buNone/>
            </a:pPr>
            <a:r>
              <a:rPr lang="en" sz="1867" b="1" dirty="0">
                <a:latin typeface="Consolas"/>
                <a:ea typeface="Consolas"/>
                <a:cs typeface="Consolas"/>
                <a:sym typeface="Consolas"/>
              </a:rPr>
              <a:t>method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findMaxIndex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a:seq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&gt;) returns (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x:int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)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867" i="1" dirty="0">
                <a:latin typeface="Consolas"/>
                <a:ea typeface="Consolas"/>
                <a:cs typeface="Consolas"/>
                <a:sym typeface="Consolas"/>
              </a:rPr>
              <a:t>requires |a| &gt; 0</a:t>
            </a:r>
            <a:endParaRPr sz="1867" i="1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i="1" dirty="0">
                <a:latin typeface="Consolas"/>
                <a:ea typeface="Consolas"/>
                <a:cs typeface="Consolas"/>
                <a:sym typeface="Consolas"/>
              </a:rPr>
              <a:t>  ensures </a:t>
            </a:r>
            <a:r>
              <a:rPr lang="en" sz="1867" i="1" dirty="0" err="1">
                <a:latin typeface="Consolas"/>
                <a:ea typeface="Consolas"/>
                <a:cs typeface="Consolas"/>
                <a:sym typeface="Consolas"/>
              </a:rPr>
              <a:t>IsMaxIndex</a:t>
            </a:r>
            <a:r>
              <a:rPr lang="en" sz="1867" i="1" dirty="0">
                <a:latin typeface="Consolas"/>
                <a:ea typeface="Consolas"/>
                <a:cs typeface="Consolas"/>
                <a:sym typeface="Consolas"/>
              </a:rPr>
              <a:t>(a, x)</a:t>
            </a:r>
            <a:endParaRPr sz="1867" i="1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var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:= 1;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var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ret := 0;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while(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&lt; |a|)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867" i="1" dirty="0">
                <a:latin typeface="Consolas"/>
                <a:ea typeface="Consolas"/>
                <a:cs typeface="Consolas"/>
                <a:sym typeface="Consolas"/>
              </a:rPr>
              <a:t>invariant 0 &lt;= </a:t>
            </a:r>
            <a:r>
              <a:rPr lang="en" sz="1867" i="1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867" i="1" dirty="0">
                <a:latin typeface="Consolas"/>
                <a:ea typeface="Consolas"/>
                <a:cs typeface="Consolas"/>
                <a:sym typeface="Consolas"/>
              </a:rPr>
              <a:t> &lt;= |a|</a:t>
            </a:r>
            <a:endParaRPr sz="1867" i="1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i="1" dirty="0">
                <a:latin typeface="Consolas"/>
                <a:ea typeface="Consolas"/>
                <a:cs typeface="Consolas"/>
                <a:sym typeface="Consolas"/>
              </a:rPr>
              <a:t>    invariant </a:t>
            </a:r>
            <a:r>
              <a:rPr lang="en" sz="1867" i="1" dirty="0" err="1">
                <a:latin typeface="Consolas"/>
                <a:ea typeface="Consolas"/>
                <a:cs typeface="Consolas"/>
                <a:sym typeface="Consolas"/>
              </a:rPr>
              <a:t>IsMaxIndex</a:t>
            </a:r>
            <a:r>
              <a:rPr lang="en" sz="1867" i="1" dirty="0">
                <a:latin typeface="Consolas"/>
                <a:ea typeface="Consolas"/>
                <a:cs typeface="Consolas"/>
                <a:sym typeface="Consolas"/>
              </a:rPr>
              <a:t>(a[..</a:t>
            </a:r>
            <a:r>
              <a:rPr lang="en" sz="1867" i="1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867" i="1" dirty="0">
                <a:latin typeface="Consolas"/>
                <a:ea typeface="Consolas"/>
                <a:cs typeface="Consolas"/>
                <a:sym typeface="Consolas"/>
              </a:rPr>
              <a:t>], ret)</a:t>
            </a:r>
            <a:endParaRPr sz="1867" i="1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{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  if(a[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] &gt; a[ret]) {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    ret := 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:= 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+ 1;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}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return ret;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spcAft>
                <a:spcPts val="2133"/>
              </a:spcAft>
              <a:buNone/>
            </a:pPr>
            <a:endParaRPr sz="1867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EECS498-008</a:t>
            </a:r>
            <a:endParaRPr lang="en-US" dirty="0" smtClean="0"/>
          </a:p>
        </p:txBody>
      </p:sp>
      <p:sp>
        <p:nvSpPr>
          <p:cNvPr id="311" name="Google Shape;311;p40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18</a:t>
            </a:fld>
            <a:endParaRPr/>
          </a:p>
        </p:txBody>
      </p:sp>
      <p:sp>
        <p:nvSpPr>
          <p:cNvPr id="312" name="Google Shape;312;p40"/>
          <p:cNvSpPr txBox="1"/>
          <p:nvPr/>
        </p:nvSpPr>
        <p:spPr>
          <a:xfrm>
            <a:off x="6481363" y="2292096"/>
            <a:ext cx="5405837" cy="1292352"/>
          </a:xfrm>
          <a:prstGeom prst="rect">
            <a:avLst/>
          </a:prstGeom>
          <a:solidFill>
            <a:srgbClr val="FCE5CD"/>
          </a:solidFill>
          <a:ln w="19050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predicate </a:t>
            </a:r>
            <a:r>
              <a:rPr lang="en" sz="1600" dirty="0" err="1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IsMaxIndex</a:t>
            </a: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600" dirty="0" err="1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a:seq</a:t>
            </a: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1600" dirty="0" err="1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&gt;, </a:t>
            </a:r>
            <a:r>
              <a:rPr lang="en" sz="1600" dirty="0" err="1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x:int</a:t>
            </a: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) {</a:t>
            </a:r>
            <a:endParaRPr sz="1600" dirty="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 &amp;&amp; 0 &lt;= x &lt; |a|</a:t>
            </a:r>
            <a:endParaRPr sz="1600" dirty="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 &amp;&amp; (</a:t>
            </a:r>
            <a:r>
              <a:rPr lang="en" sz="1600" dirty="0" err="1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forall</a:t>
            </a: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600" dirty="0" err="1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600" dirty="0" smtClean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|</a:t>
            </a:r>
            <a:r>
              <a:rPr lang="en" sz="1600" dirty="0" smtClean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0 &lt;= </a:t>
            </a:r>
            <a:r>
              <a:rPr lang="en" sz="1600" dirty="0" err="1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&lt; |a| </a:t>
            </a:r>
            <a:r>
              <a:rPr lang="en-US" sz="1600" dirty="0" smtClean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::</a:t>
            </a:r>
            <a:r>
              <a:rPr lang="en" sz="1600" dirty="0" smtClean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a[</a:t>
            </a:r>
            <a:r>
              <a:rPr lang="en" sz="1600" dirty="0" err="1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] &lt;= a[x])</a:t>
            </a:r>
            <a:endParaRPr sz="1600" dirty="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600" dirty="0"/>
          </a:p>
        </p:txBody>
      </p:sp>
      <p:sp>
        <p:nvSpPr>
          <p:cNvPr id="8" name="Google Shape;86;p17"/>
          <p:cNvSpPr/>
          <p:nvPr/>
        </p:nvSpPr>
        <p:spPr>
          <a:xfrm>
            <a:off x="1140997" y="3791712"/>
            <a:ext cx="337500" cy="438912"/>
          </a:xfrm>
          <a:prstGeom prst="leftBrace">
            <a:avLst>
              <a:gd name="adj1" fmla="val 50000"/>
              <a:gd name="adj2" fmla="val 52963"/>
            </a:avLst>
          </a:prstGeom>
          <a:noFill/>
          <a:ln w="3810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85;p17"/>
          <p:cNvSpPr/>
          <p:nvPr/>
        </p:nvSpPr>
        <p:spPr>
          <a:xfrm>
            <a:off x="561337" y="4019372"/>
            <a:ext cx="598425" cy="602650"/>
          </a:xfrm>
          <a:custGeom>
            <a:avLst/>
            <a:gdLst/>
            <a:ahLst/>
            <a:cxnLst/>
            <a:rect l="l" t="t" r="r" b="b"/>
            <a:pathLst>
              <a:path w="23937" h="24106" extrusionOk="0">
                <a:moveTo>
                  <a:pt x="23937" y="0"/>
                </a:moveTo>
                <a:cubicBezTo>
                  <a:pt x="20302" y="568"/>
                  <a:pt x="5692" y="303"/>
                  <a:pt x="2128" y="3405"/>
                </a:cubicBezTo>
                <a:cubicBezTo>
                  <a:pt x="-1436" y="6507"/>
                  <a:pt x="16" y="15164"/>
                  <a:pt x="2551" y="18614"/>
                </a:cubicBezTo>
                <a:cubicBezTo>
                  <a:pt x="5086" y="22064"/>
                  <a:pt x="14873" y="23191"/>
                  <a:pt x="17337" y="24106"/>
                </a:cubicBezTo>
              </a:path>
            </a:pathLst>
          </a:custGeom>
          <a:noFill/>
          <a:ln w="3810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0" name="Google Shape;87;p17"/>
          <p:cNvSpPr/>
          <p:nvPr/>
        </p:nvSpPr>
        <p:spPr>
          <a:xfrm>
            <a:off x="5705855" y="3754896"/>
            <a:ext cx="252851" cy="475728"/>
          </a:xfrm>
          <a:prstGeom prst="rightBrace">
            <a:avLst>
              <a:gd name="adj1" fmla="val 50000"/>
              <a:gd name="adj2" fmla="val 50000"/>
            </a:avLst>
          </a:prstGeom>
          <a:noFill/>
          <a:ln w="38100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88;p17"/>
          <p:cNvSpPr/>
          <p:nvPr/>
        </p:nvSpPr>
        <p:spPr>
          <a:xfrm>
            <a:off x="1086609" y="3990213"/>
            <a:ext cx="5561995" cy="2353627"/>
          </a:xfrm>
          <a:custGeom>
            <a:avLst/>
            <a:gdLst/>
            <a:ahLst/>
            <a:cxnLst/>
            <a:rect l="l" t="t" r="r" b="b"/>
            <a:pathLst>
              <a:path w="252914" h="75769" extrusionOk="0">
                <a:moveTo>
                  <a:pt x="0" y="75438"/>
                </a:moveTo>
                <a:cubicBezTo>
                  <a:pt x="37148" y="74295"/>
                  <a:pt x="181102" y="79693"/>
                  <a:pt x="222885" y="68580"/>
                </a:cubicBezTo>
                <a:cubicBezTo>
                  <a:pt x="264668" y="57468"/>
                  <a:pt x="250635" y="20193"/>
                  <a:pt x="250698" y="8763"/>
                </a:cubicBezTo>
                <a:cubicBezTo>
                  <a:pt x="250762" y="-2667"/>
                  <a:pt x="227838" y="1461"/>
                  <a:pt x="223266" y="0"/>
                </a:cubicBezTo>
              </a:path>
            </a:pathLst>
          </a:custGeom>
          <a:noFill/>
          <a:ln w="38100" cap="flat" cmpd="sng">
            <a:solidFill>
              <a:srgbClr val="38761D"/>
            </a:solidFill>
            <a:prstDash val="solid"/>
            <a:round/>
            <a:headEnd type="none" w="med" len="med"/>
            <a:tailEnd type="stealth" w="med" len="med"/>
          </a:ln>
        </p:spPr>
      </p:sp>
      <p:sp>
        <p:nvSpPr>
          <p:cNvPr id="12" name="Google Shape;88;p17"/>
          <p:cNvSpPr/>
          <p:nvPr/>
        </p:nvSpPr>
        <p:spPr>
          <a:xfrm flipV="1">
            <a:off x="2901696" y="3474718"/>
            <a:ext cx="3499104" cy="451105"/>
          </a:xfrm>
          <a:custGeom>
            <a:avLst/>
            <a:gdLst/>
            <a:ahLst/>
            <a:cxnLst/>
            <a:rect l="l" t="t" r="r" b="b"/>
            <a:pathLst>
              <a:path w="252914" h="75769" extrusionOk="0">
                <a:moveTo>
                  <a:pt x="0" y="75438"/>
                </a:moveTo>
                <a:cubicBezTo>
                  <a:pt x="37148" y="74295"/>
                  <a:pt x="181102" y="79693"/>
                  <a:pt x="222885" y="68580"/>
                </a:cubicBezTo>
                <a:cubicBezTo>
                  <a:pt x="264668" y="57468"/>
                  <a:pt x="250635" y="20193"/>
                  <a:pt x="250698" y="8763"/>
                </a:cubicBezTo>
                <a:cubicBezTo>
                  <a:pt x="250762" y="-2667"/>
                  <a:pt x="227838" y="1461"/>
                  <a:pt x="223266" y="0"/>
                </a:cubicBezTo>
              </a:path>
            </a:pathLst>
          </a:custGeom>
          <a:noFill/>
          <a:ln w="38100" cap="flat" cmpd="sng">
            <a:solidFill>
              <a:srgbClr val="38761D"/>
            </a:solidFill>
            <a:prstDash val="solid"/>
            <a:round/>
            <a:headEnd type="none" w="med" len="med"/>
            <a:tailEnd type="stealth" w="med" len="med"/>
          </a:ln>
        </p:spPr>
      </p:sp>
    </p:spTree>
    <p:extLst>
      <p:ext uri="{BB962C8B-B14F-4D97-AF65-F5344CB8AC3E}">
        <p14:creationId xmlns:p14="http://schemas.microsoft.com/office/powerpoint/2010/main" val="1876066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/>
              <a:t>Recursion: exporting ensures</a:t>
            </a:r>
            <a:endParaRPr dirty="0"/>
          </a:p>
        </p:txBody>
      </p:sp>
      <p:sp>
        <p:nvSpPr>
          <p:cNvPr id="101" name="Google Shape;101;p19"/>
          <p:cNvSpPr txBox="1">
            <a:spLocks noGrp="1"/>
          </p:cNvSpPr>
          <p:nvPr>
            <p:ph idx="1"/>
          </p:nvPr>
        </p:nvSpPr>
        <p:spPr>
          <a:xfrm>
            <a:off x="838200" y="2398649"/>
            <a:ext cx="10515600" cy="253911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sz="2000" dirty="0" smtClean="0">
                <a:latin typeface="Consolas"/>
                <a:ea typeface="Consolas"/>
                <a:cs typeface="Consolas"/>
                <a:sym typeface="Consolas"/>
              </a:rPr>
              <a:t>function 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Evens(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count:int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) : (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outseq:seq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&gt;)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 ensures 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forall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idx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:: 0&lt;=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idx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&lt;|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outseq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| ==&gt; 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outseq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idx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] == 2 * 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idx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 if count==0 then [] else Evens(count) + [2 * (count-1)]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02" name="Google Shape;102;p1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29201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-US" dirty="0" smtClean="0"/>
              <a:t>Opacity</a:t>
            </a:r>
            <a:endParaRPr dirty="0"/>
          </a:p>
        </p:txBody>
      </p:sp>
      <p:sp>
        <p:nvSpPr>
          <p:cNvPr id="204" name="Google Shape;204;p28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1219688" cy="435133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sz="2200" dirty="0" smtClean="0">
                <a:solidFill>
                  <a:srgbClr val="9900FF"/>
                </a:solidFill>
                <a:latin typeface="Consolas"/>
                <a:ea typeface="Consolas"/>
                <a:cs typeface="Consolas"/>
                <a:sym typeface="Consolas"/>
              </a:rPr>
              <a:t>lemma</a:t>
            </a:r>
            <a:r>
              <a:rPr lang="en" sz="2200" dirty="0" smtClean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200" dirty="0" err="1">
                <a:latin typeface="Consolas"/>
                <a:ea typeface="Consolas"/>
                <a:cs typeface="Consolas"/>
                <a:sym typeface="Consolas"/>
              </a:rPr>
              <a:t>zero_slope</a:t>
            </a:r>
            <a:r>
              <a:rPr lang="en" sz="2200" dirty="0">
                <a:latin typeface="Consolas"/>
                <a:ea typeface="Consolas"/>
                <a:cs typeface="Consolas"/>
                <a:sym typeface="Consolas"/>
              </a:rPr>
              <a:t>(m: </a:t>
            </a:r>
            <a:r>
              <a:rPr lang="en" sz="2200" dirty="0" err="1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2200" dirty="0">
                <a:latin typeface="Consolas"/>
                <a:ea typeface="Consolas"/>
                <a:cs typeface="Consolas"/>
                <a:sym typeface="Consolas"/>
              </a:rPr>
              <a:t>, b: </a:t>
            </a:r>
            <a:r>
              <a:rPr lang="en" sz="2200" dirty="0" err="1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2200" dirty="0">
                <a:latin typeface="Consolas"/>
                <a:ea typeface="Consolas"/>
                <a:cs typeface="Consolas"/>
                <a:sym typeface="Consolas"/>
              </a:rPr>
              <a:t>, x1: </a:t>
            </a:r>
            <a:r>
              <a:rPr lang="en" sz="2200" dirty="0" err="1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2200" dirty="0">
                <a:latin typeface="Consolas"/>
                <a:ea typeface="Consolas"/>
                <a:cs typeface="Consolas"/>
                <a:sym typeface="Consolas"/>
              </a:rPr>
              <a:t>, x2:int)</a:t>
            </a:r>
            <a:endParaRPr sz="22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200" dirty="0"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22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200" dirty="0">
                <a:latin typeface="Consolas"/>
                <a:ea typeface="Consolas"/>
                <a:cs typeface="Consolas"/>
                <a:sym typeface="Consolas"/>
              </a:rPr>
              <a:t>  if (m == 0) {</a:t>
            </a:r>
            <a:endParaRPr sz="22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200" dirty="0">
                <a:latin typeface="Consolas"/>
                <a:ea typeface="Consolas"/>
                <a:cs typeface="Consolas"/>
                <a:sym typeface="Consolas"/>
              </a:rPr>
              <a:t>    assert </a:t>
            </a:r>
            <a:r>
              <a:rPr lang="en" sz="2200" dirty="0" err="1">
                <a:latin typeface="Consolas"/>
                <a:ea typeface="Consolas"/>
                <a:cs typeface="Consolas"/>
                <a:sym typeface="Consolas"/>
              </a:rPr>
              <a:t>eval_linear</a:t>
            </a:r>
            <a:r>
              <a:rPr lang="en" sz="2200" dirty="0">
                <a:latin typeface="Consolas"/>
                <a:ea typeface="Consolas"/>
                <a:cs typeface="Consolas"/>
                <a:sym typeface="Consolas"/>
              </a:rPr>
              <a:t>(m, b, x1) == </a:t>
            </a:r>
            <a:r>
              <a:rPr lang="en" sz="2200" dirty="0" err="1">
                <a:latin typeface="Consolas"/>
                <a:ea typeface="Consolas"/>
                <a:cs typeface="Consolas"/>
                <a:sym typeface="Consolas"/>
              </a:rPr>
              <a:t>eval_linear</a:t>
            </a:r>
            <a:r>
              <a:rPr lang="en" sz="2200" dirty="0">
                <a:latin typeface="Consolas"/>
                <a:ea typeface="Consolas"/>
                <a:cs typeface="Consolas"/>
                <a:sym typeface="Consolas"/>
              </a:rPr>
              <a:t>(m, b, x2);</a:t>
            </a:r>
            <a:endParaRPr sz="22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sz="2200" dirty="0">
                <a:latin typeface="Consolas"/>
                <a:ea typeface="Consolas"/>
                <a:cs typeface="Consolas"/>
                <a:sym typeface="Consolas"/>
              </a:rPr>
              <a:t>  }</a:t>
            </a:r>
            <a:endParaRPr sz="22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sz="2200" dirty="0" smtClean="0">
                <a:latin typeface="Consolas"/>
                <a:ea typeface="Consolas"/>
                <a:cs typeface="Consolas"/>
                <a:sym typeface="Consolas"/>
              </a:rPr>
              <a:t>}</a:t>
            </a:r>
            <a:endParaRPr lang="en-US" sz="2200" dirty="0">
              <a:latin typeface="Consolas"/>
              <a:ea typeface="Consolas"/>
              <a:cs typeface="Consolas"/>
              <a:sym typeface="Consolas"/>
            </a:endParaRPr>
          </a:p>
          <a:p>
            <a:pPr>
              <a:buClr>
                <a:schemeClr val="dk1"/>
              </a:buClr>
              <a:buSzPct val="100000"/>
              <a:buFont typeface="Arial" charset="0"/>
              <a:buChar char="•"/>
            </a:pPr>
            <a:r>
              <a:rPr lang="en" dirty="0" smtClean="0"/>
              <a:t>This </a:t>
            </a:r>
            <a:r>
              <a:rPr lang="en" dirty="0"/>
              <a:t>lemma verifies because it can see inside the definition of 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function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eval_linear</a:t>
            </a:r>
            <a:r>
              <a:rPr lang="en-US" dirty="0" smtClean="0"/>
              <a:t>()</a:t>
            </a:r>
          </a:p>
          <a:p>
            <a:pPr>
              <a:buClr>
                <a:schemeClr val="dk1"/>
              </a:buClr>
              <a:buSzPct val="100000"/>
              <a:buFont typeface="Arial" charset="0"/>
              <a:buChar char="•"/>
            </a:pPr>
            <a:r>
              <a:rPr lang="en-US" dirty="0"/>
              <a:t>...but lemma bodies are opaque! The result of this verification can’t be used anywhere else.</a:t>
            </a:r>
          </a:p>
          <a:p>
            <a:pPr>
              <a:buClr>
                <a:schemeClr val="dk1"/>
              </a:buClr>
              <a:buSzPct val="100000"/>
              <a:buFont typeface="Arial" charset="0"/>
              <a:buChar char="•"/>
            </a:pPr>
            <a:endParaRPr lang="en" dirty="0"/>
          </a:p>
          <a:p>
            <a:pPr marL="0" indent="0">
              <a:buClr>
                <a:schemeClr val="dk1"/>
              </a:buClr>
              <a:buSzPts val="1100"/>
              <a:buNone/>
            </a:pPr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EECS498-008</a:t>
            </a:r>
            <a:endParaRPr lang="en-US" dirty="0" smtClean="0"/>
          </a:p>
        </p:txBody>
      </p:sp>
      <p:sp>
        <p:nvSpPr>
          <p:cNvPr id="209" name="Google Shape;209;p2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2</a:t>
            </a:fld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5063027" y="593367"/>
            <a:ext cx="6855456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" dirty="0">
                <a:solidFill>
                  <a:srgbClr val="8343E2"/>
                </a:solidFill>
                <a:latin typeface="Consolas"/>
                <a:ea typeface="Consolas"/>
                <a:cs typeface="Consolas"/>
                <a:sym typeface="Consolas"/>
              </a:rPr>
              <a:t>function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eval_linear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(m: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, b: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, x: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) :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int</a:t>
            </a:r>
            <a:endParaRPr lang="en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{</a:t>
            </a:r>
          </a:p>
          <a:p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  m * x + b</a:t>
            </a:r>
          </a:p>
          <a:p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}</a:t>
            </a:r>
            <a:endParaRPr lang="en-US" dirty="0">
              <a:latin typeface="Consolas"/>
              <a:ea typeface="Consolas"/>
              <a:cs typeface="Consolas"/>
              <a:sym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098497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...will be released tomorrow</a:t>
            </a:r>
          </a:p>
          <a:p>
            <a:pPr lvl="1"/>
            <a:r>
              <a:rPr lang="en-US" dirty="0" smtClean="0"/>
              <a:t>Chapter 2 will follow soon (once we have covered specification)</a:t>
            </a:r>
          </a:p>
          <a:p>
            <a:pPr lvl="1"/>
            <a:r>
              <a:rPr lang="en-US" dirty="0" smtClean="0"/>
              <a:t>Together, they constitute Problem Set 1, due September 23, 23:59pm</a:t>
            </a:r>
          </a:p>
          <a:p>
            <a:endParaRPr lang="en-US" dirty="0" smtClean="0"/>
          </a:p>
          <a:p>
            <a:r>
              <a:rPr lang="en-US" dirty="0" smtClean="0"/>
              <a:t>Problem sets are to be done individually</a:t>
            </a:r>
          </a:p>
          <a:p>
            <a:pPr lvl="1"/>
            <a:r>
              <a:rPr lang="en-US" dirty="0" smtClean="0"/>
              <a:t>No collaboration allowed, except to discuss the problem definition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You should be already added to </a:t>
            </a:r>
            <a:r>
              <a:rPr lang="en-US" dirty="0" err="1" smtClean="0"/>
              <a:t>autograder.io’s</a:t>
            </a:r>
            <a:r>
              <a:rPr lang="en-US" dirty="0" smtClean="0"/>
              <a:t> roster	</a:t>
            </a:r>
          </a:p>
          <a:p>
            <a:pPr lvl="1"/>
            <a:r>
              <a:rPr lang="en-US" dirty="0" smtClean="0"/>
              <a:t>Let me know if that’s not the case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EECS498-008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02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</a:t>
            </a:r>
            <a:r>
              <a:rPr lang="en-US" dirty="0"/>
              <a:t>may not use </a:t>
            </a:r>
            <a:r>
              <a:rPr lang="en-US" dirty="0" smtClean="0"/>
              <a:t>/* </a:t>
            </a:r>
            <a:r>
              <a:rPr lang="en-US" dirty="0"/>
              <a:t>*/ </a:t>
            </a:r>
            <a:r>
              <a:rPr lang="en-US" dirty="0" smtClean="0"/>
              <a:t>comments</a:t>
            </a:r>
          </a:p>
          <a:p>
            <a:r>
              <a:rPr lang="en-US" dirty="0"/>
              <a:t>You must leave the </a:t>
            </a:r>
            <a:r>
              <a:rPr lang="en-US" dirty="0" smtClean="0"/>
              <a:t>existing /* */ </a:t>
            </a:r>
            <a:r>
              <a:rPr lang="en-US" dirty="0"/>
              <a:t>comments in </a:t>
            </a:r>
            <a:r>
              <a:rPr lang="en-US" dirty="0" smtClean="0"/>
              <a:t>place</a:t>
            </a:r>
          </a:p>
          <a:p>
            <a:r>
              <a:rPr lang="en-US" dirty="0"/>
              <a:t>You may only change text between /*{*/ and </a:t>
            </a:r>
            <a:r>
              <a:rPr lang="en-US" dirty="0" smtClean="0"/>
              <a:t>/*}*/</a:t>
            </a:r>
          </a:p>
          <a:p>
            <a:r>
              <a:rPr lang="en-US" dirty="0"/>
              <a:t>You are not allowed to add </a:t>
            </a:r>
            <a:r>
              <a:rPr lang="en-US" dirty="0" smtClean="0"/>
              <a:t>axioms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EECS498-008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0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92808" y="3828288"/>
            <a:ext cx="585216" cy="2438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40024" y="3828288"/>
            <a:ext cx="585216" cy="2438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478024" y="3822192"/>
            <a:ext cx="762000" cy="2499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2070021"/>
            <a:ext cx="107838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//#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title Lemmas and assertions</a:t>
            </a:r>
          </a:p>
          <a:p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lemma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IntegerOrdering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 // An assertion is a **static** check of a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boolean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expression -- a mathematical truth.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 // This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boolean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expression is about (mathematical) literal integers.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 // Run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dafny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on this file. See where it fails. Fix it. </a:t>
            </a:r>
          </a:p>
          <a:p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assert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/*{*/ 5 &lt; 3 /*}*/;</a:t>
            </a:r>
          </a:p>
          <a:p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exercise01.dfy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EECS498-008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77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9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-US" dirty="0" smtClean="0"/>
              <a:t>Opacity</a:t>
            </a:r>
            <a:endParaRPr dirty="0"/>
          </a:p>
        </p:txBody>
      </p:sp>
      <p:sp>
        <p:nvSpPr>
          <p:cNvPr id="215" name="Google Shape;215;p29"/>
          <p:cNvSpPr txBox="1">
            <a:spLocks noGrp="1"/>
          </p:cNvSpPr>
          <p:nvPr>
            <p:ph type="body" idx="1"/>
          </p:nvPr>
        </p:nvSpPr>
        <p:spPr>
          <a:xfrm>
            <a:off x="415600" y="3972167"/>
            <a:ext cx="11360800" cy="2590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" sz="2667">
                <a:latin typeface="Consolas"/>
                <a:ea typeface="Consolas"/>
                <a:cs typeface="Consolas"/>
                <a:sym typeface="Consolas"/>
              </a:rPr>
              <a:t>lemma zero_slope(m: int, b: int, x1: int, x2:int)</a:t>
            </a:r>
            <a:endParaRPr sz="2667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667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2667">
                <a:solidFill>
                  <a:srgbClr val="9900FF"/>
                </a:solidFill>
                <a:latin typeface="Consolas"/>
                <a:ea typeface="Consolas"/>
                <a:cs typeface="Consolas"/>
                <a:sym typeface="Consolas"/>
              </a:rPr>
              <a:t>requires</a:t>
            </a:r>
            <a:r>
              <a:rPr lang="en" sz="2667">
                <a:latin typeface="Consolas"/>
                <a:ea typeface="Consolas"/>
                <a:cs typeface="Consolas"/>
                <a:sym typeface="Consolas"/>
              </a:rPr>
              <a:t> m == 0</a:t>
            </a:r>
            <a:endParaRPr sz="2667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667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2667">
                <a:solidFill>
                  <a:srgbClr val="9900FF"/>
                </a:solidFill>
                <a:latin typeface="Consolas"/>
                <a:ea typeface="Consolas"/>
                <a:cs typeface="Consolas"/>
                <a:sym typeface="Consolas"/>
              </a:rPr>
              <a:t>ensures</a:t>
            </a:r>
            <a:r>
              <a:rPr lang="en" sz="2667">
                <a:latin typeface="Consolas"/>
                <a:ea typeface="Consolas"/>
                <a:cs typeface="Consolas"/>
                <a:sym typeface="Consolas"/>
              </a:rPr>
              <a:t> eval_linear(m, b, x1) == eval_linear(m, b, x2)</a:t>
            </a:r>
            <a:endParaRPr sz="2667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667"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2667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667"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</p:txBody>
      </p:sp>
      <p:sp>
        <p:nvSpPr>
          <p:cNvPr id="216" name="Google Shape;216;p29"/>
          <p:cNvSpPr txBox="1">
            <a:spLocks noGrp="1"/>
          </p:cNvSpPr>
          <p:nvPr>
            <p:ph type="body" idx="1"/>
          </p:nvPr>
        </p:nvSpPr>
        <p:spPr>
          <a:xfrm>
            <a:off x="415600" y="1447933"/>
            <a:ext cx="11360800" cy="2590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" sz="2667">
                <a:latin typeface="Consolas"/>
                <a:ea typeface="Consolas"/>
                <a:cs typeface="Consolas"/>
                <a:sym typeface="Consolas"/>
              </a:rPr>
              <a:t>lemma zero_slope(m: int, b: int, x1: int, x2:int)</a:t>
            </a:r>
            <a:endParaRPr sz="2667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667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2667">
                <a:solidFill>
                  <a:srgbClr val="9900FF"/>
                </a:solidFill>
                <a:latin typeface="Consolas"/>
                <a:ea typeface="Consolas"/>
                <a:cs typeface="Consolas"/>
                <a:sym typeface="Consolas"/>
              </a:rPr>
              <a:t>ensures</a:t>
            </a:r>
            <a:r>
              <a:rPr lang="en" sz="2667">
                <a:latin typeface="Consolas"/>
                <a:ea typeface="Consolas"/>
                <a:cs typeface="Consolas"/>
                <a:sym typeface="Consolas"/>
              </a:rPr>
              <a:t> m == 0 ==&gt;</a:t>
            </a:r>
            <a:br>
              <a:rPr lang="en" sz="2667">
                <a:latin typeface="Consolas"/>
                <a:ea typeface="Consolas"/>
                <a:cs typeface="Consolas"/>
                <a:sym typeface="Consolas"/>
              </a:rPr>
            </a:br>
            <a:r>
              <a:rPr lang="en" sz="2667">
                <a:latin typeface="Consolas"/>
                <a:ea typeface="Consolas"/>
                <a:cs typeface="Consolas"/>
                <a:sym typeface="Consolas"/>
              </a:rPr>
              <a:t>    eval_linear(m, b, x1) == eval_linear(m, b, x2)</a:t>
            </a:r>
            <a:endParaRPr sz="2667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667"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2667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667"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</p:txBody>
      </p:sp>
      <p:sp>
        <p:nvSpPr>
          <p:cNvPr id="217" name="Google Shape;217;p2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3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EECS498-008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384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-US" dirty="0" smtClean="0"/>
              <a:t>Returning a value</a:t>
            </a:r>
            <a:endParaRPr dirty="0"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function </a:t>
            </a:r>
            <a:r>
              <a:rPr lang="en-US" sz="2400" dirty="0" smtClean="0">
                <a:latin typeface="Consolas"/>
                <a:ea typeface="Consolas"/>
                <a:cs typeface="Consolas"/>
                <a:sym typeface="Consolas"/>
              </a:rPr>
              <a:t>Add</a:t>
            </a:r>
            <a:r>
              <a:rPr lang="en" sz="2400" dirty="0" smtClean="0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2400" dirty="0" smtClean="0">
                <a:latin typeface="Consolas"/>
                <a:ea typeface="Consolas"/>
                <a:cs typeface="Consolas"/>
                <a:sym typeface="Consolas"/>
              </a:rPr>
              <a:t>x: </a:t>
            </a:r>
            <a:r>
              <a:rPr lang="en-US" sz="2400" dirty="0" err="1" smtClean="0">
                <a:latin typeface="Consolas"/>
                <a:ea typeface="Consolas"/>
                <a:cs typeface="Consolas"/>
                <a:sym typeface="Consolas"/>
              </a:rPr>
              <a:t>nat</a:t>
            </a:r>
            <a:r>
              <a:rPr lang="en-US" sz="2400" dirty="0" smtClean="0"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-US" sz="2400" dirty="0" err="1" smtClean="0">
                <a:latin typeface="Consolas"/>
                <a:ea typeface="Consolas"/>
                <a:cs typeface="Consolas"/>
                <a:sym typeface="Consolas"/>
              </a:rPr>
              <a:t>y:nat</a:t>
            </a:r>
            <a:r>
              <a:rPr lang="en" sz="2400" dirty="0" smtClean="0">
                <a:latin typeface="Consolas"/>
                <a:ea typeface="Consolas"/>
                <a:cs typeface="Consolas"/>
                <a:sym typeface="Consolas"/>
              </a:rPr>
              <a:t>) </a:t>
            </a:r>
            <a:r>
              <a:rPr lang="en" sz="2400" b="1" dirty="0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rPr>
              <a:t>: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 dirty="0" smtClean="0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2400" dirty="0" smtClean="0">
                <a:latin typeface="Consolas"/>
                <a:ea typeface="Consolas"/>
                <a:cs typeface="Consolas"/>
                <a:sym typeface="Consolas"/>
              </a:rPr>
              <a:t>result</a:t>
            </a:r>
            <a:r>
              <a:rPr lang="en" sz="2400" dirty="0" smtClean="0">
                <a:latin typeface="Consolas"/>
                <a:ea typeface="Consolas"/>
                <a:cs typeface="Consolas"/>
                <a:sym typeface="Consolas"/>
              </a:rPr>
              <a:t>:</a:t>
            </a:r>
            <a:r>
              <a:rPr lang="en-US" sz="2400" dirty="0" err="1" smtClean="0">
                <a:latin typeface="Consolas"/>
                <a:ea typeface="Consolas"/>
                <a:cs typeface="Consolas"/>
                <a:sym typeface="Consolas"/>
              </a:rPr>
              <a:t>nat</a:t>
            </a:r>
            <a:r>
              <a:rPr lang="en" sz="2400" dirty="0" smtClean="0">
                <a:latin typeface="Consolas"/>
                <a:ea typeface="Consolas"/>
                <a:cs typeface="Consolas"/>
                <a:sym typeface="Consolas"/>
              </a:rPr>
              <a:t>)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 ensures </a:t>
            </a:r>
            <a:r>
              <a:rPr lang="en-US" sz="2400" dirty="0" smtClean="0">
                <a:latin typeface="Consolas"/>
                <a:ea typeface="Consolas"/>
                <a:cs typeface="Consolas"/>
                <a:sym typeface="Consolas"/>
              </a:rPr>
              <a:t>result &gt;= 0  // identical to “ensures Add(</a:t>
            </a:r>
            <a:r>
              <a:rPr lang="en-US" sz="2400" dirty="0" err="1" smtClean="0">
                <a:latin typeface="Consolas"/>
                <a:ea typeface="Consolas"/>
                <a:cs typeface="Consolas"/>
                <a:sym typeface="Consolas"/>
              </a:rPr>
              <a:t>x,y</a:t>
            </a:r>
            <a:r>
              <a:rPr lang="en-US" sz="2400" dirty="0" smtClean="0">
                <a:latin typeface="Consolas"/>
                <a:ea typeface="Consolas"/>
                <a:cs typeface="Consolas"/>
                <a:sym typeface="Consolas"/>
              </a:rPr>
              <a:t>)&gt;=0”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 smtClean="0">
                <a:latin typeface="Consolas"/>
                <a:ea typeface="Consolas"/>
                <a:cs typeface="Consolas"/>
                <a:sym typeface="Consolas"/>
              </a:rPr>
              <a:t>{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400" dirty="0" smtClean="0">
                <a:latin typeface="Consolas"/>
                <a:ea typeface="Consolas"/>
                <a:cs typeface="Consolas"/>
                <a:sym typeface="Consolas"/>
              </a:rPr>
              <a:t> x + 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 smtClean="0"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pPr marL="0" indent="0">
              <a:lnSpc>
                <a:spcPct val="100000"/>
              </a:lnSpc>
              <a:buNone/>
            </a:pP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100000"/>
              </a:lnSpc>
              <a:spcBef>
                <a:spcPts val="1333"/>
              </a:spcBef>
              <a:buNone/>
            </a:pPr>
            <a:r>
              <a:rPr lang="en-US" sz="2400" dirty="0" smtClean="0">
                <a:latin typeface="Consolas"/>
                <a:ea typeface="Consolas"/>
                <a:cs typeface="Consolas"/>
                <a:sym typeface="Consolas"/>
              </a:rPr>
              <a:t>lemma</a:t>
            </a:r>
            <a:r>
              <a:rPr lang="en" sz="2400" dirty="0" smtClean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400" dirty="0" err="1" smtClean="0">
                <a:latin typeface="Consolas"/>
                <a:ea typeface="Consolas"/>
                <a:cs typeface="Consolas"/>
                <a:sym typeface="Consolas"/>
              </a:rPr>
              <a:t>AddLemma</a:t>
            </a:r>
            <a:r>
              <a:rPr lang="en" sz="2400" dirty="0" smtClean="0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2400" dirty="0" smtClean="0">
                <a:latin typeface="Consolas"/>
                <a:ea typeface="Consolas"/>
                <a:cs typeface="Consolas"/>
                <a:sym typeface="Consolas"/>
              </a:rPr>
              <a:t>x: </a:t>
            </a:r>
            <a:r>
              <a:rPr lang="en-US" sz="2400" dirty="0" err="1" smtClean="0">
                <a:latin typeface="Consolas"/>
                <a:ea typeface="Consolas"/>
                <a:cs typeface="Consolas"/>
                <a:sym typeface="Consolas"/>
              </a:rPr>
              <a:t>nat</a:t>
            </a:r>
            <a:r>
              <a:rPr lang="en-US" sz="2400" dirty="0" smtClean="0"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-US" sz="2400" dirty="0" err="1" smtClean="0">
                <a:latin typeface="Consolas"/>
                <a:ea typeface="Consolas"/>
                <a:cs typeface="Consolas"/>
                <a:sym typeface="Consolas"/>
              </a:rPr>
              <a:t>y:nat</a:t>
            </a:r>
            <a:r>
              <a:rPr lang="en" sz="2400" dirty="0" smtClean="0">
                <a:latin typeface="Consolas"/>
                <a:ea typeface="Consolas"/>
                <a:cs typeface="Consolas"/>
                <a:sym typeface="Consolas"/>
              </a:rPr>
              <a:t>) </a:t>
            </a:r>
            <a:r>
              <a:rPr lang="en" sz="2400" b="1" dirty="0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rPr>
              <a:t>returns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400" dirty="0" smtClean="0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2400" dirty="0" err="1" smtClean="0">
                <a:latin typeface="Consolas"/>
                <a:ea typeface="Consolas"/>
                <a:cs typeface="Consolas"/>
                <a:sym typeface="Consolas"/>
              </a:rPr>
              <a:t>result:nat</a:t>
            </a:r>
            <a:r>
              <a:rPr lang="en-US" sz="2400" dirty="0" smtClean="0">
                <a:latin typeface="Consolas"/>
                <a:ea typeface="Consolas"/>
                <a:cs typeface="Consolas"/>
                <a:sym typeface="Consolas"/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400" dirty="0" smtClean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 dirty="0" smtClean="0">
                <a:latin typeface="Consolas"/>
                <a:ea typeface="Consolas"/>
                <a:cs typeface="Consolas"/>
                <a:sym typeface="Consolas"/>
              </a:rPr>
              <a:t>ensures 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result </a:t>
            </a:r>
            <a:r>
              <a:rPr lang="en-US" sz="2400" dirty="0" smtClean="0">
                <a:latin typeface="Consolas"/>
                <a:ea typeface="Consolas"/>
                <a:cs typeface="Consolas"/>
                <a:sym typeface="Consolas"/>
              </a:rPr>
              <a:t>== Add(</a:t>
            </a:r>
            <a:r>
              <a:rPr lang="en-US" sz="2400" dirty="0" err="1" smtClean="0">
                <a:latin typeface="Consolas"/>
                <a:ea typeface="Consolas"/>
                <a:cs typeface="Consolas"/>
                <a:sym typeface="Consolas"/>
              </a:rPr>
              <a:t>x,y</a:t>
            </a:r>
            <a:r>
              <a:rPr lang="en-US" sz="2400" dirty="0" smtClean="0">
                <a:latin typeface="Consolas"/>
                <a:ea typeface="Consolas"/>
                <a:cs typeface="Consolas"/>
                <a:sym typeface="Consolas"/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" sz="2400" dirty="0" smtClean="0"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lang="en-US" sz="2400" dirty="0" smtClean="0">
                <a:latin typeface="Consolas"/>
                <a:ea typeface="Consolas"/>
                <a:cs typeface="Consolas"/>
                <a:sym typeface="Consolas"/>
              </a:rPr>
              <a:t>result</a:t>
            </a:r>
            <a:r>
              <a:rPr lang="en" sz="2400" dirty="0" smtClean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:= </a:t>
            </a:r>
            <a:r>
              <a:rPr lang="en-US" sz="2400" dirty="0" err="1" smtClean="0">
                <a:latin typeface="Consolas"/>
                <a:ea typeface="Consolas"/>
                <a:cs typeface="Consolas"/>
                <a:sym typeface="Consolas"/>
              </a:rPr>
              <a:t>x+y</a:t>
            </a:r>
            <a:r>
              <a:rPr lang="en" sz="2400" dirty="0" smtClean="0"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2400" dirty="0" smtClean="0"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0" name="Google Shape;70;p1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431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4"/>
          <p:cNvSpPr txBox="1">
            <a:spLocks noGrp="1"/>
          </p:cNvSpPr>
          <p:nvPr>
            <p:ph type="body" idx="1"/>
          </p:nvPr>
        </p:nvSpPr>
        <p:spPr>
          <a:xfrm>
            <a:off x="2654500" y="1536633"/>
            <a:ext cx="91220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indent="-474121">
              <a:lnSpc>
                <a:spcPct val="100000"/>
              </a:lnSpc>
              <a:buClr>
                <a:srgbClr val="000000"/>
              </a:buClr>
              <a:buSzPts val="2000"/>
            </a:pPr>
            <a:r>
              <a:rPr lang="en" sz="2667" dirty="0">
                <a:solidFill>
                  <a:srgbClr val="000000"/>
                </a:solidFill>
              </a:rPr>
              <a:t>Shorter operators have higher precedence</a:t>
            </a:r>
            <a:br>
              <a:rPr lang="en" sz="2667" dirty="0">
                <a:solidFill>
                  <a:srgbClr val="000000"/>
                </a:solidFill>
              </a:rPr>
            </a:br>
            <a:r>
              <a:rPr lang="en" sz="2667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P(x) &amp;&amp; Q(x) ==&gt; R(S)</a:t>
            </a:r>
            <a:endParaRPr sz="2667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474121">
              <a:lnSpc>
                <a:spcPct val="100000"/>
              </a:lnSpc>
              <a:buClr>
                <a:srgbClr val="000000"/>
              </a:buClr>
              <a:buSzPts val="2000"/>
            </a:pPr>
            <a:endParaRPr lang="en-US" sz="2667" dirty="0" smtClean="0">
              <a:solidFill>
                <a:srgbClr val="000000"/>
              </a:solidFill>
            </a:endParaRPr>
          </a:p>
          <a:p>
            <a:pPr indent="-474121">
              <a:lnSpc>
                <a:spcPct val="100000"/>
              </a:lnSpc>
              <a:buClr>
                <a:srgbClr val="000000"/>
              </a:buClr>
              <a:buSzPts val="2000"/>
            </a:pPr>
            <a:r>
              <a:rPr lang="en" sz="2667" dirty="0" smtClean="0">
                <a:solidFill>
                  <a:srgbClr val="000000"/>
                </a:solidFill>
              </a:rPr>
              <a:t>Bulleted </a:t>
            </a:r>
            <a:r>
              <a:rPr lang="en" sz="2667" dirty="0">
                <a:solidFill>
                  <a:srgbClr val="000000"/>
                </a:solidFill>
              </a:rPr>
              <a:t>conjunctions / </a:t>
            </a:r>
            <a:r>
              <a:rPr lang="en" sz="2667" dirty="0" smtClean="0">
                <a:solidFill>
                  <a:srgbClr val="000000"/>
                </a:solidFill>
              </a:rPr>
              <a:t>disjunctions</a:t>
            </a:r>
            <a:endParaRPr sz="2667" dirty="0">
              <a:solidFill>
                <a:srgbClr val="00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2667" dirty="0">
                <a:solidFill>
                  <a:srgbClr val="000000"/>
                </a:solidFill>
              </a:rPr>
              <a:t>    </a:t>
            </a:r>
            <a:r>
              <a:rPr lang="en-US" sz="2667" dirty="0" smtClean="0">
                <a:solidFill>
                  <a:srgbClr val="000000"/>
                </a:solidFill>
              </a:rPr>
              <a:t> </a:t>
            </a:r>
            <a:r>
              <a:rPr lang="en" sz="2667" dirty="0" smtClean="0">
                <a:solidFill>
                  <a:srgbClr val="9900FF"/>
                </a:solidFill>
                <a:latin typeface="Consolas"/>
                <a:ea typeface="Consolas"/>
                <a:cs typeface="Consolas"/>
                <a:sym typeface="Consolas"/>
              </a:rPr>
              <a:t>&amp;&amp;</a:t>
            </a:r>
            <a:r>
              <a:rPr lang="en" sz="2667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2667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P(x)</a:t>
            </a:r>
            <a:endParaRPr sz="2667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2667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&amp;&amp;  Q(y)</a:t>
            </a:r>
            <a:endParaRPr sz="2667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2667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&amp;&amp;  R(x) ==&gt; S(y)</a:t>
            </a:r>
            <a:endParaRPr sz="2667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2667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&amp;&amp;  T(x, y)</a:t>
            </a:r>
            <a:endParaRPr sz="2667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100000"/>
              </a:lnSpc>
              <a:buNone/>
            </a:pPr>
            <a:endParaRPr sz="2667" dirty="0">
              <a:solidFill>
                <a:srgbClr val="000000"/>
              </a:solidFill>
            </a:endParaRPr>
          </a:p>
          <a:p>
            <a:pPr indent="-474121">
              <a:lnSpc>
                <a:spcPct val="100000"/>
              </a:lnSpc>
              <a:buClr>
                <a:srgbClr val="000000"/>
              </a:buClr>
              <a:buSzPts val="2000"/>
            </a:pPr>
            <a:r>
              <a:rPr lang="en" sz="2667" dirty="0">
                <a:solidFill>
                  <a:srgbClr val="000000"/>
                </a:solidFill>
              </a:rPr>
              <a:t>Parentheses are a good idea around</a:t>
            </a:r>
            <a:br>
              <a:rPr lang="en" sz="2667" dirty="0">
                <a:solidFill>
                  <a:srgbClr val="000000"/>
                </a:solidFill>
              </a:rPr>
            </a:br>
            <a:r>
              <a:rPr lang="en" sz="2667" b="1" dirty="0" err="1">
                <a:solidFill>
                  <a:srgbClr val="000000"/>
                </a:solidFill>
              </a:rPr>
              <a:t>forall</a:t>
            </a:r>
            <a:r>
              <a:rPr lang="en" sz="2667" dirty="0">
                <a:solidFill>
                  <a:srgbClr val="000000"/>
                </a:solidFill>
              </a:rPr>
              <a:t>, </a:t>
            </a:r>
            <a:r>
              <a:rPr lang="en" sz="2667" b="1" dirty="0">
                <a:solidFill>
                  <a:srgbClr val="000000"/>
                </a:solidFill>
              </a:rPr>
              <a:t>exists</a:t>
            </a:r>
            <a:r>
              <a:rPr lang="en" sz="2667" dirty="0">
                <a:solidFill>
                  <a:srgbClr val="000000"/>
                </a:solidFill>
              </a:rPr>
              <a:t>,</a:t>
            </a:r>
            <a:r>
              <a:rPr lang="en" sz="2667" b="1" dirty="0">
                <a:solidFill>
                  <a:srgbClr val="000000"/>
                </a:solidFill>
              </a:rPr>
              <a:t> ==&gt;</a:t>
            </a:r>
            <a:endParaRPr sz="2667" dirty="0">
              <a:solidFill>
                <a:srgbClr val="000000"/>
              </a:solidFill>
            </a:endParaRPr>
          </a:p>
          <a:p>
            <a:pPr marL="0" indent="0">
              <a:spcAft>
                <a:spcPts val="2133"/>
              </a:spcAft>
              <a:buNone/>
            </a:pPr>
            <a:endParaRPr sz="2667" dirty="0">
              <a:solidFill>
                <a:srgbClr val="000000"/>
              </a:solidFill>
            </a:endParaRPr>
          </a:p>
        </p:txBody>
      </p:sp>
      <p:sp>
        <p:nvSpPr>
          <p:cNvPr id="162" name="Google Shape;162;p2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" dirty="0"/>
              <a:t>Boolean operators</a:t>
            </a:r>
            <a:endParaRPr dirty="0"/>
          </a:p>
        </p:txBody>
      </p:sp>
      <p:sp>
        <p:nvSpPr>
          <p:cNvPr id="163" name="Google Shape;163;p2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7092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" sz="2667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!</a:t>
            </a:r>
            <a:endParaRPr sz="2667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2667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&amp;&amp;</a:t>
            </a:r>
            <a:endParaRPr sz="2667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2667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||</a:t>
            </a:r>
            <a:endParaRPr sz="2667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2667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==</a:t>
            </a:r>
            <a:endParaRPr sz="2667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2667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==&gt;</a:t>
            </a:r>
            <a:endParaRPr sz="2667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2667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&lt;==&gt;</a:t>
            </a:r>
            <a:endParaRPr sz="2667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2667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forall</a:t>
            </a:r>
            <a:endParaRPr sz="2667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2667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exists</a:t>
            </a:r>
            <a:endParaRPr sz="2667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65" name="Google Shape;165;p2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5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EECS498-008</a:t>
            </a:r>
          </a:p>
        </p:txBody>
      </p:sp>
      <p:sp>
        <p:nvSpPr>
          <p:cNvPr id="7" name="Rectangle 6"/>
          <p:cNvSpPr/>
          <p:nvPr/>
        </p:nvSpPr>
        <p:spPr>
          <a:xfrm>
            <a:off x="3413760" y="3243364"/>
            <a:ext cx="6096000" cy="173406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buSzPts val="1800"/>
            </a:pPr>
            <a:r>
              <a:rPr lang="uk-UA" sz="2667" dirty="0" smtClean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667" dirty="0" smtClean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(    )</a:t>
            </a:r>
            <a:endParaRPr lang="uk-UA" sz="2667" dirty="0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buSzPts val="1800"/>
            </a:pPr>
            <a:r>
              <a:rPr lang="uk-UA" sz="2667" dirty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667" dirty="0" smtClean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(    )</a:t>
            </a:r>
            <a:endParaRPr lang="uk-UA" sz="2667" dirty="0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buSzPts val="1800"/>
            </a:pPr>
            <a:r>
              <a:rPr lang="uk-UA" sz="2667" dirty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667" dirty="0" smtClean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(             )</a:t>
            </a:r>
            <a:endParaRPr lang="uk-UA" sz="2667" dirty="0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buSzPts val="1800"/>
            </a:pPr>
            <a:r>
              <a:rPr lang="en-US" sz="2667" dirty="0" smtClean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 (       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13760" y="3243364"/>
            <a:ext cx="6096000" cy="173406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buSzPts val="1800"/>
            </a:pPr>
            <a:r>
              <a:rPr lang="uk-UA" sz="2667" dirty="0" smtClean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667" dirty="0" smtClean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lvl="0">
              <a:buSzPts val="1800"/>
            </a:pPr>
            <a:endParaRPr lang="en-US" sz="2667" dirty="0">
              <a:solidFill>
                <a:srgbClr val="0000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buSzPts val="1800"/>
            </a:pPr>
            <a:r>
              <a:rPr lang="en-US" sz="2667" dirty="0" smtClean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      )   (    </a:t>
            </a:r>
            <a:endParaRPr lang="uk-UA" sz="2667" dirty="0">
              <a:solidFill>
                <a:srgbClr val="0000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buSzPts val="1800"/>
            </a:pPr>
            <a:r>
              <a:rPr lang="en-US" sz="2667" dirty="0" smtClean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         )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0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4" grpId="0"/>
      <p:bldP spid="1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" dirty="0"/>
              <a:t>Quantifier </a:t>
            </a:r>
            <a:r>
              <a:rPr lang="en" dirty="0" smtClean="0"/>
              <a:t>syntax</a:t>
            </a:r>
            <a:r>
              <a:rPr lang="en-US" dirty="0" smtClean="0"/>
              <a:t>: </a:t>
            </a:r>
            <a:r>
              <a:rPr lang="en-US" dirty="0" err="1" smtClean="0"/>
              <a:t>forall</a:t>
            </a:r>
            <a:endParaRPr dirty="0"/>
          </a:p>
        </p:txBody>
      </p:sp>
      <p:sp>
        <p:nvSpPr>
          <p:cNvPr id="179" name="Google Shape;179;p26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" dirty="0" err="1">
                <a:solidFill>
                  <a:srgbClr val="8343E2"/>
                </a:solidFill>
                <a:latin typeface="Consolas"/>
                <a:ea typeface="Consolas"/>
                <a:cs typeface="Consolas"/>
                <a:sym typeface="Consolas"/>
              </a:rPr>
              <a:t>forall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a </a:t>
            </a:r>
            <a:r>
              <a:rPr lang="en" dirty="0">
                <a:solidFill>
                  <a:srgbClr val="8343E2"/>
                </a:solidFill>
                <a:latin typeface="Consolas"/>
                <a:ea typeface="Consolas"/>
                <a:cs typeface="Consolas"/>
                <a:sym typeface="Consolas"/>
              </a:rPr>
              <a:t>::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P(a)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spcBef>
                <a:spcPts val="2133"/>
              </a:spcBef>
              <a:buNone/>
            </a:pPr>
            <a:r>
              <a:rPr lang="en" dirty="0" err="1">
                <a:solidFill>
                  <a:srgbClr val="8343E2"/>
                </a:solidFill>
                <a:latin typeface="Consolas"/>
                <a:ea typeface="Consolas"/>
                <a:cs typeface="Consolas"/>
                <a:sym typeface="Consolas"/>
              </a:rPr>
              <a:t>forall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a </a:t>
            </a:r>
            <a:r>
              <a:rPr lang="en" dirty="0">
                <a:solidFill>
                  <a:srgbClr val="8343E2"/>
                </a:solidFill>
                <a:latin typeface="Consolas"/>
                <a:ea typeface="Consolas"/>
                <a:cs typeface="Consolas"/>
                <a:sym typeface="Consolas"/>
              </a:rPr>
              <a:t>::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Q(a) ==&gt; R(a)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spcBef>
                <a:spcPts val="2133"/>
              </a:spcBef>
              <a:buNone/>
            </a:pPr>
            <a:r>
              <a:rPr lang="en" dirty="0" err="1">
                <a:solidFill>
                  <a:srgbClr val="8343E2"/>
                </a:solidFill>
                <a:latin typeface="Consolas"/>
                <a:ea typeface="Consolas"/>
                <a:cs typeface="Consolas"/>
                <a:sym typeface="Consolas"/>
              </a:rPr>
              <a:t>forall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a </a:t>
            </a:r>
            <a:r>
              <a:rPr lang="en" dirty="0">
                <a:solidFill>
                  <a:srgbClr val="8343E2"/>
                </a:solidFill>
                <a:latin typeface="Consolas"/>
                <a:ea typeface="Consolas"/>
                <a:cs typeface="Consolas"/>
                <a:sym typeface="Consolas"/>
              </a:rPr>
              <a:t>|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Q(a) </a:t>
            </a:r>
            <a:r>
              <a:rPr lang="en" dirty="0">
                <a:solidFill>
                  <a:srgbClr val="8343E2"/>
                </a:solidFill>
                <a:latin typeface="Consolas"/>
                <a:ea typeface="Consolas"/>
                <a:cs typeface="Consolas"/>
                <a:sym typeface="Consolas"/>
              </a:rPr>
              <a:t>::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R(a</a:t>
            </a:r>
            <a:r>
              <a:rPr lang="en" dirty="0" smtClean="0">
                <a:latin typeface="Consolas"/>
                <a:ea typeface="Consolas"/>
                <a:cs typeface="Consolas"/>
                <a:sym typeface="Consolas"/>
              </a:rPr>
              <a:t>)</a:t>
            </a:r>
            <a:endParaRPr lang="en-US" dirty="0" smtClean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spcBef>
                <a:spcPts val="2133"/>
              </a:spcBef>
              <a:buNone/>
            </a:pPr>
            <a:r>
              <a:rPr lang="en-US" dirty="0" smtClean="0">
                <a:latin typeface="Consolas"/>
                <a:ea typeface="Consolas"/>
                <a:cs typeface="Consolas"/>
                <a:sym typeface="Consolas"/>
              </a:rPr>
              <a:t>Example: assert </a:t>
            </a:r>
            <a:r>
              <a:rPr lang="en-US" dirty="0" err="1" smtClean="0">
                <a:latin typeface="Consolas"/>
                <a:ea typeface="Consolas"/>
                <a:cs typeface="Consolas"/>
                <a:sym typeface="Consolas"/>
              </a:rPr>
              <a:t>forall</a:t>
            </a:r>
            <a:r>
              <a:rPr lang="en-US" dirty="0" smtClean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dirty="0" err="1" smtClean="0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-US" dirty="0" smtClean="0">
                <a:latin typeface="Consolas"/>
                <a:ea typeface="Consolas"/>
                <a:cs typeface="Consolas"/>
                <a:sym typeface="Consolas"/>
              </a:rPr>
              <a:t> | 0 &lt; </a:t>
            </a:r>
            <a:r>
              <a:rPr lang="en-US" dirty="0" err="1" smtClean="0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-US" dirty="0" smtClean="0">
                <a:latin typeface="Consolas"/>
                <a:ea typeface="Consolas"/>
                <a:cs typeface="Consolas"/>
                <a:sym typeface="Consolas"/>
              </a:rPr>
              <a:t> &lt; 3 :: </a:t>
            </a:r>
            <a:r>
              <a:rPr lang="en-US" dirty="0" err="1" smtClean="0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-US" dirty="0" smtClean="0"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lang="en-US" dirty="0" err="1" smtClean="0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-US" dirty="0" smtClean="0">
                <a:latin typeface="Consolas"/>
                <a:ea typeface="Consolas"/>
                <a:cs typeface="Consolas"/>
                <a:sym typeface="Consolas"/>
              </a:rPr>
              <a:t> &lt; 9;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spcBef>
                <a:spcPts val="2133"/>
              </a:spcBef>
              <a:buNone/>
            </a:pPr>
            <a:r>
              <a:rPr lang="en" dirty="0" err="1">
                <a:solidFill>
                  <a:srgbClr val="8343E2"/>
                </a:solidFill>
                <a:latin typeface="Consolas"/>
                <a:ea typeface="Consolas"/>
                <a:cs typeface="Consolas"/>
                <a:sym typeface="Consolas"/>
              </a:rPr>
              <a:t>forall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a </a:t>
            </a:r>
            <a:r>
              <a:rPr lang="en" dirty="0">
                <a:solidFill>
                  <a:srgbClr val="8343E2"/>
                </a:solidFill>
                <a:latin typeface="Consolas"/>
                <a:ea typeface="Consolas"/>
                <a:cs typeface="Consolas"/>
                <a:sym typeface="Consolas"/>
              </a:rPr>
              <a:t>|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Q(a)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ensures R(a)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{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}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80" name="Google Shape;180;p26"/>
          <p:cNvSpPr/>
          <p:nvPr/>
        </p:nvSpPr>
        <p:spPr>
          <a:xfrm>
            <a:off x="5406300" y="1685251"/>
            <a:ext cx="311600" cy="17440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81" name="Google Shape;181;p26"/>
          <p:cNvSpPr/>
          <p:nvPr/>
        </p:nvSpPr>
        <p:spPr>
          <a:xfrm>
            <a:off x="5472800" y="4286846"/>
            <a:ext cx="311600" cy="16212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82" name="Google Shape;182;p26"/>
          <p:cNvSpPr txBox="1"/>
          <p:nvPr/>
        </p:nvSpPr>
        <p:spPr>
          <a:xfrm>
            <a:off x="5784400" y="2280433"/>
            <a:ext cx="6407600" cy="6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>
                <a:solidFill>
                  <a:srgbClr val="0000FF"/>
                </a:solidFill>
              </a:rPr>
              <a:t>expression forms</a:t>
            </a:r>
            <a:endParaRPr sz="2400">
              <a:solidFill>
                <a:srgbClr val="0000FF"/>
              </a:solidFill>
            </a:endParaRPr>
          </a:p>
        </p:txBody>
      </p:sp>
      <p:sp>
        <p:nvSpPr>
          <p:cNvPr id="183" name="Google Shape;183;p26"/>
          <p:cNvSpPr txBox="1"/>
          <p:nvPr/>
        </p:nvSpPr>
        <p:spPr>
          <a:xfrm>
            <a:off x="5717900" y="4824646"/>
            <a:ext cx="6407600" cy="6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>
                <a:solidFill>
                  <a:srgbClr val="0000FF"/>
                </a:solidFill>
              </a:rPr>
              <a:t>statement form</a:t>
            </a:r>
            <a:endParaRPr sz="2400">
              <a:solidFill>
                <a:srgbClr val="0000FF"/>
              </a:solidFill>
            </a:endParaRPr>
          </a:p>
        </p:txBody>
      </p:sp>
      <p:sp>
        <p:nvSpPr>
          <p:cNvPr id="184" name="Google Shape;184;p2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6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EECS498-008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6096000" y="1084767"/>
            <a:ext cx="4376928" cy="529504"/>
          </a:xfrm>
          <a:prstGeom prst="wedgeRoundRectCallout">
            <a:avLst>
              <a:gd name="adj1" fmla="val -141397"/>
              <a:gd name="adj2" fmla="val 70489"/>
              <a:gd name="adj3" fmla="val 16667"/>
            </a:avLst>
          </a:prstGeom>
          <a:solidFill>
            <a:schemeClr val="bg1">
              <a:alpha val="91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dirty="0" smtClean="0">
                <a:solidFill>
                  <a:prstClr val="black"/>
                </a:solidFill>
              </a:rPr>
              <a:t>The type of </a:t>
            </a:r>
            <a:r>
              <a:rPr lang="en-US" sz="2400" b="1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sz="2400" dirty="0" smtClean="0">
                <a:solidFill>
                  <a:prstClr val="black"/>
                </a:solidFill>
              </a:rPr>
              <a:t> is typically inferred</a:t>
            </a:r>
            <a:endParaRPr lang="en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25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" grpId="0" animBg="1"/>
      <p:bldP spid="183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" dirty="0"/>
              <a:t>Quantifier </a:t>
            </a:r>
            <a:r>
              <a:rPr lang="en" dirty="0" smtClean="0"/>
              <a:t>syntax</a:t>
            </a:r>
            <a:r>
              <a:rPr lang="en-US" dirty="0" smtClean="0"/>
              <a:t>: exists</a:t>
            </a:r>
            <a:endParaRPr dirty="0"/>
          </a:p>
        </p:txBody>
      </p:sp>
      <p:sp>
        <p:nvSpPr>
          <p:cNvPr id="179" name="Google Shape;179;p26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-US" sz="2600" dirty="0" err="1" smtClean="0">
                <a:latin typeface="Consolas"/>
                <a:ea typeface="Consolas"/>
                <a:cs typeface="Consolas"/>
                <a:sym typeface="Consolas"/>
              </a:rPr>
              <a:t>forall’s</a:t>
            </a:r>
            <a:r>
              <a:rPr lang="en-US" dirty="0" smtClean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dirty="0" smtClean="0">
                <a:ea typeface="Consolas"/>
                <a:cs typeface="Consolas"/>
                <a:sym typeface="Consolas"/>
              </a:rPr>
              <a:t>evil twin</a:t>
            </a:r>
          </a:p>
          <a:p>
            <a:pPr marL="0" indent="0">
              <a:buNone/>
            </a:pPr>
            <a:endParaRPr lang="en-US" dirty="0" smtClean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-US" dirty="0" smtClean="0">
                <a:latin typeface="Consolas"/>
                <a:ea typeface="Consolas"/>
                <a:cs typeface="Consolas"/>
                <a:sym typeface="Consolas"/>
              </a:rPr>
              <a:t>exists </a:t>
            </a:r>
            <a:r>
              <a:rPr lang="en" dirty="0" smtClean="0">
                <a:latin typeface="Consolas"/>
                <a:ea typeface="Consolas"/>
                <a:cs typeface="Consolas"/>
                <a:sym typeface="Consolas"/>
              </a:rPr>
              <a:t>a 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:: </a:t>
            </a:r>
            <a:r>
              <a:rPr lang="en" dirty="0" smtClean="0">
                <a:latin typeface="Consolas"/>
                <a:ea typeface="Consolas"/>
                <a:cs typeface="Consolas"/>
                <a:sym typeface="Consolas"/>
              </a:rPr>
              <a:t>P(a)</a:t>
            </a:r>
            <a:endParaRPr lang="en-US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endParaRPr lang="en-US" dirty="0" smtClean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-US" dirty="0" smtClean="0">
                <a:ea typeface="Consolas"/>
                <a:cs typeface="Consolas"/>
                <a:sym typeface="Consolas"/>
              </a:rPr>
              <a:t>E.g. exists </a:t>
            </a:r>
            <a:r>
              <a:rPr lang="en-US" dirty="0" err="1" smtClean="0">
                <a:ea typeface="Consolas"/>
                <a:cs typeface="Consolas"/>
                <a:sym typeface="Consolas"/>
              </a:rPr>
              <a:t>n:nat</a:t>
            </a:r>
            <a:r>
              <a:rPr lang="en-US" dirty="0" smtClean="0">
                <a:ea typeface="Consolas"/>
                <a:cs typeface="Consolas"/>
                <a:sym typeface="Consolas"/>
              </a:rPr>
              <a:t> :: 2*n == 4</a:t>
            </a:r>
          </a:p>
          <a:p>
            <a:pPr marL="0" indent="0">
              <a:buNone/>
            </a:pPr>
            <a:endParaRPr lang="en-US" dirty="0"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-US" dirty="0" smtClean="0">
                <a:ea typeface="Consolas"/>
                <a:cs typeface="Consolas"/>
                <a:sym typeface="Consolas"/>
              </a:rPr>
              <a:t>Dafny </a:t>
            </a:r>
            <a:r>
              <a:rPr lang="en-US" dirty="0" smtClean="0">
                <a:solidFill>
                  <a:srgbClr val="0000FF"/>
                </a:solidFill>
                <a:ea typeface="Consolas"/>
                <a:cs typeface="Consolas"/>
                <a:sym typeface="Consolas"/>
              </a:rPr>
              <a:t>cannot prove exists</a:t>
            </a:r>
            <a:r>
              <a:rPr lang="en-US" dirty="0" smtClean="0">
                <a:ea typeface="Consolas"/>
                <a:cs typeface="Consolas"/>
                <a:sym typeface="Consolas"/>
              </a:rPr>
              <a:t> without a </a:t>
            </a:r>
            <a:r>
              <a:rPr lang="en-US" dirty="0" smtClean="0">
                <a:solidFill>
                  <a:srgbClr val="0000FF"/>
                </a:solidFill>
                <a:ea typeface="Consolas"/>
                <a:cs typeface="Consolas"/>
                <a:sym typeface="Consolas"/>
              </a:rPr>
              <a:t>witness</a:t>
            </a:r>
            <a:endParaRPr lang="en-US" dirty="0">
              <a:solidFill>
                <a:srgbClr val="0000FF"/>
              </a:solidFill>
              <a:ea typeface="Consolas"/>
              <a:cs typeface="Consolas"/>
              <a:sym typeface="Consolas"/>
            </a:endParaRPr>
          </a:p>
        </p:txBody>
      </p:sp>
      <p:sp>
        <p:nvSpPr>
          <p:cNvPr id="184" name="Google Shape;184;p2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7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EECS498-008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0441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3"/>
          <p:cNvSpPr txBox="1">
            <a:spLocks noGrp="1"/>
          </p:cNvSpPr>
          <p:nvPr>
            <p:ph type="body" idx="1"/>
          </p:nvPr>
        </p:nvSpPr>
        <p:spPr>
          <a:xfrm>
            <a:off x="326633" y="459600"/>
            <a:ext cx="11360800" cy="5938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predicate Human(a: Thing) // Empty body ==&gt; axiom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predicate Mortal(a: Thing)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lemma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HumansAreMortal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()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ensures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forall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a </a:t>
            </a:r>
            <a:r>
              <a:rPr lang="en-US" dirty="0" smtClean="0">
                <a:latin typeface="Consolas"/>
                <a:ea typeface="Consolas"/>
                <a:cs typeface="Consolas"/>
                <a:sym typeface="Consolas"/>
              </a:rPr>
              <a:t>|</a:t>
            </a:r>
            <a:r>
              <a:rPr lang="en" dirty="0" smtClean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dirty="0"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Human(a) </a:t>
            </a:r>
            <a:r>
              <a:rPr lang="en-US" dirty="0" smtClean="0"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::</a:t>
            </a:r>
            <a:r>
              <a:rPr lang="en" dirty="0" smtClean="0"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dirty="0"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Mortal(a)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// axiom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lemma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MortalPhilosopher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socrates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: Thing)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requires Human(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socrates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)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ensures Mortal(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socrates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)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{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assert Human(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socrates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);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HumansAreMortal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();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assert Mortal(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socrates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);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}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endParaRPr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55" name="Google Shape;155;p2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8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EECS498-008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0811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">
                <a:solidFill>
                  <a:srgbClr val="9900FF"/>
                </a:solidFill>
              </a:rPr>
              <a:t>if</a:t>
            </a:r>
            <a:r>
              <a:rPr lang="en"/>
              <a:t>-</a:t>
            </a:r>
            <a:r>
              <a:rPr lang="en">
                <a:solidFill>
                  <a:srgbClr val="9900FF"/>
                </a:solidFill>
              </a:rPr>
              <a:t>then</a:t>
            </a:r>
            <a:r>
              <a:rPr lang="en"/>
              <a:t>-</a:t>
            </a:r>
            <a:r>
              <a:rPr lang="en">
                <a:solidFill>
                  <a:srgbClr val="9900FF"/>
                </a:solidFill>
              </a:rPr>
              <a:t>else</a:t>
            </a:r>
            <a:r>
              <a:rPr lang="en"/>
              <a:t> expressions</a:t>
            </a:r>
            <a:endParaRPr dirty="0"/>
          </a:p>
        </p:txBody>
      </p:sp>
      <p:sp>
        <p:nvSpPr>
          <p:cNvPr id="170" name="Google Shape;170;p2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if a &lt; b then P(a) else P(b)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spcBef>
                <a:spcPts val="2133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&lt;==&gt;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r>
              <a:rPr lang="en" sz="2667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a &lt; b &amp;&amp; P(a) </a:t>
            </a:r>
            <a:r>
              <a:rPr lang="en" sz="2667"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|| </a:t>
            </a:r>
            <a:r>
              <a:rPr lang="en" sz="2667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!(a &lt; b) &amp;&amp; P(b) </a:t>
            </a:r>
            <a:r>
              <a:rPr lang="en" sz="2667">
                <a:latin typeface="Consolas"/>
                <a:ea typeface="Consolas"/>
                <a:cs typeface="Consolas"/>
                <a:sym typeface="Consolas"/>
              </a:rPr>
              <a:t>)</a:t>
            </a:r>
            <a:endParaRPr sz="2667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EECS498-008</a:t>
            </a:r>
            <a:endParaRPr lang="en-US" dirty="0" smtClean="0"/>
          </a:p>
        </p:txBody>
      </p:sp>
      <p:sp>
        <p:nvSpPr>
          <p:cNvPr id="172" name="Google Shape;172;p2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9</a:t>
            </a:fld>
            <a:endParaRPr/>
          </a:p>
        </p:txBody>
      </p:sp>
      <p:sp>
        <p:nvSpPr>
          <p:cNvPr id="173" name="Google Shape;173;p25"/>
          <p:cNvSpPr txBox="1">
            <a:spLocks noGrp="1"/>
          </p:cNvSpPr>
          <p:nvPr>
            <p:ph type="body" idx="4294967295"/>
          </p:nvPr>
        </p:nvSpPr>
        <p:spPr>
          <a:xfrm>
            <a:off x="926592" y="4002088"/>
            <a:ext cx="9448800" cy="217487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" u="sng"/>
              <a:t>If-then-else expressions work with other types:</a:t>
            </a:r>
            <a:endParaRPr u="sng" dirty="0"/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if a &lt; b then a + 1 else b - 3</a:t>
            </a:r>
            <a:endParaRPr sz="2667" dirty="0">
              <a:latin typeface="Consolas"/>
              <a:ea typeface="Consolas"/>
              <a:cs typeface="Consolas"/>
              <a:sym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44893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ecs498-template" id="{DA77E98E-D022-FA45-992F-2D0DA55B6CD0}" vid="{44C465E8-53DD-E348-BEFB-A5C0044A745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16671</TotalTime>
  <Words>1307</Words>
  <Application>Microsoft Macintosh PowerPoint</Application>
  <PresentationFormat>Widescreen</PresentationFormat>
  <Paragraphs>324</Paragraphs>
  <Slides>22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Calibri</vt:lpstr>
      <vt:lpstr>Calibri Light</vt:lpstr>
      <vt:lpstr>Consolas</vt:lpstr>
      <vt:lpstr>Arial</vt:lpstr>
      <vt:lpstr>Office Theme</vt:lpstr>
      <vt:lpstr>EECS498-008 Formal Verification of Systems Software</vt:lpstr>
      <vt:lpstr>Opacity</vt:lpstr>
      <vt:lpstr>Opacity</vt:lpstr>
      <vt:lpstr>Returning a value</vt:lpstr>
      <vt:lpstr>Boolean operators</vt:lpstr>
      <vt:lpstr>Quantifier syntax: forall</vt:lpstr>
      <vt:lpstr>Quantifier syntax: exists</vt:lpstr>
      <vt:lpstr>PowerPoint Presentation</vt:lpstr>
      <vt:lpstr>if-then-else expressions</vt:lpstr>
      <vt:lpstr>Sets</vt:lpstr>
      <vt:lpstr>Sequences</vt:lpstr>
      <vt:lpstr>Maps</vt:lpstr>
      <vt:lpstr>The var expression</vt:lpstr>
      <vt:lpstr>Algebraic datatypes (“struct” and “union”)</vt:lpstr>
      <vt:lpstr>Checking for types</vt:lpstr>
      <vt:lpstr>Hoare logic composition</vt:lpstr>
      <vt:lpstr>Detour to Imperativeland</vt:lpstr>
      <vt:lpstr>Imperativeland</vt:lpstr>
      <vt:lpstr>Recursion: exporting ensures</vt:lpstr>
      <vt:lpstr>Chapter 1 exercises</vt:lpstr>
      <vt:lpstr>The RULES</vt:lpstr>
      <vt:lpstr>Example: exercise01.dfy</vt:lpstr>
    </vt:vector>
  </TitlesOfParts>
  <Manager/>
  <Company/>
  <LinksUpToDate>false</LinksUpToDate>
  <SharedDoc>false</SharedDoc>
  <HyperlinkBase/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Microsoft Office User</cp:lastModifiedBy>
  <cp:revision>786</cp:revision>
  <dcterms:created xsi:type="dcterms:W3CDTF">2022-08-23T16:51:43Z</dcterms:created>
  <dcterms:modified xsi:type="dcterms:W3CDTF">2022-09-12T05:09:25Z</dcterms:modified>
  <cp:category/>
</cp:coreProperties>
</file>