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8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6" r:id="rId15"/>
    <p:sldId id="269" r:id="rId16"/>
    <p:sldId id="270" r:id="rId17"/>
    <p:sldId id="273" r:id="rId18"/>
    <p:sldId id="274" r:id="rId19"/>
    <p:sldId id="272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343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90"/>
    <p:restoredTop sz="95768"/>
  </p:normalViewPr>
  <p:slideViewPr>
    <p:cSldViewPr snapToGrid="0" snapToObjects="1">
      <p:cViewPr>
        <p:scale>
          <a:sx n="98" d="100"/>
          <a:sy n="98" d="100"/>
        </p:scale>
        <p:origin x="1232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94DD-9FB6-494F-B8B3-0EE71AA7C620}" type="datetimeFigureOut">
              <a:rPr lang="en-US" smtClean="0"/>
              <a:t>10/26/22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35FE-F591-0449-86D0-511DC77A34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1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5FE-F591-0449-86D0-511DC77A34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65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95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35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670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476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9215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223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3157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36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5734-3F61-8B41-A790-DCF6E931E2A1}" type="datetime1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21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F3913CC-8C50-234D-9D07-E64F70910FD4}" type="datetime1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51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7DC7701-105E-0E46-BD08-B9AAE0C0CDE0}" type="datetime1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8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606CD-F101-1743-B1F4-393BE4BF2D89}" type="datetime1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8545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224991" y="375047"/>
            <a:ext cx="9739313" cy="4120478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333375" y="4804172"/>
            <a:ext cx="11525250" cy="8840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333375" y="5679281"/>
            <a:ext cx="11525250" cy="848320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2pPr>
            <a:lvl3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3pPr>
            <a:lvl4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4pPr>
            <a:lvl5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672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07DC4C5-8ED9-E848-AFD4-DFFFD60CE62F}" type="datetime1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31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394614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2" name="Shape 162"/>
          <p:cNvSpPr>
            <a:spLocks noGrp="1"/>
          </p:cNvSpPr>
          <p:nvPr>
            <p:ph type="body" sz="half" idx="1"/>
          </p:nvPr>
        </p:nvSpPr>
        <p:spPr>
          <a:xfrm>
            <a:off x="6334125" y="2241352"/>
            <a:ext cx="5524500" cy="4107656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2672">
                <a:solidFill>
                  <a:srgbClr val="535353"/>
                </a:solidFill>
              </a:defRPr>
            </a:lvl1pPr>
            <a:lvl2pPr>
              <a:lnSpc>
                <a:spcPct val="100000"/>
              </a:lnSpc>
              <a:defRPr sz="2672">
                <a:solidFill>
                  <a:srgbClr val="535353"/>
                </a:solidFill>
              </a:defRPr>
            </a:lvl2pPr>
            <a:lvl3pPr>
              <a:lnSpc>
                <a:spcPct val="100000"/>
              </a:lnSpc>
              <a:defRPr sz="2672">
                <a:solidFill>
                  <a:srgbClr val="535353"/>
                </a:solidFill>
              </a:defRPr>
            </a:lvl3pPr>
            <a:lvl4pPr>
              <a:lnSpc>
                <a:spcPct val="100000"/>
              </a:lnSpc>
              <a:defRPr sz="2672">
                <a:solidFill>
                  <a:srgbClr val="535353"/>
                </a:solidFill>
              </a:defRPr>
            </a:lvl4pPr>
            <a:lvl5pPr>
              <a:lnSpc>
                <a:spcPct val="100000"/>
              </a:lnSpc>
              <a:defRPr sz="2672">
                <a:solidFill>
                  <a:srgbClr val="535353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Shape 16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810057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4AC4CD-2E34-914C-BC8D-EB0635552C90}" type="datetime1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0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927932-5B6A-364D-A7B6-753C8E29CEB4}" type="datetime1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43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A4E889B-4829-5A4F-B48C-A91789AC0806}" type="datetime1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36087B8-60CD-D44C-9674-861A2A83CDD3}" type="datetime1">
              <a:rPr lang="en-US" smtClean="0"/>
              <a:t>10/26/22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2B0529-BBA0-9946-8593-A70B11AFD5BA}" type="datetime1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592928-2C6B-2E48-987F-A135D5DC7702}" type="datetime1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40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B45DC-03A7-954D-AB54-194282C02633}" type="datetime1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BA10CFF-490C-5C4D-A64C-4917207E5BE5}" type="datetime1">
              <a:rPr lang="en-US" smtClean="0"/>
              <a:t>10/26/22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5EC465-D050-3C49-BA38-BE575A3F0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6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400" y="59255"/>
            <a:ext cx="3921407" cy="30587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45941-3E15-1440-AC78-11DA565248A9}" type="datetime1">
              <a:rPr lang="en-US" smtClean="0"/>
              <a:t>10/26/22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716D4-D9A3-F944-BE15-CA0DC0F893A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 smtClean="0"/>
              <a:t>EECS498-008</a:t>
            </a:r>
            <a:endParaRPr lang="en-US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55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4" r:id="rId15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Relationship Id="rId3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EECS498-008</a:t>
            </a:r>
            <a:br>
              <a:rPr lang="en-US" dirty="0" smtClean="0"/>
            </a:br>
            <a:r>
              <a:rPr lang="en-US" dirty="0" smtClean="0"/>
              <a:t>Formal Verification of Systems Software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Material and slides created by</a:t>
            </a:r>
          </a:p>
          <a:p>
            <a:r>
              <a:rPr lang="en-US" dirty="0" smtClean="0"/>
              <a:t>Jon Howell and</a:t>
            </a:r>
            <a:r>
              <a:rPr lang="en-US" dirty="0"/>
              <a:t> </a:t>
            </a:r>
            <a:r>
              <a:rPr lang="en-US" dirty="0" smtClean="0"/>
              <a:t>Manos Kapritsos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59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7835" y="1690688"/>
            <a:ext cx="10435115" cy="4616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51" hangingPunct="0"/>
            <a:r>
              <a:rPr lang="en-US" sz="2400" b="1" dirty="0">
                <a:ea typeface="Calibri Light" charset="0"/>
                <a:cs typeface="Calibri Light" charset="0"/>
                <a:sym typeface="Gill Sans Light"/>
              </a:rPr>
              <a:t>Idea: </a:t>
            </a:r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use a trusted client-facing interface to constrain function</a:t>
            </a:r>
            <a:r>
              <a:rPr lang="en-US" sz="2531" b="1" dirty="0"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  <a:sym typeface="Gill Sans Light"/>
              </a:rPr>
              <a:t>Abstraction()</a:t>
            </a:r>
            <a:endParaRPr lang="en-US" sz="2000" dirty="0">
              <a:latin typeface="Consolas" charset="0"/>
              <a:ea typeface="Consolas" charset="0"/>
              <a:cs typeface="Consolas" charset="0"/>
              <a:sym typeface="Gill Sans Light"/>
            </a:endParaRPr>
          </a:p>
        </p:txBody>
      </p:sp>
      <p:sp>
        <p:nvSpPr>
          <p:cNvPr id="6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Application correspondence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838200" y="2478194"/>
            <a:ext cx="8262937" cy="604838"/>
          </a:xfrm>
        </p:spPr>
        <p:txBody>
          <a:bodyPr/>
          <a:lstStyle/>
          <a:p>
            <a:pPr>
              <a:spcBef>
                <a:spcPts val="703"/>
              </a:spcBef>
            </a:pPr>
            <a:r>
              <a:rPr lang="en-US" sz="2250" dirty="0">
                <a:ea typeface="Calibri Light" charset="0"/>
                <a:cs typeface="Calibri Light" charset="0"/>
              </a:rPr>
              <a:t>Step 1: define a </a:t>
            </a:r>
            <a:r>
              <a:rPr lang="en-US" sz="2250" b="1" dirty="0">
                <a:ea typeface="Calibri Light" charset="0"/>
                <a:cs typeface="Calibri Light" charset="0"/>
              </a:rPr>
              <a:t>trusted interface </a:t>
            </a:r>
            <a:r>
              <a:rPr lang="en-US" sz="2250" dirty="0">
                <a:ea typeface="Calibri Light" charset="0"/>
                <a:cs typeface="Calibri Light" charset="0"/>
              </a:rPr>
              <a:t>that records requests and replies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1266792" y="3016251"/>
            <a:ext cx="8968434" cy="1758879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module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TrustedABI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lvl="0"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  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datatype Variables = Variables(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requests:set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&lt;Input&gt;,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replies:set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&lt;Output&gt;)</a:t>
            </a:r>
          </a:p>
          <a:p>
            <a:pPr lvl="0" algn="l"/>
            <a:endParaRPr lang="en-US" sz="1547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predicate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AcceptRequest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request: Input) { ... }</a:t>
            </a:r>
          </a:p>
          <a:p>
            <a:pPr lvl="0"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predicate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DeliverReply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reply: Output) { ... }</a:t>
            </a:r>
          </a:p>
          <a:p>
            <a:pPr lvl="0"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predicate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ExecuteOp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(c: Constants, v: Variables, v': Variables,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0" algn="l">
              <a:buClr>
                <a:schemeClr val="dk1"/>
              </a:buClr>
              <a:buSzPts val="1100"/>
            </a:pPr>
            <a:r>
              <a:rPr lang="en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  <a:sym typeface="Consolas"/>
              </a:rPr>
              <a:t>}</a:t>
            </a:r>
            <a:endParaRPr lang="en" sz="1547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5664" y="5022323"/>
            <a:ext cx="7776536" cy="806567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// Type of binding variable between Host and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TrustedABI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. </a:t>
            </a:r>
          </a:p>
          <a:p>
            <a:pPr lvl="0"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// Analogous to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Network.MsgOps</a:t>
            </a:r>
            <a:endParaRPr lang="en-US" sz="1547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datatype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=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request:Option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&lt;Input</a:t>
            </a:r>
            <a:r>
              <a:rPr lang="en-US" sz="1547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&gt;, </a:t>
            </a:r>
            <a:r>
              <a:rPr lang="en-US" sz="1547" dirty="0" err="1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reply:Option</a:t>
            </a:r>
            <a:r>
              <a:rPr lang="en-US" sz="1547" dirty="0" smtClean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&lt;Output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&gt;)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F6BC3-153A-D14F-8AA4-8B8DF9B0DB5B}" type="datetime1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9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A</a:t>
            </a:r>
            <a:r>
              <a:rPr lang="en-US" dirty="0" smtClean="0">
                <a:latin typeface="Calibri Light" panose="020F0302020204030204" pitchFamily="34" charset="0"/>
              </a:rPr>
              <a:t>pplication correspondence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943610" y="1997515"/>
            <a:ext cx="8850630" cy="603250"/>
          </a:xfrm>
        </p:spPr>
        <p:txBody>
          <a:bodyPr anchor="ctr">
            <a:noAutofit/>
          </a:bodyPr>
          <a:lstStyle/>
          <a:p>
            <a:pPr>
              <a:spcBef>
                <a:spcPts val="703"/>
              </a:spcBef>
            </a:pPr>
            <a:r>
              <a:rPr lang="en-US" sz="2400" dirty="0">
                <a:ea typeface="Calibri Light" charset="0"/>
                <a:cs typeface="Calibri Light" charset="0"/>
              </a:rPr>
              <a:t>Step 2: bind the transitions of this interface to the Host transitions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1224" y="3213679"/>
            <a:ext cx="9140056" cy="1996957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HostNext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(c: Constants, v: Variables,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v':Variables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hostIdx:HostIdx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: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TrustedABI.ABIOps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{</a:t>
            </a: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...</a:t>
            </a: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&amp;&amp;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Host.Next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c.hosts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hostIdx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],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v.hosts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hostIdx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],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v'.hosts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[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hostIdx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],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&amp;&amp;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TrustedABI.ExecuteOp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c.abi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v.abi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v'.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abiOps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...</a:t>
            </a: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algn="l"/>
            <a:endParaRPr lang="en-US" sz="1547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9650" y="2715758"/>
            <a:ext cx="28598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a typeface="Calibri Light" charset="0"/>
                <a:cs typeface="Calibri Light" charset="0"/>
              </a:rPr>
              <a:t>In </a:t>
            </a:r>
            <a:r>
              <a:rPr lang="en-US" sz="2400" dirty="0" err="1">
                <a:ea typeface="Calibri Light" charset="0"/>
                <a:cs typeface="Calibri Light" charset="0"/>
              </a:rPr>
              <a:t>DistributedSystem</a:t>
            </a:r>
            <a:r>
              <a:rPr lang="en-US" sz="2400" dirty="0">
                <a:ea typeface="Calibri Light" charset="0"/>
                <a:cs typeface="Calibri Light" charset="0"/>
              </a:rPr>
              <a:t>: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DA6A4-8E16-314B-9BE2-5E05C362316F}" type="datetime1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741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A</a:t>
            </a:r>
            <a:r>
              <a:rPr lang="en-US" dirty="0" smtClean="0">
                <a:latin typeface="Calibri Light" panose="020F0302020204030204" pitchFamily="34" charset="0"/>
              </a:rPr>
              <a:t>pplication correspondence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4294967295"/>
          </p:nvPr>
        </p:nvSpPr>
        <p:spPr>
          <a:xfrm>
            <a:off x="1106170" y="1983452"/>
            <a:ext cx="8261350" cy="603250"/>
          </a:xfrm>
        </p:spPr>
        <p:txBody>
          <a:bodyPr anchor="ctr">
            <a:normAutofit/>
          </a:bodyPr>
          <a:lstStyle/>
          <a:p>
            <a:pPr>
              <a:spcBef>
                <a:spcPts val="703"/>
              </a:spcBef>
            </a:pPr>
            <a:r>
              <a:rPr lang="en-US" sz="2400" dirty="0">
                <a:ea typeface="Calibri Light" charset="0"/>
                <a:cs typeface="Calibri Light" charset="0"/>
              </a:rPr>
              <a:t>Step 3: add a refinement proof </a:t>
            </a:r>
            <a:r>
              <a:rPr lang="en-US" sz="2400" b="1" dirty="0">
                <a:ea typeface="Calibri Light" charset="0"/>
                <a:cs typeface="Calibri Light" charset="0"/>
              </a:rPr>
              <a:t>obligation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1106170" y="2609392"/>
            <a:ext cx="8379981" cy="1520801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RefinementHonorsApplicationCorrespondence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(c: Constants, v: Variables)</a:t>
            </a: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requires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(c, v)</a:t>
            </a: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ensures Abstraction(c, v).requests ==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v.abi.requests</a:t>
            </a:r>
            <a:endParaRPr lang="en-US" sz="1547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ensures Abstraction(c, v).replies == </a:t>
            </a:r>
            <a:r>
              <a:rPr lang="en-US" sz="1547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v.abi.replies</a:t>
            </a:r>
            <a:endParaRPr lang="en-US" sz="1547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algn="l"/>
            <a:r>
              <a:rPr lang="en-US" sz="1547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}</a:t>
            </a:r>
          </a:p>
        </p:txBody>
      </p:sp>
      <p:sp>
        <p:nvSpPr>
          <p:cNvPr id="8" name="Rectangle 7"/>
          <p:cNvSpPr/>
          <p:nvPr/>
        </p:nvSpPr>
        <p:spPr>
          <a:xfrm>
            <a:off x="1106170" y="4633398"/>
            <a:ext cx="9519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03"/>
              </a:spcBef>
            </a:pPr>
            <a:r>
              <a:rPr lang="en-US" sz="2400" dirty="0">
                <a:ea typeface="Calibri Light" charset="0"/>
                <a:cs typeface="Calibri Light" charset="0"/>
              </a:rPr>
              <a:t>There is no longer a reason to inspect 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Abstraction()</a:t>
            </a:r>
            <a:r>
              <a:rPr lang="en-US" sz="2400" dirty="0">
                <a:ea typeface="Calibri Light" charset="0"/>
                <a:cs typeface="Calibri Light" charset="0"/>
              </a:rPr>
              <a:t>. It is just part of the proof that constructs </a:t>
            </a:r>
            <a:r>
              <a:rPr lang="en-US" sz="2200" dirty="0" err="1">
                <a:latin typeface="Consolas" charset="0"/>
                <a:ea typeface="Consolas" charset="0"/>
                <a:cs typeface="Consolas" charset="0"/>
              </a:rPr>
              <a:t>Spec.Variables</a:t>
            </a:r>
            <a:r>
              <a:rPr lang="en-US" sz="2400" dirty="0">
                <a:ea typeface="Calibri Light" charset="0"/>
                <a:cs typeface="Calibri Light" charset="0"/>
              </a:rPr>
              <a:t> as </a:t>
            </a:r>
            <a:r>
              <a:rPr lang="en-US" sz="2200" dirty="0">
                <a:latin typeface="Consolas" charset="0"/>
                <a:ea typeface="Consolas" charset="0"/>
                <a:cs typeface="Consolas" charset="0"/>
              </a:rPr>
              <a:t>Abstraction(Variables)</a:t>
            </a:r>
            <a:r>
              <a:rPr lang="en-US" sz="2400" dirty="0">
                <a:ea typeface="Calibri Light" charset="0"/>
                <a:cs typeface="Calibri Light" charset="0"/>
              </a:rPr>
              <a:t>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A967-5E49-0641-B4CF-B8802E4A4D52}" type="datetime1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2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Application correspondence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90804" y="2275118"/>
            <a:ext cx="662361" cy="395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69" dirty="0">
                <a:latin typeface="Calibri Light" panose="020F0302020204030204" pitchFamily="34" charset="0"/>
              </a:rPr>
              <a:t>Spec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32920" y="4421850"/>
            <a:ext cx="2752998" cy="3953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69" dirty="0">
                <a:latin typeface="Calibri Light" panose="020F0302020204030204" pitchFamily="34" charset="0"/>
              </a:rPr>
              <a:t>Implementation/protocol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976568" y="2590868"/>
            <a:ext cx="6502487" cy="631091"/>
            <a:chOff x="2998204" y="3819689"/>
            <a:chExt cx="9247982" cy="897551"/>
          </a:xfrm>
        </p:grpSpPr>
        <p:sp>
          <p:nvSpPr>
            <p:cNvPr id="24" name="Down Arrow 23"/>
            <p:cNvSpPr/>
            <p:nvPr/>
          </p:nvSpPr>
          <p:spPr>
            <a:xfrm rot="16200000">
              <a:off x="4200893" y="3737903"/>
              <a:ext cx="650240" cy="1091690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2998204" y="3850253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S0</a:t>
              </a:r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071859" y="3825594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S1</a:t>
              </a:r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7145514" y="3838668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S2</a:t>
              </a: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9219168" y="3820914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S3</a:t>
              </a:r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11292823" y="3819689"/>
              <a:ext cx="953363" cy="866987"/>
            </a:xfrm>
            <a:prstGeom prst="roundRect">
              <a:avLst/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S4</a:t>
              </a:r>
            </a:p>
          </p:txBody>
        </p:sp>
        <p:sp>
          <p:nvSpPr>
            <p:cNvPr id="30" name="Down Arrow 29"/>
            <p:cNvSpPr/>
            <p:nvPr/>
          </p:nvSpPr>
          <p:spPr>
            <a:xfrm rot="16200000">
              <a:off x="8332033" y="3721725"/>
              <a:ext cx="650238" cy="1124031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1" name="Down Arrow 30"/>
            <p:cNvSpPr/>
            <p:nvPr/>
          </p:nvSpPr>
          <p:spPr>
            <a:xfrm rot="16200000">
              <a:off x="6256800" y="3755649"/>
              <a:ext cx="650238" cy="1056183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32" name="Down Arrow 31"/>
            <p:cNvSpPr/>
            <p:nvPr/>
          </p:nvSpPr>
          <p:spPr>
            <a:xfrm rot="16200000">
              <a:off x="10418946" y="3718107"/>
              <a:ext cx="650238" cy="1097515"/>
            </a:xfrm>
            <a:prstGeom prst="downArrow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76568" y="3855882"/>
            <a:ext cx="6502488" cy="609600"/>
            <a:chOff x="2108112" y="3950732"/>
            <a:chExt cx="6502488" cy="609600"/>
          </a:xfrm>
        </p:grpSpPr>
        <p:sp>
          <p:nvSpPr>
            <p:cNvPr id="34" name="Rounded Rectangle 33"/>
            <p:cNvSpPr/>
            <p:nvPr/>
          </p:nvSpPr>
          <p:spPr>
            <a:xfrm>
              <a:off x="2108112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I0</a:t>
              </a: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3566150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I1</a:t>
              </a: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024189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I2</a:t>
              </a:r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482227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I3</a:t>
              </a: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7940266" y="3950732"/>
              <a:ext cx="670334" cy="609600"/>
            </a:xfrm>
            <a:prstGeom prst="roundRect">
              <a:avLst/>
            </a:prstGeom>
            <a:solidFill>
              <a:srgbClr val="C0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sz="1969" dirty="0">
                  <a:solidFill>
                    <a:schemeClr val="bg2">
                      <a:lumMod val="20000"/>
                      <a:lumOff val="80000"/>
                    </a:schemeClr>
                  </a:solidFill>
                  <a:latin typeface="Calibri Light" panose="020F0302020204030204" pitchFamily="34" charset="0"/>
                  <a:cs typeface="Times New Roman" panose="02020603050405020304" pitchFamily="18" charset="0"/>
                </a:rPr>
                <a:t>I4</a:t>
              </a:r>
            </a:p>
          </p:txBody>
        </p:sp>
        <p:sp>
          <p:nvSpPr>
            <p:cNvPr id="39" name="Down Arrow 38"/>
            <p:cNvSpPr/>
            <p:nvPr/>
          </p:nvSpPr>
          <p:spPr>
            <a:xfrm rot="16200000">
              <a:off x="2953758" y="3871743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0" name="Down Arrow 39"/>
            <p:cNvSpPr/>
            <p:nvPr/>
          </p:nvSpPr>
          <p:spPr>
            <a:xfrm rot="16200000">
              <a:off x="7327869" y="3871736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1" name="Down Arrow 40"/>
            <p:cNvSpPr/>
            <p:nvPr/>
          </p:nvSpPr>
          <p:spPr>
            <a:xfrm rot="16200000">
              <a:off x="5869830" y="3871743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  <p:sp>
          <p:nvSpPr>
            <p:cNvPr id="42" name="Down Arrow 41"/>
            <p:cNvSpPr/>
            <p:nvPr/>
          </p:nvSpPr>
          <p:spPr>
            <a:xfrm rot="16200000">
              <a:off x="4411794" y="3871736"/>
              <a:ext cx="457200" cy="767594"/>
            </a:xfrm>
            <a:prstGeom prst="down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969">
                <a:solidFill>
                  <a:schemeClr val="bg2">
                    <a:lumMod val="20000"/>
                    <a:lumOff val="80000"/>
                  </a:schemeClr>
                </a:solidFill>
                <a:latin typeface="Calibri Light" panose="020F0302020204030204" pitchFamily="34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>
          <a:xfrm>
            <a:off x="3311735" y="3221959"/>
            <a:ext cx="0" cy="645591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769774" y="3204621"/>
            <a:ext cx="2" cy="662929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227812" y="3213813"/>
            <a:ext cx="1" cy="653737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7685850" y="3201330"/>
            <a:ext cx="3" cy="666220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9143889" y="3221959"/>
            <a:ext cx="0" cy="645591"/>
          </a:xfrm>
          <a:prstGeom prst="line">
            <a:avLst/>
          </a:prstGeom>
          <a:ln w="25400">
            <a:solidFill>
              <a:schemeClr val="tx1"/>
            </a:solidFill>
            <a:prstDash val="sysDash"/>
            <a:headEnd type="stealth" w="lg" len="lg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oup 47"/>
          <p:cNvGrpSpPr/>
          <p:nvPr/>
        </p:nvGrpSpPr>
        <p:grpSpPr>
          <a:xfrm>
            <a:off x="5644051" y="5004273"/>
            <a:ext cx="1671786" cy="977310"/>
            <a:chOff x="4495800" y="4813890"/>
            <a:chExt cx="1671786" cy="977310"/>
          </a:xfrm>
        </p:grpSpPr>
        <p:grpSp>
          <p:nvGrpSpPr>
            <p:cNvPr id="49" name="Group 48"/>
            <p:cNvGrpSpPr/>
            <p:nvPr/>
          </p:nvGrpSpPr>
          <p:grpSpPr>
            <a:xfrm>
              <a:off x="5240232" y="5234870"/>
              <a:ext cx="604567" cy="511735"/>
              <a:chOff x="7777433" y="1880300"/>
              <a:chExt cx="604567" cy="511735"/>
            </a:xfrm>
          </p:grpSpPr>
          <p:sp>
            <p:nvSpPr>
              <p:cNvPr id="53" name="Rounded Rectangle 52"/>
              <p:cNvSpPr/>
              <p:nvPr/>
            </p:nvSpPr>
            <p:spPr>
              <a:xfrm>
                <a:off x="7777433" y="1880300"/>
                <a:ext cx="604567" cy="511735"/>
              </a:xfrm>
              <a:prstGeom prst="round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200"/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7790840" y="1898737"/>
                <a:ext cx="528340" cy="467482"/>
                <a:chOff x="6400800" y="2268872"/>
                <a:chExt cx="1338549" cy="1184366"/>
              </a:xfrm>
            </p:grpSpPr>
            <p:sp>
              <p:nvSpPr>
                <p:cNvPr id="55" name="Vertical Scroll 54"/>
                <p:cNvSpPr/>
                <p:nvPr/>
              </p:nvSpPr>
              <p:spPr>
                <a:xfrm>
                  <a:off x="6400800" y="2268872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200"/>
                </a:p>
              </p:txBody>
            </p:sp>
            <p:sp>
              <p:nvSpPr>
                <p:cNvPr id="56" name="Vertical Scroll 55"/>
                <p:cNvSpPr/>
                <p:nvPr/>
              </p:nvSpPr>
              <p:spPr>
                <a:xfrm>
                  <a:off x="6824949" y="2600031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200"/>
                </a:p>
              </p:txBody>
            </p:sp>
            <p:sp>
              <p:nvSpPr>
                <p:cNvPr id="57" name="Vertical Scroll 56"/>
                <p:cNvSpPr/>
                <p:nvPr/>
              </p:nvSpPr>
              <p:spPr>
                <a:xfrm>
                  <a:off x="7282149" y="2908286"/>
                  <a:ext cx="457200" cy="544952"/>
                </a:xfrm>
                <a:prstGeom prst="verticalScroll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4200"/>
                </a:p>
              </p:txBody>
            </p:sp>
          </p:grpSp>
        </p:grpSp>
        <p:cxnSp>
          <p:nvCxnSpPr>
            <p:cNvPr id="50" name="Straight Connector 49"/>
            <p:cNvCxnSpPr/>
            <p:nvPr/>
          </p:nvCxnSpPr>
          <p:spPr>
            <a:xfrm>
              <a:off x="4495800" y="5145609"/>
              <a:ext cx="0" cy="645591"/>
            </a:xfrm>
            <a:prstGeom prst="line">
              <a:avLst/>
            </a:prstGeom>
            <a:ln w="25400">
              <a:solidFill>
                <a:schemeClr val="tx1"/>
              </a:solidFill>
              <a:prstDash val="sysDash"/>
              <a:headEnd type="stealth" w="lg" len="lg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1" name="Picture 50" descr="http://www.clker.com/cliparts/2/k/n/l/C/Q/transparent-green-checkmark-md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8198" y="4813890"/>
              <a:ext cx="539388" cy="5620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Equal 51"/>
            <p:cNvSpPr/>
            <p:nvPr/>
          </p:nvSpPr>
          <p:spPr>
            <a:xfrm>
              <a:off x="4555727" y="5311062"/>
              <a:ext cx="585659" cy="375208"/>
            </a:xfrm>
            <a:prstGeom prst="mathEqual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200">
                <a:solidFill>
                  <a:schemeClr val="tx1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3ED5-8B69-EF48-9C87-7A6CB7C8585B}" type="datetime1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52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829202" y="3086937"/>
            <a:ext cx="3090805" cy="2233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88311" y="3933906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42183" y="3719594"/>
            <a:ext cx="1347914" cy="645479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181155" y="3826750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77062" y="3718374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>
                    <a:alpha val="42000"/>
                  </a:srgbClr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92277" y="1404149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182914" y="2395616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7387684" y="2377793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24209" y="3718374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77365" y="1374387"/>
            <a:ext cx="0" cy="4206336"/>
          </a:xfrm>
          <a:prstGeom prst="line">
            <a:avLst/>
          </a:prstGeom>
          <a:noFill/>
          <a:ln w="25400" cap="flat">
            <a:solidFill>
              <a:srgbClr val="5A5F5E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/>
          <p:cNvSpPr txBox="1"/>
          <p:nvPr/>
        </p:nvSpPr>
        <p:spPr>
          <a:xfrm>
            <a:off x="2966175" y="5332351"/>
            <a:ext cx="2513035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t.dfy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10751" hangingPunct="0"/>
            <a:r>
              <a:rPr lang="en-US" sz="3375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(Trusted)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07076" y="5332351"/>
            <a:ext cx="2541229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 smtClean="0"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 smtClean="0">
                <a:latin typeface="Calibri" charset="0"/>
                <a:ea typeface="Calibri" charset="0"/>
                <a:cs typeface="Calibri" charset="0"/>
              </a:rPr>
              <a:t>v.dfy</a:t>
            </a:r>
            <a:endParaRPr lang="en-US" sz="3375" dirty="0">
              <a:latin typeface="Calibri" charset="0"/>
              <a:ea typeface="Calibri" charset="0"/>
              <a:cs typeface="Calibri" charset="0"/>
              <a:sym typeface="Gill Sans Light"/>
            </a:endParaRPr>
          </a:p>
          <a:p>
            <a:pPr algn="ctr" defTabSz="410751" hangingPunct="0"/>
            <a:r>
              <a:rPr lang="en-US" sz="3375" dirty="0">
                <a:latin typeface="Calibri" charset="0"/>
                <a:ea typeface="Calibri" charset="0"/>
                <a:cs typeface="Calibri" charset="0"/>
                <a:sym typeface="Gill Sans Light"/>
              </a:rPr>
              <a:t>(</a:t>
            </a:r>
            <a:r>
              <a:rPr lang="en-US" sz="3375" dirty="0" smtClean="0">
                <a:latin typeface="Calibri" charset="0"/>
                <a:ea typeface="Calibri" charset="0"/>
                <a:cs typeface="Calibri" charset="0"/>
                <a:sym typeface="Gill Sans Light"/>
              </a:rPr>
              <a:t>Untrusted)</a:t>
            </a:r>
            <a:endParaRPr lang="en-US" sz="3375" dirty="0"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the big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9FF0-CD62-E041-813D-4988E9296BF0}" type="datetime1">
              <a:rPr lang="en-US" smtClean="0"/>
              <a:t>10/26/22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14</a:t>
            </a:fld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254644" y="4483186"/>
            <a:ext cx="1347914" cy="645479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 smtClean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ABI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5725027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lecture given by Jon Howell</a:t>
            </a:r>
          </a:p>
          <a:p>
            <a:endParaRPr lang="en-US" dirty="0"/>
          </a:p>
          <a:p>
            <a:r>
              <a:rPr lang="en-US" dirty="0" smtClean="0"/>
              <a:t>Also, Jon’s broader verification talk, Monday 11am, BBB 3725</a:t>
            </a:r>
          </a:p>
          <a:p>
            <a:pPr lvl="1"/>
            <a:r>
              <a:rPr lang="en-US" dirty="0" smtClean="0"/>
              <a:t>Title: </a:t>
            </a:r>
            <a:r>
              <a:rPr lang="en-US" b="1" dirty="0"/>
              <a:t>The End of Testing?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	       The </a:t>
            </a:r>
            <a:r>
              <a:rPr lang="en-US" b="1" dirty="0"/>
              <a:t>Promise of Verification-Driven Software Engineering</a:t>
            </a:r>
          </a:p>
          <a:p>
            <a:pPr lvl="1"/>
            <a:r>
              <a:rPr lang="en-US" dirty="0" smtClean="0"/>
              <a:t>I strongly encourage you to attend, if you are available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0529-BBA0-9946-8593-A70B11AFD5BA}" type="datetime1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65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Q: </a:t>
            </a:r>
            <a:r>
              <a:rPr lang="en-US" dirty="0" smtClean="0"/>
              <a:t>Does Dafny verify this code?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predicate P(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x:int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predicate Q(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x:int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method test()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requires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forall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x 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::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P(x) &amp;&amp; Q(x)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ensures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Q(0)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A:</a:t>
            </a:r>
            <a:r>
              <a:rPr lang="en-US" dirty="0" smtClean="0"/>
              <a:t> Only if it’s smart enough to pick the right trigger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0529-BBA0-9946-8593-A70B11AFD5BA}" type="datetime1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53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Imagine you are the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requires </a:t>
            </a:r>
            <a:r>
              <a:rPr lang="en-US" dirty="0" err="1">
                <a:latin typeface="Consolas" charset="0"/>
                <a:ea typeface="Consolas" charset="0"/>
                <a:cs typeface="Consolas" charset="0"/>
              </a:rPr>
              <a:t>forall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x :: P(x) &amp;&amp; Q(x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400" dirty="0" smtClean="0">
                <a:ea typeface="Consolas" charset="0"/>
                <a:cs typeface="Consolas" charset="0"/>
              </a:rPr>
              <a:t>I wonder if P(0) is a useful fact...		</a:t>
            </a:r>
          </a:p>
          <a:p>
            <a:pPr marL="0" indent="0">
              <a:buNone/>
            </a:pPr>
            <a:r>
              <a:rPr lang="en-US" sz="2400" dirty="0" smtClean="0">
                <a:ea typeface="Consolas" charset="0"/>
                <a:cs typeface="Consolas" charset="0"/>
              </a:rPr>
              <a:t>I </a:t>
            </a:r>
            <a:r>
              <a:rPr lang="en-US" sz="2400" dirty="0">
                <a:ea typeface="Consolas" charset="0"/>
                <a:cs typeface="Consolas" charset="0"/>
              </a:rPr>
              <a:t>wonder if </a:t>
            </a:r>
            <a:r>
              <a:rPr lang="en-US" sz="2400" dirty="0" smtClean="0">
                <a:ea typeface="Consolas" charset="0"/>
                <a:cs typeface="Consolas" charset="0"/>
              </a:rPr>
              <a:t>P(1) </a:t>
            </a:r>
            <a:r>
              <a:rPr lang="en-US" sz="2400" dirty="0">
                <a:ea typeface="Consolas" charset="0"/>
                <a:cs typeface="Consolas" charset="0"/>
              </a:rPr>
              <a:t>is a useful fact...		</a:t>
            </a:r>
            <a:endParaRPr lang="en-US" sz="2400" dirty="0" smtClean="0"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sz="2400" dirty="0" smtClean="0">
                <a:ea typeface="Consolas" charset="0"/>
                <a:cs typeface="Consolas" charset="0"/>
              </a:rPr>
              <a:t>I </a:t>
            </a:r>
            <a:r>
              <a:rPr lang="en-US" sz="2400" dirty="0">
                <a:ea typeface="Consolas" charset="0"/>
                <a:cs typeface="Consolas" charset="0"/>
              </a:rPr>
              <a:t>wonder if </a:t>
            </a:r>
            <a:r>
              <a:rPr lang="en-US" sz="2400" dirty="0" smtClean="0">
                <a:ea typeface="Consolas" charset="0"/>
                <a:cs typeface="Consolas" charset="0"/>
              </a:rPr>
              <a:t>P(2)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Q(2)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pPr marL="0" indent="0">
              <a:buNone/>
            </a:pPr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P(3) is a useful fact...		I wonder if Q(3) is a useful fact...</a:t>
            </a:r>
          </a:p>
          <a:p>
            <a:pPr marL="0" indent="0">
              <a:buNone/>
            </a:pPr>
            <a:r>
              <a:rPr lang="en-US" sz="2400" dirty="0" smtClean="0">
                <a:ea typeface="Consolas" charset="0"/>
                <a:cs typeface="Consolas" charset="0"/>
              </a:rPr>
              <a:t>I wonder if P(4) is a useful fact...		I wonder if Q(4) is a useful fact...</a:t>
            </a:r>
          </a:p>
          <a:p>
            <a:pPr marL="0" indent="0">
              <a:buNone/>
            </a:pPr>
            <a:r>
              <a:rPr lang="en-US" sz="2400" dirty="0" smtClean="0">
                <a:ea typeface="Consolas" charset="0"/>
                <a:cs typeface="Consolas" charset="0"/>
              </a:rPr>
              <a:t>I </a:t>
            </a:r>
            <a:r>
              <a:rPr lang="en-US" sz="2400" dirty="0">
                <a:ea typeface="Consolas" charset="0"/>
                <a:cs typeface="Consolas" charset="0"/>
              </a:rPr>
              <a:t>wonder if </a:t>
            </a:r>
            <a:r>
              <a:rPr lang="en-US" sz="2400" dirty="0" smtClean="0">
                <a:ea typeface="Consolas" charset="0"/>
                <a:cs typeface="Consolas" charset="0"/>
              </a:rPr>
              <a:t>P(5)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Q(5)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pPr marL="0" indent="0">
              <a:buNone/>
            </a:pPr>
            <a:r>
              <a:rPr lang="en-US" sz="2400" dirty="0" smtClean="0">
                <a:ea typeface="Consolas" charset="0"/>
                <a:cs typeface="Consolas" charset="0"/>
              </a:rPr>
              <a:t>I </a:t>
            </a:r>
            <a:r>
              <a:rPr lang="en-US" sz="2400" dirty="0">
                <a:ea typeface="Consolas" charset="0"/>
                <a:cs typeface="Consolas" charset="0"/>
              </a:rPr>
              <a:t>wonder if </a:t>
            </a:r>
            <a:r>
              <a:rPr lang="en-US" sz="2400" dirty="0" smtClean="0">
                <a:ea typeface="Consolas" charset="0"/>
                <a:cs typeface="Consolas" charset="0"/>
              </a:rPr>
              <a:t>P(6)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Q(6) </a:t>
            </a:r>
            <a:r>
              <a:rPr lang="en-US" sz="2400" dirty="0">
                <a:ea typeface="Consolas" charset="0"/>
                <a:cs typeface="Consolas" charset="0"/>
              </a:rPr>
              <a:t>is a useful fact</a:t>
            </a:r>
            <a:r>
              <a:rPr lang="en-US" sz="2400" dirty="0" smtClean="0">
                <a:ea typeface="Consolas" charset="0"/>
                <a:cs typeface="Consolas" charset="0"/>
              </a:rPr>
              <a:t>...</a:t>
            </a:r>
          </a:p>
          <a:p>
            <a:pPr marL="0" indent="0">
              <a:buNone/>
            </a:pPr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P(7)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Q(7)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pPr marL="0" indent="0">
              <a:buNone/>
            </a:pPr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P(8)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Q(8)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pPr marL="0" indent="0">
              <a:buNone/>
            </a:pPr>
            <a:endParaRPr lang="en-US" sz="2400" dirty="0"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sz="2400" dirty="0">
              <a:ea typeface="Consolas" charset="0"/>
              <a:cs typeface="Consolas" charset="0"/>
            </a:endParaRPr>
          </a:p>
          <a:p>
            <a:pPr marL="0" indent="0">
              <a:buNone/>
            </a:pPr>
            <a:endParaRPr lang="en-US" sz="2400" dirty="0">
              <a:ea typeface="Consolas" charset="0"/>
              <a:cs typeface="Consola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C4CD-2E34-914C-BC8D-EB0635552C90}" type="datetime1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34069" y="2837934"/>
            <a:ext cx="4219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ea typeface="Consolas" charset="0"/>
                <a:cs typeface="Consolas" charset="0"/>
              </a:rPr>
              <a:t>I wonder if Q(0) is a useful fact...</a:t>
            </a:r>
            <a:endParaRPr lang="en-US" sz="2400" dirty="0">
              <a:ea typeface="Consolas" charset="0"/>
              <a:cs typeface="Consola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34068" y="3299599"/>
            <a:ext cx="42196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ea typeface="Consolas" charset="0"/>
                <a:cs typeface="Consolas" charset="0"/>
              </a:rPr>
              <a:t>I wonder if Q(1) is a useful fact...</a:t>
            </a:r>
          </a:p>
        </p:txBody>
      </p:sp>
      <p:sp>
        <p:nvSpPr>
          <p:cNvPr id="9" name="Rectangle 8"/>
          <p:cNvSpPr/>
          <p:nvPr/>
        </p:nvSpPr>
        <p:spPr>
          <a:xfrm>
            <a:off x="1099443" y="3051203"/>
            <a:ext cx="104869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P(9)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Q(9)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P(10)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Q(10)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P(11)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Q(11)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P(12)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Q(12)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P(13)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Q(13)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P(14)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Q(14)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P(15)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Q(15) </a:t>
            </a:r>
            <a:r>
              <a:rPr lang="en-US" sz="2400" dirty="0">
                <a:ea typeface="Consolas" charset="0"/>
                <a:cs typeface="Consolas" charset="0"/>
              </a:rPr>
              <a:t>is a useful fact</a:t>
            </a:r>
            <a:r>
              <a:rPr lang="en-US" sz="2400" dirty="0" smtClean="0">
                <a:ea typeface="Consolas" charset="0"/>
                <a:cs typeface="Consolas" charset="0"/>
              </a:rPr>
              <a:t>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P(16)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Q(16)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 smtClean="0">
                <a:ea typeface="Consolas" charset="0"/>
                <a:cs typeface="Consolas" charset="0"/>
              </a:rPr>
              <a:t>I </a:t>
            </a:r>
            <a:r>
              <a:rPr lang="en-US" sz="2400" dirty="0">
                <a:ea typeface="Consolas" charset="0"/>
                <a:cs typeface="Consolas" charset="0"/>
              </a:rPr>
              <a:t>wonder if </a:t>
            </a:r>
            <a:r>
              <a:rPr lang="en-US" sz="2400" dirty="0" smtClean="0">
                <a:ea typeface="Consolas" charset="0"/>
                <a:cs typeface="Consolas" charset="0"/>
              </a:rPr>
              <a:t>P(17)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Q(17) </a:t>
            </a:r>
            <a:r>
              <a:rPr lang="en-US" sz="2400" dirty="0">
                <a:ea typeface="Consolas" charset="0"/>
                <a:cs typeface="Consolas" charset="0"/>
              </a:rPr>
              <a:t>is a useful fact</a:t>
            </a:r>
            <a:r>
              <a:rPr lang="en-US" sz="2400" dirty="0" smtClean="0">
                <a:ea typeface="Consolas" charset="0"/>
                <a:cs typeface="Consolas" charset="0"/>
              </a:rPr>
              <a:t>...</a:t>
            </a:r>
            <a:endParaRPr lang="en-US" sz="2400" dirty="0">
              <a:ea typeface="Consolas" charset="0"/>
              <a:cs typeface="Consolas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1843" y="3203603"/>
            <a:ext cx="104869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P(9)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Q(9)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P(10)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Q(10)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P(11)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Q(11)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P(12)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Q(12)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P(13)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Q(13)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P(14)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Q(14)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P(15)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Q(15) </a:t>
            </a:r>
            <a:r>
              <a:rPr lang="en-US" sz="2400" dirty="0">
                <a:ea typeface="Consolas" charset="0"/>
                <a:cs typeface="Consolas" charset="0"/>
              </a:rPr>
              <a:t>is a useful fact</a:t>
            </a:r>
            <a:r>
              <a:rPr lang="en-US" sz="2400" dirty="0" smtClean="0">
                <a:ea typeface="Consolas" charset="0"/>
                <a:cs typeface="Consolas" charset="0"/>
              </a:rPr>
              <a:t>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P(16)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Q(16)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 smtClean="0">
                <a:ea typeface="Consolas" charset="0"/>
                <a:cs typeface="Consolas" charset="0"/>
              </a:rPr>
              <a:t>I </a:t>
            </a:r>
            <a:r>
              <a:rPr lang="en-US" sz="2400" dirty="0">
                <a:ea typeface="Consolas" charset="0"/>
                <a:cs typeface="Consolas" charset="0"/>
              </a:rPr>
              <a:t>wonder if </a:t>
            </a:r>
            <a:r>
              <a:rPr lang="en-US" sz="2400" dirty="0" smtClean="0">
                <a:ea typeface="Consolas" charset="0"/>
                <a:cs typeface="Consolas" charset="0"/>
              </a:rPr>
              <a:t>P(17)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Q(17) </a:t>
            </a:r>
            <a:r>
              <a:rPr lang="en-US" sz="2400" dirty="0">
                <a:ea typeface="Consolas" charset="0"/>
                <a:cs typeface="Consolas" charset="0"/>
              </a:rPr>
              <a:t>is a useful fact</a:t>
            </a:r>
            <a:r>
              <a:rPr lang="en-US" sz="2400" dirty="0" smtClean="0">
                <a:ea typeface="Consolas" charset="0"/>
                <a:cs typeface="Consolas" charset="0"/>
              </a:rPr>
              <a:t>...</a:t>
            </a:r>
            <a:endParaRPr lang="en-US" sz="2400" dirty="0">
              <a:ea typeface="Consolas" charset="0"/>
              <a:cs typeface="Consolas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404243" y="3356003"/>
            <a:ext cx="104869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P(9)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Q(9)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P(10)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Q(10)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P(11)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Q(11)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P(12)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Q(12)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P(13)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Q(13)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P(14)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Q(14)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P(15)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Q(15) </a:t>
            </a:r>
            <a:r>
              <a:rPr lang="en-US" sz="2400" dirty="0">
                <a:ea typeface="Consolas" charset="0"/>
                <a:cs typeface="Consolas" charset="0"/>
              </a:rPr>
              <a:t>is a useful fact</a:t>
            </a:r>
            <a:r>
              <a:rPr lang="en-US" sz="2400" dirty="0" smtClean="0">
                <a:ea typeface="Consolas" charset="0"/>
                <a:cs typeface="Consolas" charset="0"/>
              </a:rPr>
              <a:t>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P(16)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Q(16)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 smtClean="0">
                <a:ea typeface="Consolas" charset="0"/>
                <a:cs typeface="Consolas" charset="0"/>
              </a:rPr>
              <a:t>I </a:t>
            </a:r>
            <a:r>
              <a:rPr lang="en-US" sz="2400" dirty="0">
                <a:ea typeface="Consolas" charset="0"/>
                <a:cs typeface="Consolas" charset="0"/>
              </a:rPr>
              <a:t>wonder if </a:t>
            </a:r>
            <a:r>
              <a:rPr lang="en-US" sz="2400" dirty="0" smtClean="0">
                <a:ea typeface="Consolas" charset="0"/>
                <a:cs typeface="Consolas" charset="0"/>
              </a:rPr>
              <a:t>P(17)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Q(17) </a:t>
            </a:r>
            <a:r>
              <a:rPr lang="en-US" sz="2400" dirty="0">
                <a:ea typeface="Consolas" charset="0"/>
                <a:cs typeface="Consolas" charset="0"/>
              </a:rPr>
              <a:t>is a useful fact</a:t>
            </a:r>
            <a:r>
              <a:rPr lang="en-US" sz="2400" dirty="0" smtClean="0">
                <a:ea typeface="Consolas" charset="0"/>
                <a:cs typeface="Consolas" charset="0"/>
              </a:rPr>
              <a:t>...</a:t>
            </a:r>
            <a:endParaRPr lang="en-US" sz="2400" dirty="0">
              <a:ea typeface="Consolas" charset="0"/>
              <a:cs typeface="Consolas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56643" y="3508403"/>
            <a:ext cx="1048695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P(9)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Q(9)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P(10)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Q(10)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P(11)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Q(11)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P(12)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Q(12)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P(13)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Q(13)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P(14)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Q(14)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P(15)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Q(15) </a:t>
            </a:r>
            <a:r>
              <a:rPr lang="en-US" sz="2400" dirty="0">
                <a:ea typeface="Consolas" charset="0"/>
                <a:cs typeface="Consolas" charset="0"/>
              </a:rPr>
              <a:t>is a useful fact</a:t>
            </a:r>
            <a:r>
              <a:rPr lang="en-US" sz="2400" dirty="0" smtClean="0">
                <a:ea typeface="Consolas" charset="0"/>
                <a:cs typeface="Consolas" charset="0"/>
              </a:rPr>
              <a:t>...</a:t>
            </a:r>
          </a:p>
          <a:p>
            <a:r>
              <a:rPr lang="en-US" sz="2400" dirty="0">
                <a:ea typeface="Consolas" charset="0"/>
                <a:cs typeface="Consolas" charset="0"/>
              </a:rPr>
              <a:t>I wonder if </a:t>
            </a:r>
            <a:r>
              <a:rPr lang="en-US" sz="2400" dirty="0" smtClean="0">
                <a:ea typeface="Consolas" charset="0"/>
                <a:cs typeface="Consolas" charset="0"/>
              </a:rPr>
              <a:t>P(16)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Q(16) </a:t>
            </a:r>
            <a:r>
              <a:rPr lang="en-US" sz="2400" dirty="0">
                <a:ea typeface="Consolas" charset="0"/>
                <a:cs typeface="Consolas" charset="0"/>
              </a:rPr>
              <a:t>is a useful fact...</a:t>
            </a:r>
          </a:p>
          <a:p>
            <a:r>
              <a:rPr lang="en-US" sz="2400" dirty="0" smtClean="0">
                <a:ea typeface="Consolas" charset="0"/>
                <a:cs typeface="Consolas" charset="0"/>
              </a:rPr>
              <a:t>I </a:t>
            </a:r>
            <a:r>
              <a:rPr lang="en-US" sz="2400" dirty="0">
                <a:ea typeface="Consolas" charset="0"/>
                <a:cs typeface="Consolas" charset="0"/>
              </a:rPr>
              <a:t>wonder if </a:t>
            </a:r>
            <a:r>
              <a:rPr lang="en-US" sz="2400" dirty="0" smtClean="0">
                <a:ea typeface="Consolas" charset="0"/>
                <a:cs typeface="Consolas" charset="0"/>
              </a:rPr>
              <a:t>P(17) </a:t>
            </a:r>
            <a:r>
              <a:rPr lang="en-US" sz="2400" dirty="0">
                <a:ea typeface="Consolas" charset="0"/>
                <a:cs typeface="Consolas" charset="0"/>
              </a:rPr>
              <a:t>is a useful fact...		I wonder if </a:t>
            </a:r>
            <a:r>
              <a:rPr lang="en-US" sz="2400" dirty="0" smtClean="0">
                <a:ea typeface="Consolas" charset="0"/>
                <a:cs typeface="Consolas" charset="0"/>
              </a:rPr>
              <a:t>Q(17) </a:t>
            </a:r>
            <a:r>
              <a:rPr lang="en-US" sz="2400" dirty="0">
                <a:ea typeface="Consolas" charset="0"/>
                <a:cs typeface="Consolas" charset="0"/>
              </a:rPr>
              <a:t>is a useful fact</a:t>
            </a:r>
            <a:r>
              <a:rPr lang="en-US" sz="2400" dirty="0" smtClean="0">
                <a:ea typeface="Consolas" charset="0"/>
                <a:cs typeface="Consolas" charset="0"/>
              </a:rPr>
              <a:t>...</a:t>
            </a:r>
            <a:endParaRPr lang="en-US" sz="2400" dirty="0"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Completeness vs Soundness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Proving a program correct is undecidable</a:t>
            </a:r>
          </a:p>
          <a:p>
            <a:pPr lvl="1"/>
            <a:r>
              <a:rPr lang="en-US" dirty="0" smtClean="0"/>
              <a:t>i.e. it is impossible to design a program that always correctly answers the question: is this program correct</a:t>
            </a:r>
          </a:p>
          <a:p>
            <a:r>
              <a:rPr lang="en-US" dirty="0" smtClean="0"/>
              <a:t>Side note:</a:t>
            </a:r>
          </a:p>
          <a:p>
            <a:pPr lvl="1"/>
            <a:r>
              <a:rPr lang="en-US" dirty="0" err="1" smtClean="0"/>
              <a:t>Logicomix</a:t>
            </a:r>
            <a:endParaRPr lang="en-US" dirty="0" smtClean="0"/>
          </a:p>
          <a:p>
            <a:pPr lvl="1"/>
            <a:r>
              <a:rPr lang="en-US" dirty="0" err="1" smtClean="0"/>
              <a:t>Veritasium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Provers embrace incompleteness while guarding soundness</a:t>
            </a:r>
          </a:p>
          <a:p>
            <a:pPr lvl="1"/>
            <a:r>
              <a:rPr lang="en-US" dirty="0" smtClean="0"/>
              <a:t>Incompleteness: the prover will say “no” to some correct programs</a:t>
            </a:r>
          </a:p>
          <a:p>
            <a:pPr lvl="1"/>
            <a:r>
              <a:rPr lang="en-US" dirty="0" smtClean="0"/>
              <a:t>Soundness: the prover will never say “yes” to an incorrect program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AC4CD-2E34-914C-BC8D-EB0635552C90}" type="datetime1">
              <a:rPr lang="en-US" smtClean="0"/>
              <a:t>10/26/22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169" y="3135085"/>
            <a:ext cx="1166942" cy="16343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4603" y="3135084"/>
            <a:ext cx="2905552" cy="163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6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is a trigger?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 smtClean="0">
                <a:ea typeface="Consolas" charset="0"/>
                <a:cs typeface="Consolas" charset="0"/>
              </a:rPr>
              <a:t>A syntactic pattern involving quantified variables</a:t>
            </a:r>
          </a:p>
          <a:p>
            <a:pPr marL="0" indent="0">
              <a:lnSpc>
                <a:spcPct val="50000"/>
              </a:lnSpc>
              <a:buNone/>
            </a:pPr>
            <a:endParaRPr lang="en-US" sz="2400" dirty="0" smtClean="0">
              <a:ea typeface="Consolas" charset="0"/>
              <a:cs typeface="Consolas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 smtClean="0">
                <a:ea typeface="Consolas" charset="0"/>
                <a:cs typeface="Consolas" charset="0"/>
              </a:rPr>
              <a:t>A heuristic to let the solver know when to </a:t>
            </a:r>
            <a:r>
              <a:rPr lang="en-US" sz="2400" b="1" dirty="0" smtClean="0">
                <a:ea typeface="Consolas" charset="0"/>
                <a:cs typeface="Consolas" charset="0"/>
              </a:rPr>
              <a:t>instantiate</a:t>
            </a:r>
            <a:r>
              <a:rPr lang="en-US" sz="2400" dirty="0" smtClean="0">
                <a:ea typeface="Consolas" charset="0"/>
                <a:cs typeface="Consolas" charset="0"/>
              </a:rPr>
              <a:t> the quantifier</a:t>
            </a:r>
          </a:p>
          <a:p>
            <a:pPr marL="0" indent="0">
              <a:lnSpc>
                <a:spcPct val="50000"/>
              </a:lnSpc>
              <a:buNone/>
            </a:pP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0529-BBA0-9946-8593-A70B11AFD5BA}" type="datetime1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1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1928978" y="3575882"/>
            <a:ext cx="3090805" cy="2233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388088" y="4422851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680" name="Shape 6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Calibri Light" panose="020F0302020204030204" pitchFamily="34" charset="0"/>
              </a:rPr>
              <a:t>Refinement recap</a:t>
            </a:r>
            <a:endParaRPr dirty="0">
              <a:latin typeface="Calibri Light" panose="020F0302020204030204" pitchFamily="34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41959" y="4208538"/>
            <a:ext cx="134791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280931" y="4315695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2173775" y="4208538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092053" y="1893094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3285291" y="2887589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280772" y="2130518"/>
            <a:ext cx="5287942" cy="2078021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noAutofit/>
          </a:bodyPr>
          <a:lstStyle/>
          <a:p>
            <a:pPr algn="l"/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function A(</a:t>
            </a:r>
            <a:r>
              <a:rPr lang="en-US" sz="1406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: </a:t>
            </a:r>
            <a:r>
              <a:rPr lang="en-US" sz="1406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Spec.Variables</a:t>
            </a:r>
            <a:endParaRPr lang="en-US" sz="1406" dirty="0">
              <a:solidFill>
                <a:srgbClr val="00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algn="l"/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predicate </a:t>
            </a:r>
            <a:r>
              <a:rPr lang="en-US" sz="1406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</a:t>
            </a:r>
            <a:r>
              <a:rPr lang="en-US" sz="1406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v:Variables</a:t>
            </a:r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 { … }</a:t>
            </a:r>
          </a:p>
          <a:p>
            <a:pPr algn="l"/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</a:br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lemma Refinement(v, v’)</a:t>
            </a:r>
          </a:p>
          <a:p>
            <a:pPr algn="l"/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  ensures </a:t>
            </a:r>
            <a:r>
              <a:rPr lang="en-US" sz="1406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Init</a:t>
            </a:r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 ⇒ </a:t>
            </a:r>
            <a:r>
              <a:rPr lang="en-US" sz="1406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SpecInit</a:t>
            </a:r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(A(v)) &amp;&amp; </a:t>
            </a:r>
            <a:r>
              <a:rPr lang="en-US" sz="1406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</a:p>
          <a:p>
            <a:pPr algn="l"/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  ensures Next(v, v’) &amp;&amp; </a:t>
            </a:r>
            <a:r>
              <a:rPr lang="en-US" sz="1406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(v)</a:t>
            </a:r>
          </a:p>
          <a:p>
            <a:pPr algn="l"/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    ⇒ (|| </a:t>
            </a:r>
            <a:r>
              <a:rPr lang="en-US" sz="1406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SpecNext</a:t>
            </a:r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(A(v), A(v’)) &amp;&amp; </a:t>
            </a:r>
            <a:r>
              <a:rPr lang="en-US" sz="1406" dirty="0" err="1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Inv</a:t>
            </a:r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(v’)</a:t>
            </a:r>
          </a:p>
          <a:p>
            <a:pPr algn="l"/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       || A(v) == A(v’)</a:t>
            </a:r>
          </a:p>
          <a:p>
            <a:pPr algn="l"/>
            <a:r>
              <a:rPr lang="en-US" sz="1406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   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BD56-9677-B54B-ACE3-56D645BDECDF}" type="datetime1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484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Q: </a:t>
            </a:r>
            <a:r>
              <a:rPr lang="en-US" dirty="0" smtClean="0"/>
              <a:t>Does Dafny verify this code?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predicate P(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x:int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predicate Q(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x:int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/>
            </a:r>
            <a:br>
              <a:rPr lang="en-US" sz="2400" dirty="0">
                <a:latin typeface="Consolas" charset="0"/>
                <a:ea typeface="Consolas" charset="0"/>
                <a:cs typeface="Consolas" charset="0"/>
              </a:rPr>
            </a:b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method test()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requires </a:t>
            </a:r>
            <a:r>
              <a:rPr lang="en-US" sz="2400" dirty="0" err="1">
                <a:latin typeface="Consolas" charset="0"/>
                <a:ea typeface="Consolas" charset="0"/>
                <a:cs typeface="Consolas" charset="0"/>
              </a:rPr>
              <a:t>forall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 x {:trigger P(x</a:t>
            </a: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)} ::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P(x) &amp;&amp; Q(x)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  ensures </a:t>
            </a:r>
            <a:r>
              <a:rPr lang="en-US" sz="2400" dirty="0">
                <a:latin typeface="Consolas" charset="0"/>
                <a:ea typeface="Consolas" charset="0"/>
                <a:cs typeface="Consolas" charset="0"/>
              </a:rPr>
              <a:t>Q(0)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lnSpc>
                <a:spcPct val="50000"/>
              </a:lnSpc>
              <a:buNone/>
            </a:pPr>
            <a:endParaRPr lang="en-US" sz="2400" dirty="0" smtClean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 smtClean="0">
                <a:latin typeface="Consolas" charset="0"/>
                <a:ea typeface="Consolas" charset="0"/>
                <a:cs typeface="Consolas" charset="0"/>
              </a:rPr>
              <a:t>}</a:t>
            </a:r>
            <a:endParaRPr lang="en-US" sz="24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B0529-BBA0-9946-8593-A70B11AFD5BA}" type="datetime1">
              <a:rPr lang="en-US" smtClean="0"/>
              <a:t>10/26/22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23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3569066" y="5473652"/>
            <a:ext cx="5425048" cy="474994"/>
            <a:chOff x="4598766" y="7002662"/>
            <a:chExt cx="7715624" cy="675547"/>
          </a:xfrm>
        </p:grpSpPr>
        <p:sp>
          <p:nvSpPr>
            <p:cNvPr id="14" name="Trapezoid 13"/>
            <p:cNvSpPr/>
            <p:nvPr/>
          </p:nvSpPr>
          <p:spPr>
            <a:xfrm rot="10800000">
              <a:off x="4598766" y="7002662"/>
              <a:ext cx="7715624" cy="675547"/>
            </a:xfrm>
            <a:prstGeom prst="trapezoid">
              <a:avLst>
                <a:gd name="adj" fmla="val 57891"/>
              </a:avLst>
            </a:prstGeom>
            <a:solidFill>
              <a:schemeClr val="tx1">
                <a:lumMod val="40000"/>
                <a:lumOff val="60000"/>
              </a:schemeClr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35719" tIns="35719" rIns="35719" bIns="35719" numCol="1" spcCol="38100" rtlCol="0" anchor="ctr">
              <a:spAutoFit/>
            </a:bodyPr>
            <a:lstStyle/>
            <a:p>
              <a:endPara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836791" y="7048048"/>
              <a:ext cx="3467189" cy="62376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250" dirty="0">
                  <a:solidFill>
                    <a:srgbClr val="000000"/>
                  </a:solidFill>
                  <a:latin typeface="Calibri Light" charset="0"/>
                  <a:ea typeface="Calibri Light" charset="0"/>
                  <a:cs typeface="Calibri Light" charset="0"/>
                </a:rPr>
                <a:t>Build system</a:t>
              </a:r>
            </a:p>
          </p:txBody>
        </p:sp>
      </p:grpSp>
      <p:cxnSp>
        <p:nvCxnSpPr>
          <p:cNvPr id="52" name="Curved Connector 51"/>
          <p:cNvCxnSpPr/>
          <p:nvPr/>
        </p:nvCxnSpPr>
        <p:spPr>
          <a:xfrm rot="16200000" flipH="1">
            <a:off x="6926906" y="4733922"/>
            <a:ext cx="1960599" cy="760249"/>
          </a:xfrm>
          <a:prstGeom prst="curvedConnector3">
            <a:avLst/>
          </a:prstGeom>
          <a:noFill/>
          <a:ln w="6350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9" name="Curved Connector 38"/>
          <p:cNvCxnSpPr/>
          <p:nvPr/>
        </p:nvCxnSpPr>
        <p:spPr>
          <a:xfrm rot="5400000">
            <a:off x="5458569" y="4274124"/>
            <a:ext cx="2134154" cy="1853403"/>
          </a:xfrm>
          <a:prstGeom prst="curvedConnector3">
            <a:avLst>
              <a:gd name="adj1" fmla="val 50000"/>
            </a:avLst>
          </a:prstGeom>
          <a:noFill/>
          <a:ln w="6350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6" name="Rectangle 45"/>
          <p:cNvSpPr/>
          <p:nvPr/>
        </p:nvSpPr>
        <p:spPr>
          <a:xfrm>
            <a:off x="2816139" y="2958551"/>
            <a:ext cx="3090805" cy="2233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75248" y="3805520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29120" y="3591208"/>
            <a:ext cx="134791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168092" y="3698364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63999" y="3589988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>
                    <a:alpha val="42000"/>
                  </a:srgbClr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79214" y="1275763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169851" y="2267230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4169851" y="2267230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63999" y="3589988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64302" y="1275763"/>
            <a:ext cx="0" cy="3878634"/>
          </a:xfrm>
          <a:prstGeom prst="line">
            <a:avLst/>
          </a:prstGeom>
          <a:noFill/>
          <a:ln w="25400" cap="flat">
            <a:solidFill>
              <a:srgbClr val="5A5F5E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Left Brace 7"/>
          <p:cNvSpPr/>
          <p:nvPr/>
        </p:nvSpPr>
        <p:spPr>
          <a:xfrm rot="5400000">
            <a:off x="4327531" y="-706448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7895" y="558125"/>
            <a:ext cx="3381315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you need to inspect</a:t>
            </a:r>
          </a:p>
        </p:txBody>
      </p:sp>
      <p:sp>
        <p:nvSpPr>
          <p:cNvPr id="20" name="Left Brace 19"/>
          <p:cNvSpPr/>
          <p:nvPr/>
        </p:nvSpPr>
        <p:spPr>
          <a:xfrm rot="5400000">
            <a:off x="7972330" y="-706448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20715" y="547283"/>
            <a:ext cx="4162053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</a:t>
            </a:r>
            <a:r>
              <a:rPr lang="en-US" sz="2400">
                <a:ea typeface="Calibri Light" charset="0"/>
                <a:cs typeface="Calibri Light" charset="0"/>
                <a:sym typeface="Gill Sans Light"/>
              </a:rPr>
              <a:t>the verifier checks for you</a:t>
            </a:r>
            <a:endParaRPr lang="en-US" sz="2400" dirty="0">
              <a:ea typeface="Calibri Light" charset="0"/>
              <a:cs typeface="Calibri Light" charset="0"/>
              <a:sym typeface="Gill Sans 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7195" y="6131755"/>
            <a:ext cx="512770" cy="511442"/>
          </a:xfrm>
          <a:prstGeom prst="rect">
            <a:avLst/>
          </a:prstGeom>
        </p:spPr>
      </p:pic>
      <p:cxnSp>
        <p:nvCxnSpPr>
          <p:cNvPr id="22" name="Curved Connector 21"/>
          <p:cNvCxnSpPr>
            <a:stCxn id="46" idx="2"/>
          </p:cNvCxnSpPr>
          <p:nvPr/>
        </p:nvCxnSpPr>
        <p:spPr>
          <a:xfrm rot="16200000" flipH="1">
            <a:off x="4260282" y="5293171"/>
            <a:ext cx="1015848" cy="813329"/>
          </a:xfrm>
          <a:prstGeom prst="curvedConnector3">
            <a:avLst/>
          </a:prstGeom>
          <a:noFill/>
          <a:ln w="63500" cap="flat">
            <a:solidFill>
              <a:srgbClr val="5A5F5E"/>
            </a:solidFill>
            <a:prstDash val="solid"/>
            <a:miter lim="4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1030" name="Picture 6" descr="ile:CD icon test.svg - Wikimedia Comm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175" y="6094347"/>
            <a:ext cx="590308" cy="590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817BF-7A11-C64D-8D6A-8D8EAFD414EA}" type="datetime1">
              <a:rPr lang="en-US" smtClean="0"/>
              <a:t>10/26/22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532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 L 0.33412 0.003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6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2.22222E-6 L 0.25677 0.0034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39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8" grpId="0" animBg="1"/>
      <p:bldP spid="9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816139" y="2969370"/>
            <a:ext cx="3090805" cy="2233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75248" y="3816339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29120" y="3602027"/>
            <a:ext cx="134791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168092" y="3709183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63999" y="3600807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>
                    <a:alpha val="42000"/>
                  </a:srgbClr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79214" y="1286582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169851" y="2278049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7296243" y="2260226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132768" y="3600807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64302" y="1256820"/>
            <a:ext cx="0" cy="4206336"/>
          </a:xfrm>
          <a:prstGeom prst="line">
            <a:avLst/>
          </a:prstGeom>
          <a:noFill/>
          <a:ln w="25400" cap="flat">
            <a:solidFill>
              <a:srgbClr val="5A5F5E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Left Brace 7"/>
          <p:cNvSpPr/>
          <p:nvPr/>
        </p:nvSpPr>
        <p:spPr>
          <a:xfrm rot="5400000">
            <a:off x="4327531" y="-695629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rot="5400000">
            <a:off x="7972330" y="-695629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53112" y="5214784"/>
            <a:ext cx="2513035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t.dfy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10751" hangingPunct="0"/>
            <a:r>
              <a:rPr lang="en-US" sz="3375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(Trusted)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94013" y="5214784"/>
            <a:ext cx="2541229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 smtClean="0"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 smtClean="0">
                <a:latin typeface="Calibri" charset="0"/>
                <a:ea typeface="Calibri" charset="0"/>
                <a:cs typeface="Calibri" charset="0"/>
              </a:rPr>
              <a:t>v.dfy</a:t>
            </a:r>
            <a:endParaRPr lang="en-US" sz="3375" dirty="0">
              <a:latin typeface="Calibri" charset="0"/>
              <a:ea typeface="Calibri" charset="0"/>
              <a:cs typeface="Calibri" charset="0"/>
              <a:sym typeface="Gill Sans Light"/>
            </a:endParaRPr>
          </a:p>
          <a:p>
            <a:pPr algn="ctr" defTabSz="410751" hangingPunct="0"/>
            <a:r>
              <a:rPr lang="en-US" sz="3375" dirty="0">
                <a:latin typeface="Calibri" charset="0"/>
                <a:ea typeface="Calibri" charset="0"/>
                <a:cs typeface="Calibri" charset="0"/>
                <a:sym typeface="Gill Sans Light"/>
              </a:rPr>
              <a:t>(</a:t>
            </a:r>
            <a:r>
              <a:rPr lang="en-US" sz="3375" dirty="0" smtClean="0">
                <a:latin typeface="Calibri" charset="0"/>
                <a:ea typeface="Calibri" charset="0"/>
                <a:cs typeface="Calibri" charset="0"/>
                <a:sym typeface="Gill Sans Light"/>
              </a:rPr>
              <a:t>Untrusted)</a:t>
            </a:r>
            <a:endParaRPr lang="en-US" sz="3375" dirty="0"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9FF0-CD62-E041-813D-4988E9296BF0}" type="datetime1">
              <a:rPr lang="en-US" smtClean="0"/>
              <a:t>10/26/22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4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787895" y="532344"/>
            <a:ext cx="3381315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you need to inspect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20715" y="521502"/>
            <a:ext cx="4162053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the verifier checks for you</a:t>
            </a:r>
          </a:p>
        </p:txBody>
      </p:sp>
    </p:spTree>
    <p:extLst>
      <p:ext uri="{BB962C8B-B14F-4D97-AF65-F5344CB8AC3E}">
        <p14:creationId xmlns:p14="http://schemas.microsoft.com/office/powerpoint/2010/main" val="11812572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verification game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Player 1: the benign verification expert</a:t>
            </a:r>
          </a:p>
          <a:p>
            <a:r>
              <a:rPr lang="en-US" dirty="0" smtClean="0"/>
              <a:t>Player 2: the malicious engineer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2928-2C6B-2E48-987F-A135D5DC7702}" type="datetime1">
              <a:rPr lang="en-US" smtClean="0"/>
              <a:t>10/26/22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5</a:t>
            </a:fld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838200" y="3058160"/>
            <a:ext cx="6456680" cy="835495"/>
            <a:chOff x="838200" y="3058160"/>
            <a:chExt cx="6456680" cy="83549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3058160"/>
              <a:ext cx="835495" cy="83549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818640" y="3062658"/>
              <a:ext cx="54762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Player 1 sets up the trusted environment</a:t>
              </a:r>
            </a:p>
            <a:p>
              <a:r>
                <a:rPr lang="en-US" sz="2400" dirty="0" smtClean="0"/>
                <a:t>(i.e. all </a:t>
              </a:r>
              <a:r>
                <a:rPr lang="en-US" sz="2200" dirty="0" smtClean="0">
                  <a:latin typeface="Consolas" charset="0"/>
                  <a:ea typeface="Consolas" charset="0"/>
                  <a:cs typeface="Consolas" charset="0"/>
                </a:rPr>
                <a:t>.</a:t>
              </a:r>
              <a:r>
                <a:rPr lang="en-US" sz="2200" dirty="0" err="1" smtClean="0">
                  <a:latin typeface="Consolas" charset="0"/>
                  <a:ea typeface="Consolas" charset="0"/>
                  <a:cs typeface="Consolas" charset="0"/>
                </a:rPr>
                <a:t>t.dfy</a:t>
              </a:r>
              <a:r>
                <a:rPr lang="en-US" sz="2400" dirty="0" smtClean="0"/>
                <a:t> files)</a:t>
              </a:r>
              <a:endParaRPr lang="en-US" sz="24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77012" y="3992873"/>
            <a:ext cx="6768935" cy="835495"/>
            <a:chOff x="3377012" y="3992873"/>
            <a:chExt cx="6768935" cy="83549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310452" y="3992873"/>
              <a:ext cx="835495" cy="83549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3377012" y="3992873"/>
              <a:ext cx="59334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Player 2 writes the implementation and proof</a:t>
              </a:r>
            </a:p>
            <a:p>
              <a:r>
                <a:rPr lang="en-US" sz="2400" dirty="0" smtClean="0"/>
                <a:t>(i.e. all </a:t>
              </a:r>
              <a:r>
                <a:rPr lang="en-US" sz="2200" dirty="0" smtClean="0">
                  <a:latin typeface="Consolas" charset="0"/>
                  <a:ea typeface="Consolas" charset="0"/>
                  <a:cs typeface="Consolas" charset="0"/>
                </a:rPr>
                <a:t>.</a:t>
              </a:r>
              <a:r>
                <a:rPr lang="en-US" sz="2200" dirty="0" err="1" smtClean="0">
                  <a:latin typeface="Consolas" charset="0"/>
                  <a:ea typeface="Consolas" charset="0"/>
                  <a:cs typeface="Consolas" charset="0"/>
                </a:rPr>
                <a:t>v.dfy</a:t>
              </a:r>
              <a:r>
                <a:rPr lang="en-US" sz="2400" dirty="0" smtClean="0"/>
                <a:t> files)</a:t>
              </a:r>
              <a:endParaRPr lang="en-US" sz="24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38200" y="4923088"/>
            <a:ext cx="6456680" cy="835495"/>
            <a:chOff x="838200" y="4923088"/>
            <a:chExt cx="6456680" cy="835495"/>
          </a:xfrm>
        </p:grpSpPr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00" y="4923088"/>
              <a:ext cx="835495" cy="83549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818640" y="5110002"/>
              <a:ext cx="54762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Player 1 runs the build system</a:t>
              </a:r>
              <a:endParaRPr lang="en-US" sz="2400" dirty="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920" y="1855346"/>
            <a:ext cx="403695" cy="4036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045" y="2406019"/>
            <a:ext cx="404687" cy="404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513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2816139" y="2969370"/>
            <a:ext cx="3090805" cy="2233361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t" anchorCtr="0">
            <a:noAutofit/>
          </a:bodyPr>
          <a:lstStyle/>
          <a:p>
            <a:pPr algn="ctr" defTabSz="410751" hangingPunct="0"/>
            <a:r>
              <a:rPr lang="en-US" sz="2531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Distributed system</a:t>
            </a:r>
            <a:endParaRPr lang="en-US" sz="2531" dirty="0">
              <a:solidFill>
                <a:srgbClr val="000000"/>
              </a:solidFill>
              <a:latin typeface="Calibri Light" charset="0"/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275248" y="3816339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229120" y="3602027"/>
            <a:ext cx="134791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Network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168092" y="3709183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5" name="Rectangle 4"/>
          <p:cNvSpPr/>
          <p:nvPr/>
        </p:nvSpPr>
        <p:spPr>
          <a:xfrm>
            <a:off x="3063999" y="3600807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>
                    <a:alpha val="42000"/>
                  </a:srgbClr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79214" y="1286582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Spec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4169851" y="2278049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prstDash val="sysDot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2" name="Down Arrow 11"/>
          <p:cNvSpPr/>
          <p:nvPr/>
        </p:nvSpPr>
        <p:spPr>
          <a:xfrm rot="10800000">
            <a:off x="7374621" y="2260226"/>
            <a:ext cx="451342" cy="573207"/>
          </a:xfrm>
          <a:prstGeom prst="downArrow">
            <a:avLst/>
          </a:prstGeom>
          <a:solidFill>
            <a:srgbClr val="FFFFFF"/>
          </a:solidFill>
          <a:ln w="1905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endParaRPr lang="en-US" sz="2531">
              <a:solidFill>
                <a:srgbClr val="FFFFFF"/>
              </a:solidFill>
              <a:sym typeface="Gill Sans Ligh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11146" y="3600807"/>
            <a:ext cx="778294" cy="879410"/>
          </a:xfrm>
          <a:prstGeom prst="rect">
            <a:avLst/>
          </a:prstGeom>
          <a:solidFill>
            <a:srgbClr val="FFFFFF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noAutofit/>
          </a:bodyPr>
          <a:lstStyle/>
          <a:p>
            <a:pPr algn="ctr" defTabSz="410751" hangingPunct="0"/>
            <a:r>
              <a:rPr lang="en-US" sz="2531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Host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264302" y="1256820"/>
            <a:ext cx="0" cy="4206336"/>
          </a:xfrm>
          <a:prstGeom prst="line">
            <a:avLst/>
          </a:prstGeom>
          <a:noFill/>
          <a:ln w="25400" cap="flat">
            <a:solidFill>
              <a:srgbClr val="5A5F5E"/>
            </a:solidFill>
            <a:prstDash val="dash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Left Brace 7"/>
          <p:cNvSpPr/>
          <p:nvPr/>
        </p:nvSpPr>
        <p:spPr>
          <a:xfrm rot="5400000">
            <a:off x="4327531" y="-695629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20" name="Left Brace 19"/>
          <p:cNvSpPr/>
          <p:nvPr/>
        </p:nvSpPr>
        <p:spPr>
          <a:xfrm rot="5400000">
            <a:off x="7972330" y="-695629"/>
            <a:ext cx="214867" cy="3571500"/>
          </a:xfrm>
          <a:prstGeom prst="leftBrace">
            <a:avLst>
              <a:gd name="adj1" fmla="val 30621"/>
              <a:gd name="adj2" fmla="val 50000"/>
            </a:avLst>
          </a:prstGeom>
          <a:noFill/>
          <a:ln w="25400" cap="flat">
            <a:solidFill>
              <a:srgbClr val="5A5F5E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64293" tIns="32146" rIns="64293" bIns="32146" numCol="1" spcCol="38100" rtlCol="0" anchor="t">
            <a:noAutofit/>
          </a:bodyPr>
          <a:lstStyle/>
          <a:p>
            <a:pPr defTabSz="642915" latinLnBrk="1" hangingPunct="0"/>
            <a:endParaRPr lang="en-US" sz="1266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53112" y="5214784"/>
            <a:ext cx="2513035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 smtClean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t.dfy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</a:endParaRPr>
          </a:p>
          <a:p>
            <a:pPr algn="ctr" defTabSz="410751" hangingPunct="0"/>
            <a:r>
              <a:rPr lang="en-US" sz="3375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(Trusted)</a:t>
            </a:r>
            <a:endParaRPr lang="en-US" sz="3375" dirty="0">
              <a:solidFill>
                <a:srgbClr val="FF0000"/>
              </a:solidFill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94013" y="5214784"/>
            <a:ext cx="2541229" cy="111088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3375" dirty="0" smtClean="0">
                <a:latin typeface="Calibri" charset="0"/>
                <a:ea typeface="Calibri" charset="0"/>
                <a:cs typeface="Calibri" charset="0"/>
              </a:rPr>
              <a:t>*.</a:t>
            </a:r>
            <a:r>
              <a:rPr lang="en-US" sz="3375" dirty="0" err="1" smtClean="0">
                <a:latin typeface="Calibri" charset="0"/>
                <a:ea typeface="Calibri" charset="0"/>
                <a:cs typeface="Calibri" charset="0"/>
              </a:rPr>
              <a:t>v.dfy</a:t>
            </a:r>
            <a:endParaRPr lang="en-US" sz="3375" dirty="0">
              <a:latin typeface="Calibri" charset="0"/>
              <a:ea typeface="Calibri" charset="0"/>
              <a:cs typeface="Calibri" charset="0"/>
              <a:sym typeface="Gill Sans Light"/>
            </a:endParaRPr>
          </a:p>
          <a:p>
            <a:pPr algn="ctr" defTabSz="410751" hangingPunct="0"/>
            <a:r>
              <a:rPr lang="en-US" sz="3375" dirty="0">
                <a:latin typeface="Calibri" charset="0"/>
                <a:ea typeface="Calibri" charset="0"/>
                <a:cs typeface="Calibri" charset="0"/>
                <a:sym typeface="Gill Sans Light"/>
              </a:rPr>
              <a:t>(</a:t>
            </a:r>
            <a:r>
              <a:rPr lang="en-US" sz="3375" dirty="0" smtClean="0">
                <a:latin typeface="Calibri" charset="0"/>
                <a:ea typeface="Calibri" charset="0"/>
                <a:cs typeface="Calibri" charset="0"/>
                <a:sym typeface="Gill Sans Light"/>
              </a:rPr>
              <a:t>Untrusted)</a:t>
            </a:r>
            <a:endParaRPr lang="en-US" sz="3375" dirty="0">
              <a:latin typeface="Calibri" charset="0"/>
              <a:ea typeface="Calibri" charset="0"/>
              <a:cs typeface="Calibri" charset="0"/>
              <a:sym typeface="Gill Sans Ligh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27415" y="2736298"/>
            <a:ext cx="7732606" cy="418384"/>
          </a:xfrm>
          <a:prstGeom prst="rect">
            <a:avLst/>
          </a:prstGeom>
          <a:solidFill>
            <a:srgbClr val="B7DEE8"/>
          </a:solidFill>
          <a:ln w="254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51" hangingPunct="0"/>
            <a:r>
              <a:rPr lang="en-US" sz="2250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Q: Can the abstraction function </a:t>
            </a:r>
            <a:r>
              <a:rPr lang="en-US" sz="1969" dirty="0">
                <a:solidFill>
                  <a:srgbClr val="535353"/>
                </a:solidFill>
                <a:latin typeface="Consolas" charset="0"/>
                <a:ea typeface="Consolas" charset="0"/>
                <a:cs typeface="Consolas" charset="0"/>
                <a:sym typeface="Gill Sans Light"/>
              </a:rPr>
              <a:t>Abstraction()</a:t>
            </a:r>
            <a:r>
              <a:rPr lang="en-US" sz="2250" dirty="0">
                <a:solidFill>
                  <a:srgbClr val="535353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 be untrusted?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E9FF0-CD62-E041-813D-4988E9296BF0}" type="datetime1">
              <a:rPr lang="en-US" smtClean="0"/>
              <a:t>10/26/22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6</a:t>
            </a:fld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2787895" y="532344"/>
            <a:ext cx="3381315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you need to inspect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220715" y="521502"/>
            <a:ext cx="4162053" cy="4414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2400" dirty="0">
                <a:ea typeface="Calibri Light" charset="0"/>
                <a:cs typeface="Calibri Light" charset="0"/>
                <a:sym typeface="Gill Sans Light"/>
              </a:rPr>
              <a:t>code the verifier checks for you</a:t>
            </a:r>
          </a:p>
        </p:txBody>
      </p:sp>
    </p:spTree>
    <p:extLst>
      <p:ext uri="{BB962C8B-B14F-4D97-AF65-F5344CB8AC3E}">
        <p14:creationId xmlns:p14="http://schemas.microsoft.com/office/powerpoint/2010/main" val="1774286095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73"/>
          <p:cNvSpPr txBox="1">
            <a:spLocks/>
          </p:cNvSpPr>
          <p:nvPr/>
        </p:nvSpPr>
        <p:spPr>
          <a:xfrm>
            <a:off x="1926592" y="223345"/>
            <a:ext cx="8643938" cy="1367654"/>
          </a:xfrm>
          <a:prstGeom prst="rect">
            <a:avLst/>
          </a:prstGeom>
        </p:spPr>
        <p:txBody>
          <a:bodyPr/>
          <a:lstStyle>
            <a:lvl1pPr marL="304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1pPr>
            <a:lvl2pPr marL="685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2pPr>
            <a:lvl3pPr marL="1066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3pPr>
            <a:lvl4pPr marL="1447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4pPr>
            <a:lvl5pPr marL="1828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5pPr>
            <a:lvl6pPr marL="2209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6pPr>
            <a:lvl7pPr marL="2590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7pPr>
            <a:lvl8pPr marL="2971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8pPr>
            <a:lvl9pPr marL="3352800" marR="0" indent="-304800" algn="l" defTabSz="584200" rtl="0" latinLnBrk="0">
              <a:lnSpc>
                <a:spcPct val="120000"/>
              </a:lnSpc>
              <a:spcBef>
                <a:spcPts val="3800"/>
              </a:spcBef>
              <a:spcAft>
                <a:spcPts val="0"/>
              </a:spcAft>
              <a:buClr>
                <a:srgbClr val="535353"/>
              </a:buClr>
              <a:buSzPct val="82000"/>
              <a:buFontTx/>
              <a:buChar char="•"/>
              <a:tabLst/>
              <a:defRPr sz="4600" b="0" i="0" u="none" strike="noStrike" cap="none" spc="0" baseline="0">
                <a:ln>
                  <a:noFill/>
                </a:ln>
                <a:solidFill>
                  <a:srgbClr val="525252"/>
                </a:solidFill>
                <a:uFillTx/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0" indent="0">
              <a:buNone/>
            </a:pPr>
            <a:endParaRPr lang="en-US" sz="3234" dirty="0">
              <a:latin typeface="Calibri Light" panose="020F03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65446" y="2195069"/>
            <a:ext cx="5676653" cy="2213555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Abstraction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(v: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) : </a:t>
            </a:r>
            <a:endParaRPr lang="en-US" sz="1969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		</a:t>
            </a:r>
            <a:r>
              <a:rPr lang="en-US" sz="1969" dirty="0" err="1">
                <a:latin typeface="Consolas"/>
                <a:ea typeface="Consolas"/>
                <a:cs typeface="Consolas"/>
                <a:sym typeface="Consolas"/>
              </a:rPr>
              <a:t>Spec.Variables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indent="321457"/>
            <a:r>
              <a:rPr lang="en" sz="1969" dirty="0" err="1">
                <a:latin typeface="Consolas"/>
                <a:ea typeface="Consolas"/>
                <a:cs typeface="Consolas"/>
                <a:sym typeface="Consolas"/>
              </a:rPr>
              <a:t>var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 a0 :| 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Spec</a:t>
            </a:r>
            <a:r>
              <a:rPr lang="en" sz="1969" dirty="0" err="1">
                <a:latin typeface="Consolas"/>
                <a:ea typeface="Consolas"/>
                <a:cs typeface="Consolas"/>
                <a:sym typeface="Consolas"/>
              </a:rPr>
              <a:t>Init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(a0);</a:t>
            </a:r>
          </a:p>
          <a:p>
            <a:pPr indent="321457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a0</a:t>
            </a:r>
          </a:p>
          <a:p>
            <a:pPr lvl="0" algn="l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}</a:t>
            </a:r>
          </a:p>
          <a:p>
            <a:pPr lvl="0" algn="l"/>
            <a:endParaRPr lang="en" sz="1969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predicate </a:t>
            </a:r>
            <a:r>
              <a:rPr lang="en" sz="1969" dirty="0" err="1">
                <a:latin typeface="Consolas"/>
                <a:ea typeface="Consolas"/>
                <a:cs typeface="Consolas"/>
                <a:sym typeface="Consolas"/>
              </a:rPr>
              <a:t>Inv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(v: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) { true }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1729192" y="2960769"/>
            <a:ext cx="1994196" cy="654293"/>
          </a:xfrm>
          <a:prstGeom prst="wedgeRoundRectCallout">
            <a:avLst>
              <a:gd name="adj1" fmla="val 104559"/>
              <a:gd name="adj2" fmla="val 863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1687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Always returns the initial state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marL="0" indent="0"/>
            <a:r>
              <a:rPr lang="en-US" dirty="0">
                <a:latin typeface="Calibri Light" panose="020F0302020204030204" pitchFamily="34" charset="0"/>
              </a:rPr>
              <a:t>What if the abstraction function pretended nothing ever happened?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6E627-B677-8A4D-844E-A6F6E355C9E1}" type="datetime1">
              <a:rPr lang="en-US" smtClean="0"/>
              <a:t>10/26/22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21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08076" y="2345544"/>
            <a:ext cx="6246543" cy="2213555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lvl="0" algn="l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datatype 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 = 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(</a:t>
            </a:r>
            <a:r>
              <a:rPr lang="en" sz="1969" dirty="0" err="1">
                <a:latin typeface="Consolas"/>
                <a:ea typeface="Consolas"/>
                <a:cs typeface="Consolas"/>
                <a:sym typeface="Consolas"/>
              </a:rPr>
              <a:t>actualState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: Stuff, </a:t>
            </a:r>
            <a:r>
              <a:rPr lang="en" sz="1969" b="1" dirty="0" err="1">
                <a:latin typeface="Consolas"/>
                <a:ea typeface="Consolas"/>
                <a:cs typeface="Consolas"/>
                <a:sym typeface="Consolas"/>
              </a:rPr>
              <a:t>fakeState</a:t>
            </a:r>
            <a:r>
              <a:rPr lang="en" sz="1969" b="1" dirty="0">
                <a:latin typeface="Consolas"/>
                <a:ea typeface="Consolas"/>
                <a:cs typeface="Consolas"/>
                <a:sym typeface="Consolas"/>
              </a:rPr>
              <a:t>: </a:t>
            </a:r>
            <a:r>
              <a:rPr lang="en" sz="1969" b="1" dirty="0" err="1">
                <a:latin typeface="Consolas"/>
                <a:ea typeface="Consolas"/>
                <a:cs typeface="Consolas"/>
                <a:sym typeface="Consolas"/>
              </a:rPr>
              <a:t>HostState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)</a:t>
            </a:r>
          </a:p>
          <a:p>
            <a:pPr lvl="0" algn="l">
              <a:buClr>
                <a:schemeClr val="dk1"/>
              </a:buClr>
              <a:buSzPts val="1100"/>
            </a:pPr>
            <a:endParaRPr lang="en" sz="1969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/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function 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Abstraction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(v:</a:t>
            </a:r>
            <a:r>
              <a:rPr lang="en-US" sz="1969" dirty="0">
                <a:latin typeface="Consolas"/>
                <a:ea typeface="Consolas"/>
                <a:cs typeface="Consolas"/>
                <a:sym typeface="Consolas"/>
              </a:rPr>
              <a:t>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) : </a:t>
            </a:r>
            <a:r>
              <a:rPr lang="en-US" sz="1969" dirty="0" err="1">
                <a:latin typeface="Consolas"/>
                <a:ea typeface="Consolas"/>
                <a:cs typeface="Consolas"/>
                <a:sym typeface="Consolas"/>
              </a:rPr>
              <a:t>Spec.Variables</a:t>
            </a: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 {</a:t>
            </a:r>
          </a:p>
          <a:p>
            <a:pPr lvl="0" algn="l">
              <a:buClr>
                <a:schemeClr val="dk1"/>
              </a:buClr>
              <a:buSzPts val="1100"/>
            </a:pPr>
            <a:r>
              <a:rPr lang="en" sz="1969" b="1" dirty="0">
                <a:latin typeface="Consolas"/>
                <a:ea typeface="Consolas"/>
                <a:cs typeface="Consolas"/>
                <a:sym typeface="Consolas"/>
              </a:rPr>
              <a:t>	</a:t>
            </a:r>
            <a:r>
              <a:rPr lang="en" sz="1969" b="1" dirty="0" err="1">
                <a:latin typeface="Consolas"/>
                <a:ea typeface="Consolas"/>
                <a:cs typeface="Consolas"/>
                <a:sym typeface="Consolas"/>
              </a:rPr>
              <a:t>v.fakeState</a:t>
            </a:r>
            <a:endParaRPr lang="en" sz="1969" b="1" dirty="0">
              <a:latin typeface="Consolas"/>
              <a:ea typeface="Consolas"/>
              <a:cs typeface="Consolas"/>
              <a:sym typeface="Consolas"/>
            </a:endParaRPr>
          </a:p>
          <a:p>
            <a:pPr lvl="0" algn="l">
              <a:buClr>
                <a:schemeClr val="dk1"/>
              </a:buClr>
              <a:buSzPts val="1100"/>
            </a:pPr>
            <a:r>
              <a:rPr lang="en" sz="1969" dirty="0">
                <a:latin typeface="Consolas"/>
                <a:ea typeface="Consolas"/>
                <a:cs typeface="Consolas"/>
                <a:sym typeface="Consolas"/>
              </a:rPr>
              <a:t>}</a:t>
            </a:r>
            <a:endParaRPr lang="en" sz="1969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782752" y="3931300"/>
            <a:ext cx="1994196" cy="367052"/>
          </a:xfrm>
          <a:prstGeom prst="wedgeRoundRectCallout">
            <a:avLst>
              <a:gd name="adj1" fmla="val 76434"/>
              <a:gd name="adj2" fmla="val -20040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 w="12700" cap="flat">
            <a:solidFill>
              <a:srgbClr val="000000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algn="ctr" defTabSz="410751" hangingPunct="0"/>
            <a:r>
              <a:rPr lang="en-US" sz="1687" dirty="0">
                <a:solidFill>
                  <a:srgbClr val="000000"/>
                </a:solidFill>
                <a:latin typeface="Calibri Light" charset="0"/>
                <a:ea typeface="Calibri Light" charset="0"/>
                <a:cs typeface="Calibri Light" charset="0"/>
                <a:sym typeface="Gill Sans Light"/>
              </a:rPr>
              <a:t>Returns fake state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mr-IN" dirty="0">
                <a:latin typeface="Calibri Light" panose="020F0302020204030204" pitchFamily="34" charset="0"/>
              </a:rPr>
              <a:t>…</a:t>
            </a:r>
            <a:r>
              <a:rPr lang="en-US" dirty="0" smtClean="0">
                <a:latin typeface="Calibri Light" panose="020F0302020204030204" pitchFamily="34" charset="0"/>
              </a:rPr>
              <a:t>or just </a:t>
            </a:r>
            <a:r>
              <a:rPr lang="en-US" dirty="0">
                <a:latin typeface="Calibri Light" panose="020F0302020204030204" pitchFamily="34" charset="0"/>
              </a:rPr>
              <a:t>made up a fake story</a:t>
            </a:r>
            <a:r>
              <a:rPr lang="en-US" dirty="0" smtClean="0">
                <a:latin typeface="Calibri Light" panose="020F0302020204030204" pitchFamily="34" charset="0"/>
              </a:rPr>
              <a:t>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1769D-6EB7-7F4A-BE77-E031C198B157}" type="datetime1">
              <a:rPr lang="en-US" smtClean="0"/>
              <a:t>10/26/22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21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634" y="2106822"/>
            <a:ext cx="7343121" cy="4183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51" hangingPunct="0"/>
            <a:r>
              <a:rPr lang="en-US" sz="2250" dirty="0">
                <a:ea typeface="Calibri Light" charset="0"/>
                <a:cs typeface="Calibri Light" charset="0"/>
                <a:sym typeface="Gill Sans Light"/>
              </a:rPr>
              <a:t>Make it </a:t>
            </a:r>
            <a:r>
              <a:rPr lang="en-US" sz="2250" b="1" dirty="0" err="1" smtClean="0">
                <a:ea typeface="Calibri Light" charset="0"/>
                <a:cs typeface="Calibri Light" charset="0"/>
                <a:sym typeface="Gill Sans Light"/>
              </a:rPr>
              <a:t>Abstraction</a:t>
            </a:r>
            <a:r>
              <a:rPr lang="en-US" sz="2250" b="1" dirty="0" err="1" smtClean="0">
                <a:solidFill>
                  <a:srgbClr val="FF0000"/>
                </a:solidFill>
                <a:ea typeface="Calibri Light" charset="0"/>
                <a:cs typeface="Calibri Light" charset="0"/>
                <a:sym typeface="Gill Sans Light"/>
              </a:rPr>
              <a:t>.t.dfy</a:t>
            </a:r>
            <a:r>
              <a:rPr lang="en-US" sz="2250" dirty="0" smtClean="0">
                <a:ea typeface="Calibri Light" charset="0"/>
                <a:cs typeface="Calibri Light" charset="0"/>
                <a:sym typeface="Gill Sans Light"/>
              </a:rPr>
              <a:t> </a:t>
            </a:r>
            <a:r>
              <a:rPr lang="en-US" sz="2250" dirty="0">
                <a:ea typeface="Calibri Light" charset="0"/>
                <a:cs typeface="Calibri Light" charset="0"/>
                <a:sym typeface="Gill Sans Light"/>
              </a:rPr>
              <a:t>and have an examiner examine it</a:t>
            </a:r>
            <a:r>
              <a:rPr lang="mr-IN" sz="2250" dirty="0">
                <a:ea typeface="Calibri Light" charset="0"/>
                <a:cs typeface="Calibri Light" charset="0"/>
                <a:sym typeface="Gill Sans Light"/>
              </a:rPr>
              <a:t>…</a:t>
            </a:r>
            <a:endParaRPr lang="en-US" sz="2250" dirty="0">
              <a:ea typeface="Calibri Light" charset="0"/>
              <a:cs typeface="Calibri Light" charset="0"/>
              <a:sym typeface="Gill Sans Ligh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4003" y="3071970"/>
            <a:ext cx="6865265" cy="7646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9" tIns="35719" rIns="35719" bIns="35719" numCol="1" spcCol="38100" rtlCol="0" anchor="ctr">
            <a:spAutoFit/>
          </a:bodyPr>
          <a:lstStyle/>
          <a:p>
            <a:pPr defTabSz="410751" hangingPunct="0"/>
            <a:r>
              <a:rPr lang="mr-IN" sz="2250" dirty="0">
                <a:ea typeface="Calibri Light" charset="0"/>
                <a:cs typeface="Calibri Light" charset="0"/>
                <a:sym typeface="Gill Sans Light"/>
              </a:rPr>
              <a:t>…</a:t>
            </a:r>
            <a:r>
              <a:rPr lang="en-US" sz="2250" dirty="0">
                <a:ea typeface="Calibri Light" charset="0"/>
                <a:cs typeface="Calibri Light" charset="0"/>
                <a:sym typeface="Gill Sans Light"/>
              </a:rPr>
              <a:t>ugh, that’s a bad idea! The examiner would have to read the entire protocol description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353800" cy="1325563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Maybe someone should </a:t>
            </a:r>
            <a:r>
              <a:rPr lang="en-US" dirty="0" smtClean="0">
                <a:latin typeface="Calibri Light" panose="020F0302020204030204" pitchFamily="34" charset="0"/>
              </a:rPr>
              <a:t>inspect Abstraction</a:t>
            </a:r>
            <a:r>
              <a:rPr lang="en-US" dirty="0">
                <a:latin typeface="Calibri Light" panose="020F0302020204030204" pitchFamily="34" charset="0"/>
              </a:rPr>
              <a:t>()</a:t>
            </a:r>
            <a:r>
              <a:rPr lang="mr-IN" dirty="0" smtClean="0">
                <a:latin typeface="Calibri Light" panose="020F0302020204030204" pitchFamily="34" charset="0"/>
              </a:rPr>
              <a:t>…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115CD-ADCB-B147-B4C1-0A87716C21F6}" type="datetime1">
              <a:rPr lang="en-US" smtClean="0"/>
              <a:t>10/26/22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smtClean="0"/>
              <a:t>EECS498-008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EC465-D050-3C49-BA38-BE575A3F06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8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ecs498-template" id="{DA77E98E-D022-FA45-992F-2D0DA55B6CD0}" vid="{44C465E8-53DD-E348-BEFB-A5C0044A74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30361</TotalTime>
  <Words>829</Words>
  <Application>Microsoft Macintosh PowerPoint</Application>
  <PresentationFormat>Widescreen</PresentationFormat>
  <Paragraphs>294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Calibri</vt:lpstr>
      <vt:lpstr>Calibri Light</vt:lpstr>
      <vt:lpstr>Consolas</vt:lpstr>
      <vt:lpstr>Gill Sans Light</vt:lpstr>
      <vt:lpstr>Mangal</vt:lpstr>
      <vt:lpstr>Times New Roman</vt:lpstr>
      <vt:lpstr>Arial</vt:lpstr>
      <vt:lpstr>Office Theme</vt:lpstr>
      <vt:lpstr>EECS498-008 Formal Verification of Systems Software</vt:lpstr>
      <vt:lpstr>Refinement recap</vt:lpstr>
      <vt:lpstr>PowerPoint Presentation</vt:lpstr>
      <vt:lpstr>PowerPoint Presentation</vt:lpstr>
      <vt:lpstr>The verification game</vt:lpstr>
      <vt:lpstr>PowerPoint Presentation</vt:lpstr>
      <vt:lpstr>What if the abstraction function pretended nothing ever happened?</vt:lpstr>
      <vt:lpstr>…or just made up a fake story?</vt:lpstr>
      <vt:lpstr>Maybe someone should inspect Abstraction()…</vt:lpstr>
      <vt:lpstr>Application correspondence</vt:lpstr>
      <vt:lpstr>Application correspondence</vt:lpstr>
      <vt:lpstr>Application correspondence</vt:lpstr>
      <vt:lpstr>Application correspondence</vt:lpstr>
      <vt:lpstr>Revisiting the big picture</vt:lpstr>
      <vt:lpstr>Administrivia</vt:lpstr>
      <vt:lpstr>Triggers</vt:lpstr>
      <vt:lpstr>Imagine you are the solver</vt:lpstr>
      <vt:lpstr>Completeness vs Soundness</vt:lpstr>
      <vt:lpstr>Triggers</vt:lpstr>
      <vt:lpstr>Triggers</vt:lpstr>
    </vt:vector>
  </TitlesOfParts>
  <Manager/>
  <Company/>
  <LinksUpToDate>false</LinksUpToDate>
  <SharedDoc>false</SharedDoc>
  <HyperlinkBase/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Microsoft Office User</cp:lastModifiedBy>
  <cp:revision>2163</cp:revision>
  <cp:lastPrinted>2022-10-05T18:48:04Z</cp:lastPrinted>
  <dcterms:created xsi:type="dcterms:W3CDTF">2022-08-23T16:51:43Z</dcterms:created>
  <dcterms:modified xsi:type="dcterms:W3CDTF">2022-10-26T18:55:16Z</dcterms:modified>
  <cp:category/>
</cp:coreProperties>
</file>