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75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75"/>
    <p:restoredTop sz="95768"/>
  </p:normalViewPr>
  <p:slideViewPr>
    <p:cSldViewPr snapToGrid="0" snapToObjects="1">
      <p:cViewPr>
        <p:scale>
          <a:sx n="126" d="100"/>
          <a:sy n="126" d="100"/>
        </p:scale>
        <p:origin x="76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81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4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6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0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9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7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9DAE-34E9-2F4A-86D6-8B69C3C62D9A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7E7AC6-0ADB-7149-98EA-62554CC120CB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0B649-82A5-2643-AC61-7D2537E8D1CB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B549-587C-0E42-A43F-0F2FD1969621}" type="datetime1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DED26E-F18A-4C41-9F91-4C6EC56C26AB}" type="datetime1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334125" y="2241352"/>
            <a:ext cx="5524500" cy="41076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2672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005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94560-B677-9046-9AED-D65CEC47D325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23CFC-6D13-104C-9943-81896207036E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C3EAA8-30D9-BF48-A52A-5545324A1403}" type="datetime1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D8A312-BDAF-0245-B7C4-21E539067D95}" type="datetime1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2751E4-1869-A144-BB3F-6FAB936DDEB1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1DCA7-C242-C34C-A885-2C4A366758C8}" type="datetime1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AE0F61-143E-1A43-9B4F-9F5B1E317282}" type="datetime1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1C5A56-57A4-D34D-8CFD-93753A83194A}" type="datetime1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4C38-9787-1542-AAAF-CBC3341CB4B5}" type="datetime1">
              <a:rPr lang="en-US" smtClean="0"/>
              <a:t>10/24/22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 #2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11301" y="341938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817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3153515" y="2825948"/>
            <a:ext cx="0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6487802" y="2825948"/>
            <a:ext cx="17555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416676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33823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4793921" y="3818883"/>
            <a:ext cx="6061" cy="186556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7984587" y="3827673"/>
            <a:ext cx="2503" cy="186556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918167" y="4264513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  <a:endParaRPr lang="en-US" sz="2250" dirty="0"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3378" y="4198391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Query(x)</a:t>
            </a:r>
            <a:endParaRPr lang="en-US" sz="2250" dirty="0"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38425" y="3094666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64834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99121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75664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11301" y="5684445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95906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97101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7033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6862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7559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00330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183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14396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DF0B-B4C8-F04B-8753-82397A8F0789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713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 #2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11301" y="341938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817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3153515" y="2825948"/>
            <a:ext cx="0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6487802" y="2825948"/>
            <a:ext cx="17555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416676" y="265221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33823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4793921" y="3818883"/>
            <a:ext cx="6061" cy="186556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7984587" y="3827673"/>
            <a:ext cx="2503" cy="186556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918167" y="4264513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  <a:endParaRPr lang="en-US" sz="2250" dirty="0"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3378" y="4198391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Query(x)</a:t>
            </a:r>
            <a:endParaRPr lang="en-US" sz="2250" dirty="0"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38425" y="3094666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64834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99121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5756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711301" y="5684445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95906" y="569323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8945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7033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49206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7559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00330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183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6750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787C-C06E-5F46-969F-03C7302B974A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906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 dirty="0" smtClean="0"/>
              <a:t>Project 1 has been released</a:t>
            </a:r>
          </a:p>
          <a:p>
            <a:pPr lvl="1"/>
            <a:r>
              <a:rPr lang="en-US" dirty="0" smtClean="0"/>
              <a:t>Deadline: Nov 4</a:t>
            </a:r>
          </a:p>
          <a:p>
            <a:pPr lvl="1"/>
            <a:r>
              <a:rPr lang="en-US" dirty="0" smtClean="0"/>
              <a:t>Groups of (up to 2)</a:t>
            </a:r>
          </a:p>
          <a:p>
            <a:r>
              <a:rPr lang="en-US" dirty="0" smtClean="0"/>
              <a:t>We will have Jon live with us next Monday!</a:t>
            </a:r>
          </a:p>
          <a:p>
            <a:r>
              <a:rPr lang="en-US" dirty="0" smtClean="0"/>
              <a:t>No lecture on Nov 2 and Nov 14</a:t>
            </a:r>
          </a:p>
          <a:p>
            <a:r>
              <a:rPr lang="en-US" dirty="0" smtClean="0"/>
              <a:t>Assignment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  <p:cxnSp>
        <p:nvCxnSpPr>
          <p:cNvPr id="6" name="Straight Connector 5"/>
          <p:cNvCxnSpPr/>
          <p:nvPr/>
        </p:nvCxnSpPr>
        <p:spPr>
          <a:xfrm>
            <a:off x="950337" y="5479262"/>
            <a:ext cx="81508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88720" y="5435477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8760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45920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20240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83080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7400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23332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Up Arrow 42"/>
          <p:cNvSpPr/>
          <p:nvPr/>
        </p:nvSpPr>
        <p:spPr>
          <a:xfrm>
            <a:off x="1079795" y="5576956"/>
            <a:ext cx="288778" cy="38150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34597" y="5939686"/>
            <a:ext cx="167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YOU ARE HERE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835105" y="5514817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10/31</a:t>
            </a:r>
            <a:endParaRPr lang="en-US" sz="1600"/>
          </a:p>
        </p:txBody>
      </p:sp>
      <p:sp>
        <p:nvSpPr>
          <p:cNvPr id="73" name="Rounded Rectangle 72"/>
          <p:cNvSpPr/>
          <p:nvPr/>
        </p:nvSpPr>
        <p:spPr>
          <a:xfrm>
            <a:off x="1123332" y="5107243"/>
            <a:ext cx="1624374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153346" y="543593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2336226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473386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610546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884866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747706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022026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116323" y="5435477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3299203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436363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573523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47843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710683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985003" y="5449824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4080949" y="543593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4263829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400989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38149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812469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675309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949629" y="545028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840945" y="5519205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11/7</a:t>
            </a:r>
            <a:endParaRPr lang="en-US" sz="1600"/>
          </a:p>
        </p:txBody>
      </p:sp>
      <p:sp>
        <p:nvSpPr>
          <p:cNvPr id="97" name="TextBox 96"/>
          <p:cNvSpPr txBox="1"/>
          <p:nvPr/>
        </p:nvSpPr>
        <p:spPr>
          <a:xfrm>
            <a:off x="3817002" y="5517870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11/14</a:t>
            </a:r>
          </a:p>
        </p:txBody>
      </p:sp>
      <p:sp>
        <p:nvSpPr>
          <p:cNvPr id="98" name="Oval 97"/>
          <p:cNvSpPr/>
          <p:nvPr/>
        </p:nvSpPr>
        <p:spPr>
          <a:xfrm>
            <a:off x="5042789" y="543594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5225669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362829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499989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774309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637149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911469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007415" y="5436399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6190295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327455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464615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738935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601775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876095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6970392" y="543594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153272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290432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27592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701912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564752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839072" y="54502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7935018" y="5436399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8117898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255058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92218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666538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529378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803698" y="54507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4753229" y="5509553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11/21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95790" y="5503705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11/28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668255" y="5500671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12/05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639097" y="5500191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12/12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761336" y="5107060"/>
            <a:ext cx="1624374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PS4</a:t>
            </a:r>
            <a:endParaRPr lang="en-US" dirty="0"/>
          </a:p>
        </p:txBody>
      </p:sp>
      <p:sp>
        <p:nvSpPr>
          <p:cNvPr id="131" name="Rounded Rectangle 130"/>
          <p:cNvSpPr/>
          <p:nvPr/>
        </p:nvSpPr>
        <p:spPr>
          <a:xfrm>
            <a:off x="4399340" y="5107060"/>
            <a:ext cx="963489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PS5</a:t>
            </a:r>
            <a:endParaRPr lang="en-US" dirty="0"/>
          </a:p>
        </p:txBody>
      </p:sp>
      <p:sp>
        <p:nvSpPr>
          <p:cNvPr id="132" name="Rounded Rectangle 131"/>
          <p:cNvSpPr/>
          <p:nvPr/>
        </p:nvSpPr>
        <p:spPr>
          <a:xfrm>
            <a:off x="5365274" y="5107060"/>
            <a:ext cx="2336637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7345885" y="4580566"/>
            <a:ext cx="12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cxnSp>
        <p:nvCxnSpPr>
          <p:cNvPr id="135" name="Straight Arrow Connector 134"/>
          <p:cNvCxnSpPr>
            <a:stCxn id="133" idx="2"/>
            <a:endCxn id="119" idx="0"/>
          </p:cNvCxnSpPr>
          <p:nvPr/>
        </p:nvCxnSpPr>
        <p:spPr>
          <a:xfrm flipH="1">
            <a:off x="7977881" y="4949898"/>
            <a:ext cx="362" cy="48650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Date Placeholder 1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AE0B-01D2-7643-BCD6-9F2E4B73AAF0}" type="datetime1">
              <a:rPr lang="en-US" smtClean="0"/>
              <a:t>10/24/22</a:t>
            </a:fld>
            <a:endParaRPr lang="en-US"/>
          </a:p>
        </p:txBody>
      </p:sp>
      <p:sp>
        <p:nvSpPr>
          <p:cNvPr id="137" name="Footer Placeholder 1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26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Dafny: finite set heuristics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0307-51FE-2E4C-AC1F-C78BD7BFD34D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480" y="1690688"/>
            <a:ext cx="7462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x/2*2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==x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IsModest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0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&lt;= x &lt; 10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IsThisSetFinite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:= set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x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IsModest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(x) &amp;&amp;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(x);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assert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{0,2,4,6,8};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6720" y="5107008"/>
            <a:ext cx="70205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mtClean="0"/>
              <a:t>Error: the </a:t>
            </a:r>
            <a:r>
              <a:rPr lang="en-US" dirty="0"/>
              <a:t>result of a set comprehension must be finite, but </a:t>
            </a:r>
            <a:r>
              <a:rPr lang="en-US" dirty="0" err="1"/>
              <a:t>Dafny's</a:t>
            </a:r>
            <a:r>
              <a:rPr lang="en-US" dirty="0"/>
              <a:t> heuristics can't figure out how to produce a bounded set of values for 'x'</a:t>
            </a:r>
          </a:p>
        </p:txBody>
      </p:sp>
    </p:spTree>
    <p:extLst>
      <p:ext uri="{BB962C8B-B14F-4D97-AF65-F5344CB8AC3E}">
        <p14:creationId xmlns:p14="http://schemas.microsoft.com/office/powerpoint/2010/main" val="1457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Dafny: finite set heuristics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0307-51FE-2E4C-AC1F-C78BD7BFD34D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9480" y="1690688"/>
            <a:ext cx="8478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 {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x/2*2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==x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IsModest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x:int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0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&lt;= x &lt; 10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function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ModestNumbers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: set&lt;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 {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set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x | 0 &lt;= x &lt; 10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IsThisSetFinite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:= set x | x in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ModestNumbers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&amp;&amp;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IsEven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assert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modestEvens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{0,2,4,6,8};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04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15</a:t>
            </a:fld>
            <a:endParaRPr lang="uk-UA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928330" y="2461113"/>
            <a:ext cx="9302750" cy="2500312"/>
          </a:xfrm>
        </p:spPr>
        <p:txBody>
          <a:bodyPr/>
          <a:lstStyle/>
          <a:p>
            <a:pPr>
              <a:spcBef>
                <a:spcPts val="703"/>
              </a:spcBef>
            </a:pPr>
            <a:r>
              <a:rPr lang="en-US" b="1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No centralized server 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that coordinates who holds the lock</a:t>
            </a:r>
          </a:p>
          <a:p>
            <a:pPr lvl="1">
              <a:spcBef>
                <a:spcPts val="703"/>
              </a:spcBef>
            </a:pP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The hosts pass the lock amongst themselves</a:t>
            </a:r>
          </a:p>
          <a:p>
            <a:pPr>
              <a:spcBef>
                <a:spcPts val="703"/>
              </a:spcBef>
            </a:pP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The hosts communicate via </a:t>
            </a:r>
            <a:r>
              <a:rPr lang="en-US" b="1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asynchronous messages</a:t>
            </a:r>
          </a:p>
          <a:p>
            <a:pPr lvl="1">
              <a:spcBef>
                <a:spcPts val="703"/>
              </a:spcBef>
            </a:pP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A single state machine transition </a:t>
            </a:r>
            <a:r>
              <a:rPr lang="en-US" b="1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cannot</a:t>
            </a:r>
            <a:r>
              <a:rPr lang="en-US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 read/update the state of two hosts</a:t>
            </a:r>
            <a:endParaRPr lang="en-US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330" y="1812623"/>
            <a:ext cx="719125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953" b="1" dirty="0">
                <a:ea typeface="Calibri Light" charset="0"/>
                <a:cs typeface="Calibri Light" charset="0"/>
                <a:sym typeface="Gill Sans Light"/>
              </a:rPr>
              <a:t>Differences from centralized lock server</a:t>
            </a:r>
            <a:endParaRPr lang="en-US" sz="2953" b="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60B3-68E7-EE4F-AD37-C008EFF32167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9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grpSp>
        <p:nvGrpSpPr>
          <p:cNvPr id="5" name="Group 4"/>
          <p:cNvGrpSpPr/>
          <p:nvPr/>
        </p:nvGrpSpPr>
        <p:grpSpPr>
          <a:xfrm>
            <a:off x="5432302" y="218410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30198" y="2513576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0" name="Oval 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23396" y="361724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4" name="Oval 13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435535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12801" y="4263757"/>
            <a:ext cx="333426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mr-IN" sz="2953" dirty="0">
                <a:solidFill>
                  <a:srgbClr val="535353"/>
                </a:solidFill>
                <a:sym typeface="Gill Sans Light"/>
              </a:rPr>
              <a:t>…</a:t>
            </a:r>
            <a:endParaRPr lang="en-US" sz="2953" dirty="0">
              <a:solidFill>
                <a:srgbClr val="535353"/>
              </a:solidFill>
              <a:sym typeface="Gill Sans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72433" y="262502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94223" y="37735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4" name="Oval 23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N-2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9031" y="2134636"/>
            <a:ext cx="333939" cy="333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5124" y="5237278"/>
            <a:ext cx="6146698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21457" indent="-321457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N = </a:t>
            </a:r>
            <a:r>
              <a:rPr lang="en-US" sz="2400" dirty="0" err="1" smtClean="0">
                <a:ea typeface="Calibri Light" charset="0"/>
                <a:cs typeface="Calibri Light" charset="0"/>
                <a:sym typeface="Gill Sans Light"/>
              </a:rPr>
              <a:t>numHosts</a:t>
            </a:r>
            <a:r>
              <a:rPr lang="en-US" sz="2400" dirty="0" smtClean="0">
                <a:ea typeface="Calibri Light" charset="0"/>
                <a:cs typeface="Calibri Light" charset="0"/>
                <a:sym typeface="Gill Sans Light"/>
              </a:rPr>
              <a:t>, </a:t>
            </a: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defined in </a:t>
            </a:r>
            <a:r>
              <a:rPr lang="en-US" sz="2400" dirty="0" err="1" smtClean="0">
                <a:ea typeface="Calibri Light" charset="0"/>
                <a:cs typeface="Calibri Light" charset="0"/>
                <a:sym typeface="Gill Sans Light"/>
              </a:rPr>
              <a:t>network.t.dfy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  <a:p>
            <a:pPr marL="321457" indent="-321457" defTabSz="410751" hangingPunct="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Messages are asynchronous (i.e. sending and receiving are two separate steps)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FD89-2A0A-5544-B8D1-B929E5012F5A}" type="datetime1">
              <a:rPr lang="en-US" smtClean="0"/>
              <a:t>10/24/22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37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7474 0.3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grpSp>
        <p:nvGrpSpPr>
          <p:cNvPr id="5" name="Group 4"/>
          <p:cNvGrpSpPr/>
          <p:nvPr/>
        </p:nvGrpSpPr>
        <p:grpSpPr>
          <a:xfrm>
            <a:off x="3525622" y="335877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6" name="Oval 5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664" y="3432086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18" name="Oval 17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Host 3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2350" y="3286495"/>
            <a:ext cx="333939" cy="3339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52624" y="1920783"/>
            <a:ext cx="5779470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>
                <a:ea typeface="Calibri Light" charset="0"/>
                <a:cs typeface="Calibri Light" charset="0"/>
                <a:sym typeface="Gill Sans Light"/>
              </a:rPr>
              <a:t>The lock is associated with a </a:t>
            </a:r>
            <a:r>
              <a:rPr lang="en-US" sz="2531">
                <a:ea typeface="Calibri Light" charset="0"/>
                <a:cs typeface="Calibri Light" charset="0"/>
                <a:sym typeface="Gill Sans Light"/>
              </a:rPr>
              <a:t>monotonically increasing epoch number</a:t>
            </a:r>
            <a:endParaRPr lang="en-US" sz="253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122" y="4135079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23</a:t>
            </a:r>
            <a:endParaRPr lang="en-US" sz="1969" dirty="0"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3000089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  <a:endParaRPr lang="en-US" sz="1969" dirty="0"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5666" y="4135078"/>
            <a:ext cx="150039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1969" dirty="0"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epoch = 24</a:t>
            </a:r>
            <a:endParaRPr lang="en-US" sz="1969" dirty="0"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2358" y="4917230"/>
            <a:ext cx="3932568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250" dirty="0">
                <a:ea typeface="Calibri Light" charset="0"/>
                <a:cs typeface="Calibri Light" charset="0"/>
                <a:sym typeface="Gill Sans Light"/>
              </a:rPr>
              <a:t>Accept an incoming message only if it has </a:t>
            </a:r>
            <a:r>
              <a:rPr lang="en-US" sz="2250" dirty="0">
                <a:ea typeface="Calibri Light" charset="0"/>
                <a:cs typeface="Calibri Light" charset="0"/>
              </a:rPr>
              <a:t>a higher epoch number than your current epoch</a:t>
            </a:r>
            <a:endParaRPr lang="en-US" sz="2250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6E8A-6AA9-3445-952E-F111C7C8D9E0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594E-6 -7.29167E-7 L 0.2638 0.0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84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lock server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18</a:t>
            </a:fld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2441796" y="2928826"/>
            <a:ext cx="7815439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dirty="0">
                <a:ea typeface="Calibri Light" charset="0"/>
                <a:cs typeface="Calibri Light" charset="0"/>
                <a:sym typeface="Gill Sans Light"/>
              </a:rPr>
              <a:t>The desirable property is the same as the centralized lock server: at most one node holds the lock at any given time</a:t>
            </a:r>
            <a:endParaRPr lang="en-US" sz="253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1795" y="2352732"/>
            <a:ext cx="78154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531" b="1" dirty="0">
                <a:ea typeface="Calibri Light" charset="0"/>
                <a:cs typeface="Calibri Light" charset="0"/>
                <a:sym typeface="Gill Sans Light"/>
              </a:rPr>
              <a:t>Safety property:</a:t>
            </a:r>
            <a:endParaRPr lang="en-US" sz="2531" b="1" dirty="0"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64B-0F0D-1A41-8D2B-ADB3F94C4DD2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0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19</a:t>
            </a:fld>
            <a:endParaRPr lang="uk-UA"/>
          </a:p>
        </p:txBody>
      </p:sp>
      <p:sp>
        <p:nvSpPr>
          <p:cNvPr id="3" name="Rectangle 2"/>
          <p:cNvSpPr/>
          <p:nvPr/>
        </p:nvSpPr>
        <p:spPr>
          <a:xfrm>
            <a:off x="2143808" y="3500986"/>
            <a:ext cx="3507851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network.t.dfy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4676" y="3500986"/>
            <a:ext cx="3050916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host.v.dfy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808" y="4472983"/>
            <a:ext cx="3507851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distributed_system.t.dfy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4676" y="4472983"/>
            <a:ext cx="3050916" cy="461601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exercise01.dfy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8696" y="2324446"/>
            <a:ext cx="3718074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ea typeface="Gill Sans SemiBold" charset="0"/>
                <a:cs typeface="Gill Sans SemiBold" charset="0"/>
              </a:rPr>
              <a:t>Framework files</a:t>
            </a:r>
          </a:p>
          <a:p>
            <a:pPr algn="ctr" defTabSz="410751" hangingPunct="0"/>
            <a:r>
              <a:rPr lang="en-US" sz="2000" dirty="0" smtClean="0">
                <a:sym typeface="Gill Sans Light"/>
              </a:rPr>
              <a:t>(trusted/immutable)</a:t>
            </a:r>
            <a:endParaRPr lang="en-US" sz="2000" dirty="0">
              <a:sym typeface="Gill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1096" y="2324446"/>
            <a:ext cx="3718074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ea typeface="Gill Sans SemiBold" charset="0"/>
                <a:cs typeface="Gill Sans SemiBold" charset="0"/>
              </a:rPr>
              <a:t>Host and proof files</a:t>
            </a:r>
          </a:p>
          <a:p>
            <a:pPr algn="ctr" defTabSz="410751" hangingPunct="0"/>
            <a:r>
              <a:rPr lang="en-US" sz="2000" dirty="0">
                <a:sym typeface="Gill Sans Light"/>
              </a:rPr>
              <a:t>(for you to complete)</a:t>
            </a:r>
            <a:endParaRPr lang="en-US" sz="2000" dirty="0">
              <a:sym typeface="Gill Sans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91726" y="1893094"/>
            <a:ext cx="0" cy="4227671"/>
          </a:xfrm>
          <a:prstGeom prst="line">
            <a:avLst/>
          </a:prstGeom>
          <a:noFill/>
          <a:ln w="50800" cap="flat">
            <a:solidFill>
              <a:srgbClr val="5A5F5E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180A-FEA0-BB49-8710-02E715E16DBB}" type="datetime1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1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12" name="Google Shape;123;p16"/>
          <p:cNvSpPr txBox="1"/>
          <p:nvPr/>
        </p:nvSpPr>
        <p:spPr>
          <a:xfrm>
            <a:off x="2093725" y="1893094"/>
            <a:ext cx="9172586" cy="3242828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 = Variables(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&gt;)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key:Key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value:Value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}</a:t>
            </a:r>
          </a:p>
          <a:p>
            <a:pPr defTabSz="642915">
              <a:buClr>
                <a:srgbClr val="000000"/>
              </a:buClr>
            </a:pP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QueryOp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key:Key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output:Value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...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Group 3"/>
          <p:cNvGrpSpPr/>
          <p:nvPr/>
        </p:nvGrpSpPr>
        <p:grpSpPr>
          <a:xfrm>
            <a:off x="2672900" y="5303178"/>
            <a:ext cx="783869" cy="568105"/>
            <a:chOff x="1633991" y="7857601"/>
            <a:chExt cx="1114836" cy="807971"/>
          </a:xfrm>
        </p:grpSpPr>
        <p:sp>
          <p:nvSpPr>
            <p:cNvPr id="2" name="Oval 1"/>
            <p:cNvSpPr/>
            <p:nvPr/>
          </p:nvSpPr>
          <p:spPr>
            <a:xfrm>
              <a:off x="2191408" y="8418481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33991" y="7857601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68507" y="5697534"/>
            <a:ext cx="755635" cy="475702"/>
            <a:chOff x="3334409" y="8418481"/>
            <a:chExt cx="1074681" cy="676555"/>
          </a:xfrm>
        </p:grpSpPr>
        <p:sp>
          <p:nvSpPr>
            <p:cNvPr id="7" name="Oval 6"/>
            <p:cNvSpPr/>
            <p:nvPr/>
          </p:nvSpPr>
          <p:spPr>
            <a:xfrm>
              <a:off x="4156842" y="8418481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34409" y="8623202"/>
              <a:ext cx="946130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97785" y="5321661"/>
            <a:ext cx="783869" cy="544120"/>
            <a:chOff x="4513826" y="7883889"/>
            <a:chExt cx="1114836" cy="773859"/>
          </a:xfrm>
        </p:grpSpPr>
        <p:sp>
          <p:nvSpPr>
            <p:cNvPr id="13" name="TextBox 12"/>
            <p:cNvSpPr txBox="1"/>
            <p:nvPr/>
          </p:nvSpPr>
          <p:spPr>
            <a:xfrm>
              <a:off x="4513826" y="7883889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8410657"/>
              <a:ext cx="247091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14155" y="5321676"/>
            <a:ext cx="783869" cy="544136"/>
            <a:chOff x="5817106" y="7883879"/>
            <a:chExt cx="1114836" cy="773879"/>
          </a:xfrm>
        </p:grpSpPr>
        <p:sp>
          <p:nvSpPr>
            <p:cNvPr id="9" name="Oval 8"/>
            <p:cNvSpPr/>
            <p:nvPr/>
          </p:nvSpPr>
          <p:spPr>
            <a:xfrm>
              <a:off x="6122277" y="8410668"/>
              <a:ext cx="252248" cy="24709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710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7196" y="5692028"/>
            <a:ext cx="665248" cy="481199"/>
            <a:chOff x="7456991" y="8410662"/>
            <a:chExt cx="946131" cy="684374"/>
          </a:xfrm>
        </p:grpSpPr>
        <p:sp>
          <p:nvSpPr>
            <p:cNvPr id="10" name="Oval 9"/>
            <p:cNvSpPr/>
            <p:nvPr/>
          </p:nvSpPr>
          <p:spPr>
            <a:xfrm>
              <a:off x="7930055" y="8410662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6991" y="8623202"/>
              <a:ext cx="946131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C969-620A-784E-A439-2A8C8B1C3888}" type="datetime1">
              <a:rPr lang="en-US" smtClean="0"/>
              <a:t>10/24/22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834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5850152" y="2806709"/>
            <a:ext cx="0" cy="291560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5975565" y="2806709"/>
            <a:ext cx="0" cy="291560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/>
          <p:cNvCxnSpPr/>
          <p:nvPr/>
        </p:nvCxnSpPr>
        <p:spPr>
          <a:xfrm flipH="1">
            <a:off x="4875331" y="3580700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/>
          <p:cNvCxnSpPr/>
          <p:nvPr/>
        </p:nvCxnSpPr>
        <p:spPr>
          <a:xfrm flipV="1">
            <a:off x="5000745" y="3580701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>
            <a:stCxn id="59" idx="3"/>
            <a:endCxn id="44" idx="1"/>
          </p:cNvCxnSpPr>
          <p:nvPr/>
        </p:nvCxnSpPr>
        <p:spPr>
          <a:xfrm>
            <a:off x="4472754" y="3575276"/>
            <a:ext cx="0" cy="214814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/>
          <p:cNvCxnSpPr>
            <a:stCxn id="44" idx="7"/>
            <a:endCxn id="59" idx="5"/>
          </p:cNvCxnSpPr>
          <p:nvPr/>
        </p:nvCxnSpPr>
        <p:spPr>
          <a:xfrm flipV="1">
            <a:off x="4598168" y="3575276"/>
            <a:ext cx="0" cy="214814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0" name="Group 39"/>
          <p:cNvGrpSpPr/>
          <p:nvPr/>
        </p:nvGrpSpPr>
        <p:grpSpPr>
          <a:xfrm>
            <a:off x="2672900" y="5303183"/>
            <a:ext cx="783869" cy="562607"/>
            <a:chOff x="1633991" y="7857601"/>
            <a:chExt cx="1114836" cy="800151"/>
          </a:xfrm>
        </p:grpSpPr>
        <p:sp>
          <p:nvSpPr>
            <p:cNvPr id="42" name="TextBox 41"/>
            <p:cNvSpPr txBox="1"/>
            <p:nvPr/>
          </p:nvSpPr>
          <p:spPr>
            <a:xfrm>
              <a:off x="1633991" y="7857601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191408" y="8410661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68507" y="5697975"/>
            <a:ext cx="755635" cy="475264"/>
            <a:chOff x="3334409" y="8419104"/>
            <a:chExt cx="1074681" cy="675932"/>
          </a:xfrm>
        </p:grpSpPr>
        <p:sp>
          <p:nvSpPr>
            <p:cNvPr id="44" name="Oval 43"/>
            <p:cNvSpPr/>
            <p:nvPr/>
          </p:nvSpPr>
          <p:spPr>
            <a:xfrm>
              <a:off x="4156842" y="8419104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34409" y="8623202"/>
              <a:ext cx="946130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7785" y="5321669"/>
            <a:ext cx="783869" cy="544135"/>
            <a:chOff x="4513826" y="7883879"/>
            <a:chExt cx="1114836" cy="773878"/>
          </a:xfrm>
        </p:grpSpPr>
        <p:sp>
          <p:nvSpPr>
            <p:cNvPr id="47" name="Oval 46"/>
            <p:cNvSpPr/>
            <p:nvPr/>
          </p:nvSpPr>
          <p:spPr>
            <a:xfrm>
              <a:off x="4724400" y="8410667"/>
              <a:ext cx="252248" cy="24709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1382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14155" y="5321657"/>
            <a:ext cx="783869" cy="544131"/>
            <a:chOff x="5817106" y="7883879"/>
            <a:chExt cx="1114836" cy="773874"/>
          </a:xfrm>
        </p:grpSpPr>
        <p:sp>
          <p:nvSpPr>
            <p:cNvPr id="51" name="TextBox 50"/>
            <p:cNvSpPr txBox="1"/>
            <p:nvPr/>
          </p:nvSpPr>
          <p:spPr>
            <a:xfrm>
              <a:off x="581710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22277" y="8410662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67196" y="5692031"/>
            <a:ext cx="665248" cy="481200"/>
            <a:chOff x="7456991" y="8410661"/>
            <a:chExt cx="946131" cy="684375"/>
          </a:xfrm>
        </p:grpSpPr>
        <p:sp>
          <p:nvSpPr>
            <p:cNvPr id="53" name="Oval 52"/>
            <p:cNvSpPr/>
            <p:nvPr/>
          </p:nvSpPr>
          <p:spPr>
            <a:xfrm>
              <a:off x="7930055" y="8410661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56991" y="8623202"/>
              <a:ext cx="946131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942525" y="2337263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32685" y="3188171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64834" y="265102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46780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845844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828725" y="265556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099820" y="3428876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" name="Straight Arrow Connector 3"/>
          <p:cNvCxnSpPr>
            <a:stCxn id="58" idx="3"/>
            <a:endCxn id="41" idx="1"/>
          </p:cNvCxnSpPr>
          <p:nvPr/>
        </p:nvCxnSpPr>
        <p:spPr>
          <a:xfrm>
            <a:off x="3090808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41" idx="7"/>
            <a:endCxn id="58" idx="5"/>
          </p:cNvCxnSpPr>
          <p:nvPr/>
        </p:nvCxnSpPr>
        <p:spPr>
          <a:xfrm flipV="1">
            <a:off x="3216222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TextBox 68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107137" y="3579493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Arrow Connector 78"/>
          <p:cNvCxnSpPr/>
          <p:nvPr/>
        </p:nvCxnSpPr>
        <p:spPr>
          <a:xfrm flipV="1">
            <a:off x="7232551" y="3579493"/>
            <a:ext cx="1280" cy="2147891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7464-5E29-C64E-A8D0-2DE83EAF8CE6}" type="datetime1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051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in real life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1942525" y="2337263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2685" y="3188171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64834" y="2651027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69332" y="3426986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6986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3151702" y="2824763"/>
            <a:ext cx="134808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4472896" y="2824763"/>
            <a:ext cx="213943" cy="1452518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599971" y="2651027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711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96457" y="3103454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74463" y="3099490"/>
            <a:ext cx="149560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451952" y="3594911"/>
            <a:ext cx="132995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7771333" y="3594911"/>
            <a:ext cx="215757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AF1F-6219-F94D-ADBB-2AC5B0FCE8BA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3135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7" grpId="0" animBg="1"/>
      <p:bldP spid="52" grpId="0"/>
      <p:bldP spid="53" grpId="0"/>
      <p:bldP spid="5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102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69332" y="342698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6981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3153515" y="2824758"/>
            <a:ext cx="132995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4472896" y="2824758"/>
            <a:ext cx="215756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599971" y="265102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711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451952" y="3594911"/>
            <a:ext cx="132995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7771333" y="3594911"/>
            <a:ext cx="215757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3260617" y="4110872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  <a:endParaRPr lang="en-US" sz="2250" dirty="0"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35051" y="4641605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Query(x)</a:t>
            </a:r>
            <a:endParaRPr lang="en-US" sz="2250" dirty="0"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96457" y="3103454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12599" y="2739688"/>
            <a:ext cx="705231" cy="780274"/>
            <a:chOff x="5103785" y="3896445"/>
            <a:chExt cx="1002995" cy="1109723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103785" y="3896445"/>
              <a:ext cx="1002995" cy="1109723"/>
            </a:xfrm>
            <a:prstGeom prst="straightConnector1">
              <a:avLst/>
            </a:prstGeom>
            <a:noFill/>
            <a:ln w="41275" cap="flat">
              <a:solidFill>
                <a:srgbClr val="5A5F5E"/>
              </a:solidFill>
              <a:prstDash val="sysDot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30" name="Picture 6" descr="hone call icon vector image | Free 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938" y="4109353"/>
              <a:ext cx="708832" cy="70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BF4B-E1FA-3C4A-B0E9-00A8E53DCEA4}" type="datetime1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30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5102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08979" y="344071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26986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>
            <a:off x="3153515" y="2824763"/>
            <a:ext cx="132995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endCxn id="47" idx="4"/>
          </p:cNvCxnSpPr>
          <p:nvPr/>
        </p:nvCxnSpPr>
        <p:spPr>
          <a:xfrm flipV="1">
            <a:off x="6230326" y="2824763"/>
            <a:ext cx="215756" cy="1452517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6357401" y="265102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7454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491599" y="3608642"/>
            <a:ext cx="132995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/>
          <p:nvPr/>
        </p:nvCxnSpPr>
        <p:spPr>
          <a:xfrm flipV="1">
            <a:off x="7771333" y="3594911"/>
            <a:ext cx="215757" cy="1213023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2809616" y="4198807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sym typeface="Gill Sans Light"/>
              </a:rPr>
              <a:t>Insert(x,7)</a:t>
            </a:r>
            <a:endParaRPr lang="en-US" sz="2250" dirty="0">
              <a:solidFill>
                <a:srgbClr val="535353"/>
              </a:solidFill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07998" y="4733685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olidFill>
                  <a:srgbClr val="535353"/>
                </a:solidFill>
                <a:sym typeface="Gill Sans Light"/>
              </a:rPr>
              <a:t>Query(x)</a:t>
            </a:r>
            <a:endParaRPr lang="en-US" sz="2250" dirty="0">
              <a:solidFill>
                <a:srgbClr val="535353"/>
              </a:solidFill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936103" y="3117185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6612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45055" y="5693233"/>
            <a:ext cx="177362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0646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6750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8BA9-83A4-674F-9122-3C5F1B042C63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3761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The limitation of Synchronous specs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cxnSp>
        <p:nvCxnSpPr>
          <p:cNvPr id="37" name="Straight Connector 36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Group 37"/>
          <p:cNvGrpSpPr/>
          <p:nvPr/>
        </p:nvGrpSpPr>
        <p:grpSpPr>
          <a:xfrm>
            <a:off x="2672900" y="5303183"/>
            <a:ext cx="783869" cy="562607"/>
            <a:chOff x="1633991" y="7857601"/>
            <a:chExt cx="1114836" cy="800151"/>
          </a:xfrm>
        </p:grpSpPr>
        <p:sp>
          <p:nvSpPr>
            <p:cNvPr id="63" name="TextBox 62"/>
            <p:cNvSpPr txBox="1"/>
            <p:nvPr/>
          </p:nvSpPr>
          <p:spPr>
            <a:xfrm>
              <a:off x="1633991" y="7857601"/>
              <a:ext cx="1114836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191408" y="8410661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68507" y="5697975"/>
            <a:ext cx="755635" cy="475264"/>
            <a:chOff x="3334409" y="8419104"/>
            <a:chExt cx="1074681" cy="675932"/>
          </a:xfrm>
        </p:grpSpPr>
        <p:sp>
          <p:nvSpPr>
            <p:cNvPr id="67" name="Oval 66"/>
            <p:cNvSpPr/>
            <p:nvPr/>
          </p:nvSpPr>
          <p:spPr>
            <a:xfrm>
              <a:off x="4156842" y="8419104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34409" y="8623202"/>
              <a:ext cx="946130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697785" y="5321669"/>
            <a:ext cx="783869" cy="544135"/>
            <a:chOff x="4513826" y="7883879"/>
            <a:chExt cx="1114836" cy="773878"/>
          </a:xfrm>
        </p:grpSpPr>
        <p:sp>
          <p:nvSpPr>
            <p:cNvPr id="70" name="Oval 69"/>
            <p:cNvSpPr/>
            <p:nvPr/>
          </p:nvSpPr>
          <p:spPr>
            <a:xfrm>
              <a:off x="4724400" y="8410667"/>
              <a:ext cx="252248" cy="24709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1382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14155" y="5321657"/>
            <a:ext cx="783869" cy="544131"/>
            <a:chOff x="5817106" y="7883879"/>
            <a:chExt cx="1114836" cy="773874"/>
          </a:xfrm>
        </p:grpSpPr>
        <p:sp>
          <p:nvSpPr>
            <p:cNvPr id="73" name="TextBox 72"/>
            <p:cNvSpPr txBox="1"/>
            <p:nvPr/>
          </p:nvSpPr>
          <p:spPr>
            <a:xfrm>
              <a:off x="5817106" y="7883879"/>
              <a:ext cx="1114836" cy="471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Insert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122277" y="8410662"/>
              <a:ext cx="252248" cy="247091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67196" y="5692031"/>
            <a:ext cx="665248" cy="481200"/>
            <a:chOff x="7456991" y="8410661"/>
            <a:chExt cx="946131" cy="684375"/>
          </a:xfrm>
        </p:grpSpPr>
        <p:sp>
          <p:nvSpPr>
            <p:cNvPr id="76" name="Oval 75"/>
            <p:cNvSpPr/>
            <p:nvPr/>
          </p:nvSpPr>
          <p:spPr>
            <a:xfrm>
              <a:off x="7930055" y="8410661"/>
              <a:ext cx="252248" cy="247092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56991" y="8623202"/>
              <a:ext cx="946131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latin typeface="Consolas" charset="0"/>
                  <a:ea typeface="Consolas" charset="0"/>
                  <a:cs typeface="Consolas" charset="0"/>
                  <a:sym typeface="Gill Sans Light"/>
                </a:rPr>
                <a:t>Query</a:t>
              </a:r>
              <a:endParaRPr lang="en-US" sz="1687" dirty="0">
                <a:latin typeface="Consolas" charset="0"/>
                <a:ea typeface="Consolas" charset="0"/>
                <a:cs typeface="Consolas" charset="0"/>
                <a:sym typeface="Gill Sans Light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Straight Connector 78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TextBox 79"/>
          <p:cNvSpPr txBox="1"/>
          <p:nvPr/>
        </p:nvSpPr>
        <p:spPr>
          <a:xfrm>
            <a:off x="1942525" y="2337263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1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32685" y="3188171"/>
            <a:ext cx="7370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Client 2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064834" y="265102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46780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845844" y="3426983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828725" y="2655562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099820" y="3428876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090808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Arrow Connector 87"/>
          <p:cNvCxnSpPr/>
          <p:nvPr/>
        </p:nvCxnSpPr>
        <p:spPr>
          <a:xfrm flipV="1">
            <a:off x="3216222" y="2799317"/>
            <a:ext cx="0" cy="291818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TextBox 88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1593-57B9-4446-AA87-2B4F9A2CE5CB}" type="datetime1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278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an asynchronous interface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030865" y="5973737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13418" y="6279590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/>
          <p:cNvSpPr/>
          <p:nvPr/>
        </p:nvSpPr>
        <p:spPr>
          <a:xfrm>
            <a:off x="4036418" y="619610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4909" y="5857228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65177" y="6196107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2981" y="5857228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61704" y="6196824"/>
            <a:ext cx="177362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0886" y="5857945"/>
            <a:ext cx="173284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ProcessRequest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2" name="Google Shape;123;p16"/>
          <p:cNvSpPr txBox="1"/>
          <p:nvPr/>
        </p:nvSpPr>
        <p:spPr>
          <a:xfrm>
            <a:off x="838200" y="1690688"/>
            <a:ext cx="10846946" cy="3841274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defTabSz="642915"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module 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MapSpec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  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Variables = Variables(</a:t>
            </a:r>
            <a:r>
              <a:rPr lang="en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mapp:map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&lt;Key, Value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dirty="0"/>
              <a:t> </a:t>
            </a:r>
            <a:endParaRPr lang="en-US" dirty="0"/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			 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requests:set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&lt;Input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&gt;,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replies:set</a:t>
            </a: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&lt;Output&gt;</a:t>
            </a:r>
            <a:r>
              <a:rPr lang="en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predicate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InsertOp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request: Input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{...}</a:t>
            </a:r>
          </a:p>
          <a:p>
            <a:pPr defTabSz="642915">
              <a:buClr>
                <a:srgbClr val="000000"/>
              </a:buClr>
            </a:pPr>
            <a:r>
              <a:rPr lang="en-US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QueryOp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request: Input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output:Value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{...}</a:t>
            </a:r>
            <a:endParaRPr lang="en-US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AcceptRequest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request: Input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 // add request to requests, if it’s not there already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}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DeliverReply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reply: Output)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  //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remove reply from replies</a:t>
            </a:r>
            <a:endParaRPr lang="en-US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  </a:t>
            </a:r>
            <a:r>
              <a:rPr lang="en-US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}</a:t>
            </a:r>
          </a:p>
          <a:p>
            <a:pPr defTabSz="642915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A405-B21F-8041-B627-251A935B1E6C}" type="datetime1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145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1321" y="5785023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>
            <a:off x="2171321" y="274400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/>
        </p:nvCxnSpPr>
        <p:spPr>
          <a:xfrm>
            <a:off x="2171321" y="3519962"/>
            <a:ext cx="8004551" cy="0"/>
          </a:xfrm>
          <a:prstGeom prst="line">
            <a:avLst/>
          </a:prstGeom>
          <a:noFill/>
          <a:ln w="38100" cap="flat">
            <a:solidFill>
              <a:srgbClr val="5A5F5E"/>
            </a:solidFill>
            <a:prstDash val="solid"/>
            <a:miter lim="400000"/>
            <a:tailEnd type="stealth" w="lg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Oval 35"/>
          <p:cNvSpPr/>
          <p:nvPr/>
        </p:nvSpPr>
        <p:spPr>
          <a:xfrm>
            <a:off x="3064834" y="2660523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69332" y="3436482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8409" y="3436482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42" name="Straight Arrow Connector 41"/>
          <p:cNvCxnSpPr>
            <a:stCxn id="36" idx="4"/>
            <a:endCxn id="28" idx="0"/>
          </p:cNvCxnSpPr>
          <p:nvPr/>
        </p:nvCxnSpPr>
        <p:spPr>
          <a:xfrm>
            <a:off x="3151702" y="2834259"/>
            <a:ext cx="0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>
            <a:stCxn id="34" idx="0"/>
            <a:endCxn id="47" idx="4"/>
          </p:cNvCxnSpPr>
          <p:nvPr/>
        </p:nvCxnSpPr>
        <p:spPr>
          <a:xfrm flipV="1">
            <a:off x="4669285" y="2834259"/>
            <a:ext cx="17554" cy="2867285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Oval 46"/>
          <p:cNvSpPr/>
          <p:nvPr/>
        </p:nvSpPr>
        <p:spPr>
          <a:xfrm>
            <a:off x="4599971" y="2660523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945" y="2321640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7119" y="2319217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</a:rPr>
              <a:t>Receive</a:t>
            </a:r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57" name="Straight Arrow Connector 56"/>
          <p:cNvCxnSpPr>
            <a:endCxn id="39" idx="0"/>
          </p:cNvCxnSpPr>
          <p:nvPr/>
        </p:nvCxnSpPr>
        <p:spPr>
          <a:xfrm>
            <a:off x="6451952" y="3835982"/>
            <a:ext cx="4248" cy="1865562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0" idx="0"/>
          </p:cNvCxnSpPr>
          <p:nvPr/>
        </p:nvCxnSpPr>
        <p:spPr>
          <a:xfrm flipV="1">
            <a:off x="7982774" y="3835984"/>
            <a:ext cx="4316" cy="1865560"/>
          </a:xfrm>
          <a:prstGeom prst="straightConnector1">
            <a:avLst/>
          </a:prstGeom>
          <a:noFill/>
          <a:ln w="31750" cap="flat">
            <a:solidFill>
              <a:srgbClr val="5A5F5E">
                <a:alpha val="750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TextBox 50"/>
          <p:cNvSpPr txBox="1"/>
          <p:nvPr/>
        </p:nvSpPr>
        <p:spPr>
          <a:xfrm>
            <a:off x="1918167" y="4264513"/>
            <a:ext cx="126957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 dirty="0">
                <a:sym typeface="Gill Sans Light"/>
              </a:rPr>
              <a:t>Insert(x,7)</a:t>
            </a:r>
            <a:endParaRPr lang="en-US" sz="2250" dirty="0">
              <a:sym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5321" y="4278448"/>
            <a:ext cx="109600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250">
                <a:sym typeface="Gill Sans Light"/>
              </a:rPr>
              <a:t>Query(x</a:t>
            </a:r>
            <a:r>
              <a:rPr lang="en-US" sz="2250" dirty="0">
                <a:sym typeface="Gill Sans Light"/>
              </a:rPr>
              <a:t>)</a:t>
            </a:r>
            <a:endParaRPr lang="en-US" sz="2250" dirty="0">
              <a:sym typeface="Gill Sans Light"/>
            </a:endParaRPr>
          </a:p>
        </p:txBody>
      </p:sp>
      <p:pic>
        <p:nvPicPr>
          <p:cNvPr id="1026" name="Picture 2" descr="rofile photo for Jon Howell (hi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62" y="3114445"/>
            <a:ext cx="661132" cy="6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file photo for 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358266"/>
            <a:ext cx="621574" cy="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96457" y="3103454"/>
            <a:ext cx="137698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SendRequest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9573" y="309949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ReceiveReply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8768" y="5479171"/>
            <a:ext cx="634790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535353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Server</a:t>
            </a:r>
            <a:endParaRPr lang="en-US" sz="1687" dirty="0">
              <a:solidFill>
                <a:srgbClr val="535353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64834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82417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75664" y="5701544"/>
            <a:ext cx="173736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69332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95906" y="5701544"/>
            <a:ext cx="173736" cy="173736"/>
          </a:xfrm>
          <a:prstGeom prst="ellipse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97101" y="5701544"/>
            <a:ext cx="173736" cy="173736"/>
          </a:xfrm>
          <a:prstGeom prst="ellipse">
            <a:avLst/>
          </a:prstGeom>
          <a:solidFill>
            <a:srgbClr val="808785">
              <a:alpha val="5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47033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6862" y="5356199"/>
            <a:ext cx="102111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InsertOp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40855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8361" y="6217920"/>
            <a:ext cx="161422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AcceptRequest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52183" y="6217920"/>
            <a:ext cx="1495603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latin typeface="Consolas" charset="0"/>
                <a:ea typeface="Consolas" charset="0"/>
                <a:cs typeface="Consolas" charset="0"/>
                <a:sym typeface="Gill Sans Light"/>
              </a:rPr>
              <a:t>DeliverReply</a:t>
            </a:r>
            <a:endParaRPr lang="en-US" sz="1687" dirty="0"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14396" y="5313260"/>
            <a:ext cx="902492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 err="1">
                <a:solidFill>
                  <a:srgbClr val="535353">
                    <a:alpha val="50000"/>
                  </a:srgbClr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QueryOp</a:t>
            </a:r>
            <a:endParaRPr lang="en-US" sz="1687" dirty="0">
              <a:solidFill>
                <a:srgbClr val="535353">
                  <a:alpha val="50000"/>
                </a:srgbClr>
              </a:solidFill>
              <a:latin typeface="Consolas" charset="0"/>
              <a:ea typeface="Consolas" charset="0"/>
              <a:cs typeface="Consolas" charset="0"/>
              <a:sym typeface="Gill Sans Light"/>
            </a:endParaRPr>
          </a:p>
        </p:txBody>
      </p:sp>
      <p:cxnSp>
        <p:nvCxnSpPr>
          <p:cNvPr id="3" name="Curved Connector 2"/>
          <p:cNvCxnSpPr>
            <a:stCxn id="39" idx="3"/>
            <a:endCxn id="34" idx="5"/>
          </p:cNvCxnSpPr>
          <p:nvPr/>
        </p:nvCxnSpPr>
        <p:spPr>
          <a:xfrm rot="5400000">
            <a:off x="5562743" y="5017805"/>
            <a:ext cx="12700" cy="1664065"/>
          </a:xfrm>
          <a:prstGeom prst="curvedConnector3">
            <a:avLst>
              <a:gd name="adj1" fmla="val 20003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44" idx="3"/>
            <a:endCxn id="39" idx="5"/>
          </p:cNvCxnSpPr>
          <p:nvPr/>
        </p:nvCxnSpPr>
        <p:spPr>
          <a:xfrm rot="5400000">
            <a:off x="6920085" y="5447378"/>
            <a:ext cx="12700" cy="804919"/>
          </a:xfrm>
          <a:prstGeom prst="curvedConnector3">
            <a:avLst>
              <a:gd name="adj1" fmla="val 20003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34" idx="3"/>
            <a:endCxn id="35" idx="5"/>
          </p:cNvCxnSpPr>
          <p:nvPr/>
        </p:nvCxnSpPr>
        <p:spPr>
          <a:xfrm rot="5400000">
            <a:off x="4215909" y="5457886"/>
            <a:ext cx="12700" cy="783903"/>
          </a:xfrm>
          <a:prstGeom prst="curvedConnector3">
            <a:avLst>
              <a:gd name="adj1" fmla="val 200033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AC1-6A96-1E47-B868-78C937C708F3}" type="datetime1">
              <a:rPr lang="en-US" smtClean="0"/>
              <a:t>10/24/22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583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60" grpId="0"/>
      <p:bldP spid="26" grpId="0"/>
      <p:bldP spid="27" grpId="0"/>
      <p:bldP spid="39" grpId="0" animBg="1"/>
      <p:bldP spid="40" grpId="0" animBg="1"/>
      <p:bldP spid="44" grpId="0" animBg="1"/>
      <p:bldP spid="49" grpId="0"/>
      <p:bldP spid="50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29416</TotalTime>
  <Words>540</Words>
  <Application>Microsoft Macintosh PowerPoint</Application>
  <PresentationFormat>Widescreen</PresentationFormat>
  <Paragraphs>261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Consolas</vt:lpstr>
      <vt:lpstr>Gill Sans Light</vt:lpstr>
      <vt:lpstr>Gill Sans SemiBold</vt:lpstr>
      <vt:lpstr>Mangal</vt:lpstr>
      <vt:lpstr>Arial</vt:lpstr>
      <vt:lpstr>Office Theme</vt:lpstr>
      <vt:lpstr>EECS498-008 Formal Verification of Systems Software</vt:lpstr>
      <vt:lpstr>Synchronous specs</vt:lpstr>
      <vt:lpstr>Synchronous specs</vt:lpstr>
      <vt:lpstr>Asynchrony in real life</vt:lpstr>
      <vt:lpstr>Linearizability</vt:lpstr>
      <vt:lpstr>Linearizability</vt:lpstr>
      <vt:lpstr>The limitation of Synchronous specs</vt:lpstr>
      <vt:lpstr>Defining an asynchronous interface</vt:lpstr>
      <vt:lpstr>Example run</vt:lpstr>
      <vt:lpstr>Example run #2</vt:lpstr>
      <vt:lpstr>Example run #2</vt:lpstr>
      <vt:lpstr>Administrivia</vt:lpstr>
      <vt:lpstr>Dafny: finite set heuristics</vt:lpstr>
      <vt:lpstr>Dafny: finite set heuristics</vt:lpstr>
      <vt:lpstr>Distributed lock service</vt:lpstr>
      <vt:lpstr>Distributed lock server</vt:lpstr>
      <vt:lpstr>Distributed lock server</vt:lpstr>
      <vt:lpstr>Distributed lock server</vt:lpstr>
      <vt:lpstr>Project files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2003</cp:revision>
  <cp:lastPrinted>2022-10-05T18:48:04Z</cp:lastPrinted>
  <dcterms:created xsi:type="dcterms:W3CDTF">2022-08-23T16:51:43Z</dcterms:created>
  <dcterms:modified xsi:type="dcterms:W3CDTF">2022-10-24T18:52:24Z</dcterms:modified>
  <cp:category/>
</cp:coreProperties>
</file>